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4"/>
  </p:sldMasterIdLst>
  <p:notesMasterIdLst>
    <p:notesMasterId r:id="rId53"/>
  </p:notesMasterIdLst>
  <p:handoutMasterIdLst>
    <p:handoutMasterId r:id="rId54"/>
  </p:handoutMasterIdLst>
  <p:sldIdLst>
    <p:sldId id="256" r:id="rId5"/>
    <p:sldId id="257" r:id="rId6"/>
    <p:sldId id="258" r:id="rId7"/>
    <p:sldId id="385" r:id="rId8"/>
    <p:sldId id="317" r:id="rId9"/>
    <p:sldId id="386" r:id="rId10"/>
    <p:sldId id="407" r:id="rId11"/>
    <p:sldId id="259" r:id="rId12"/>
    <p:sldId id="412" r:id="rId13"/>
    <p:sldId id="353" r:id="rId14"/>
    <p:sldId id="362" r:id="rId15"/>
    <p:sldId id="401" r:id="rId16"/>
    <p:sldId id="358" r:id="rId17"/>
    <p:sldId id="410" r:id="rId18"/>
    <p:sldId id="433" r:id="rId19"/>
    <p:sldId id="364" r:id="rId20"/>
    <p:sldId id="366" r:id="rId21"/>
    <p:sldId id="367" r:id="rId22"/>
    <p:sldId id="373" r:id="rId23"/>
    <p:sldId id="368" r:id="rId24"/>
    <p:sldId id="370" r:id="rId25"/>
    <p:sldId id="369" r:id="rId26"/>
    <p:sldId id="371" r:id="rId27"/>
    <p:sldId id="434" r:id="rId28"/>
    <p:sldId id="425" r:id="rId29"/>
    <p:sldId id="426" r:id="rId30"/>
    <p:sldId id="427" r:id="rId31"/>
    <p:sldId id="428" r:id="rId32"/>
    <p:sldId id="429" r:id="rId33"/>
    <p:sldId id="430" r:id="rId34"/>
    <p:sldId id="415" r:id="rId35"/>
    <p:sldId id="424" r:id="rId36"/>
    <p:sldId id="437" r:id="rId37"/>
    <p:sldId id="439" r:id="rId38"/>
    <p:sldId id="440" r:id="rId39"/>
    <p:sldId id="441" r:id="rId40"/>
    <p:sldId id="271" r:id="rId41"/>
    <p:sldId id="436" r:id="rId42"/>
    <p:sldId id="432" r:id="rId43"/>
    <p:sldId id="431" r:id="rId44"/>
    <p:sldId id="419" r:id="rId45"/>
    <p:sldId id="421" r:id="rId46"/>
    <p:sldId id="423" r:id="rId47"/>
    <p:sldId id="402" r:id="rId48"/>
    <p:sldId id="411" r:id="rId49"/>
    <p:sldId id="438" r:id="rId50"/>
    <p:sldId id="315" r:id="rId51"/>
    <p:sldId id="347" r:id="rId52"/>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0" autoAdjust="0"/>
    <p:restoredTop sz="86430" autoAdjust="0"/>
  </p:normalViewPr>
  <p:slideViewPr>
    <p:cSldViewPr>
      <p:cViewPr varScale="1">
        <p:scale>
          <a:sx n="57" d="100"/>
          <a:sy n="57" d="100"/>
        </p:scale>
        <p:origin x="1408" y="28"/>
      </p:cViewPr>
      <p:guideLst>
        <p:guide orient="horz" pos="2160"/>
        <p:guide pos="2880"/>
      </p:guideLst>
    </p:cSldViewPr>
  </p:slideViewPr>
  <p:outlineViewPr>
    <p:cViewPr>
      <p:scale>
        <a:sx n="33" d="100"/>
        <a:sy n="33" d="100"/>
      </p:scale>
      <p:origin x="0" y="-5224"/>
    </p:cViewPr>
  </p:outlineViewPr>
  <p:notesTextViewPr>
    <p:cViewPr>
      <p:scale>
        <a:sx n="1" d="1"/>
        <a:sy n="1" d="1"/>
      </p:scale>
      <p:origin x="0" y="0"/>
    </p:cViewPr>
  </p:notesTextViewPr>
  <p:sorterViewPr>
    <p:cViewPr>
      <p:scale>
        <a:sx n="100" d="100"/>
        <a:sy n="100" d="100"/>
      </p:scale>
      <p:origin x="0" y="5290"/>
    </p:cViewPr>
  </p:sorterViewPr>
  <p:notesViewPr>
    <p:cSldViewPr>
      <p:cViewPr varScale="1">
        <p:scale>
          <a:sx n="55" d="100"/>
          <a:sy n="55" d="100"/>
        </p:scale>
        <p:origin x="-28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1F4F28-3E93-188F-6DD4-5395922CB3BD}"/>
              </a:ext>
            </a:extLst>
          </p:cNvPr>
          <p:cNvSpPr>
            <a:spLocks noGrp="1"/>
          </p:cNvSpPr>
          <p:nvPr>
            <p:ph type="hdr" sz="quarter"/>
          </p:nvPr>
        </p:nvSpPr>
        <p:spPr>
          <a:xfrm>
            <a:off x="0" y="0"/>
            <a:ext cx="3038475" cy="465138"/>
          </a:xfrm>
          <a:prstGeom prst="rect">
            <a:avLst/>
          </a:prstGeom>
        </p:spPr>
        <p:txBody>
          <a:bodyPr vert="horz" lIns="93176" tIns="46588" rIns="93176" bIns="46588" rtlCol="0"/>
          <a:lstStyle>
            <a:lvl1pPr algn="l" eaLnBrk="1" fontAlgn="auto" hangingPunct="1">
              <a:spcBef>
                <a:spcPts val="0"/>
              </a:spcBef>
              <a:spcAft>
                <a:spcPts val="0"/>
              </a:spcAft>
              <a:defRPr sz="1200">
                <a:latin typeface="+mn-lt"/>
                <a:cs typeface="Arial" charset="0"/>
              </a:defRPr>
            </a:lvl1pPr>
          </a:lstStyle>
          <a:p>
            <a:pPr>
              <a:defRPr/>
            </a:pPr>
            <a:endParaRPr lang="en-US"/>
          </a:p>
        </p:txBody>
      </p:sp>
      <p:sp>
        <p:nvSpPr>
          <p:cNvPr id="3" name="Date Placeholder 2">
            <a:extLst>
              <a:ext uri="{FF2B5EF4-FFF2-40B4-BE49-F238E27FC236}">
                <a16:creationId xmlns:a16="http://schemas.microsoft.com/office/drawing/2014/main" id="{F6AB64B8-286B-6744-87AC-8A35FB799184}"/>
              </a:ext>
            </a:extLst>
          </p:cNvPr>
          <p:cNvSpPr>
            <a:spLocks noGrp="1"/>
          </p:cNvSpPr>
          <p:nvPr>
            <p:ph type="dt" sz="quarter" idx="1"/>
          </p:nvPr>
        </p:nvSpPr>
        <p:spPr>
          <a:xfrm>
            <a:off x="3970338" y="0"/>
            <a:ext cx="3038475" cy="465138"/>
          </a:xfrm>
          <a:prstGeom prst="rect">
            <a:avLst/>
          </a:prstGeom>
        </p:spPr>
        <p:txBody>
          <a:bodyPr vert="horz" lIns="93176" tIns="46588" rIns="93176" bIns="46588" rtlCol="0"/>
          <a:lstStyle>
            <a:lvl1pPr algn="r" eaLnBrk="1" fontAlgn="auto" hangingPunct="1">
              <a:spcBef>
                <a:spcPts val="0"/>
              </a:spcBef>
              <a:spcAft>
                <a:spcPts val="0"/>
              </a:spcAft>
              <a:defRPr sz="1200">
                <a:latin typeface="+mn-lt"/>
                <a:cs typeface="Arial" charset="0"/>
              </a:defRPr>
            </a:lvl1pPr>
          </a:lstStyle>
          <a:p>
            <a:pPr>
              <a:defRPr/>
            </a:pPr>
            <a:fld id="{DFCC85D9-D706-4902-8400-7EA53E30504E}" type="datetimeFigureOut">
              <a:rPr lang="en-US"/>
              <a:pPr>
                <a:defRPr/>
              </a:pPr>
              <a:t>11/3/2023</a:t>
            </a:fld>
            <a:endParaRPr lang="en-US"/>
          </a:p>
        </p:txBody>
      </p:sp>
      <p:sp>
        <p:nvSpPr>
          <p:cNvPr id="4" name="Footer Placeholder 3">
            <a:extLst>
              <a:ext uri="{FF2B5EF4-FFF2-40B4-BE49-F238E27FC236}">
                <a16:creationId xmlns:a16="http://schemas.microsoft.com/office/drawing/2014/main" id="{04BF5D89-55F0-386F-5D4B-EF4768A1FC88}"/>
              </a:ext>
            </a:extLst>
          </p:cNvPr>
          <p:cNvSpPr>
            <a:spLocks noGrp="1"/>
          </p:cNvSpPr>
          <p:nvPr>
            <p:ph type="ftr" sz="quarter" idx="2"/>
          </p:nvPr>
        </p:nvSpPr>
        <p:spPr>
          <a:xfrm>
            <a:off x="0" y="8829675"/>
            <a:ext cx="3038475" cy="465138"/>
          </a:xfrm>
          <a:prstGeom prst="rect">
            <a:avLst/>
          </a:prstGeom>
        </p:spPr>
        <p:txBody>
          <a:bodyPr vert="horz" lIns="93176" tIns="46588" rIns="93176" bIns="46588" rtlCol="0" anchor="b"/>
          <a:lstStyle>
            <a:lvl1pPr algn="l" eaLnBrk="1" fontAlgn="auto" hangingPunct="1">
              <a:spcBef>
                <a:spcPts val="0"/>
              </a:spcBef>
              <a:spcAft>
                <a:spcPts val="0"/>
              </a:spcAft>
              <a:defRPr sz="1200">
                <a:latin typeface="+mn-lt"/>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41D699F-D9D9-03E1-7023-7ABD35DEABFD}"/>
              </a:ext>
            </a:extLst>
          </p:cNvPr>
          <p:cNvSpPr>
            <a:spLocks noGrp="1"/>
          </p:cNvSpPr>
          <p:nvPr>
            <p:ph type="sldNum" sz="quarter" idx="3"/>
          </p:nvPr>
        </p:nvSpPr>
        <p:spPr>
          <a:xfrm>
            <a:off x="3970338" y="8829675"/>
            <a:ext cx="3038475" cy="465138"/>
          </a:xfrm>
          <a:prstGeom prst="rect">
            <a:avLst/>
          </a:prstGeom>
        </p:spPr>
        <p:txBody>
          <a:bodyPr vert="horz" wrap="square" lIns="93176" tIns="46588" rIns="93176" bIns="46588"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AC9C898B-FC39-4F88-AF7C-2C66FDBA81A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D54B16-68FD-4A0D-8462-798693489850}"/>
              </a:ext>
            </a:extLst>
          </p:cNvPr>
          <p:cNvSpPr>
            <a:spLocks noGrp="1"/>
          </p:cNvSpPr>
          <p:nvPr>
            <p:ph type="hdr" sz="quarter"/>
          </p:nvPr>
        </p:nvSpPr>
        <p:spPr>
          <a:xfrm>
            <a:off x="0" y="0"/>
            <a:ext cx="3038475" cy="465138"/>
          </a:xfrm>
          <a:prstGeom prst="rect">
            <a:avLst/>
          </a:prstGeom>
        </p:spPr>
        <p:txBody>
          <a:bodyPr vert="horz" lIns="93176" tIns="46588" rIns="93176" bIns="4658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E5FD2F7-A06A-D623-3317-CCDC650A2A25}"/>
              </a:ext>
            </a:extLst>
          </p:cNvPr>
          <p:cNvSpPr>
            <a:spLocks noGrp="1"/>
          </p:cNvSpPr>
          <p:nvPr>
            <p:ph type="dt" idx="1"/>
          </p:nvPr>
        </p:nvSpPr>
        <p:spPr>
          <a:xfrm>
            <a:off x="3970338" y="0"/>
            <a:ext cx="3038475" cy="465138"/>
          </a:xfrm>
          <a:prstGeom prst="rect">
            <a:avLst/>
          </a:prstGeom>
        </p:spPr>
        <p:txBody>
          <a:bodyPr vert="horz" lIns="93176" tIns="46588" rIns="93176" bIns="46588" rtlCol="0"/>
          <a:lstStyle>
            <a:lvl1pPr algn="r" eaLnBrk="1" fontAlgn="auto" hangingPunct="1">
              <a:spcBef>
                <a:spcPts val="0"/>
              </a:spcBef>
              <a:spcAft>
                <a:spcPts val="0"/>
              </a:spcAft>
              <a:defRPr sz="1200">
                <a:latin typeface="+mn-lt"/>
                <a:cs typeface="+mn-cs"/>
              </a:defRPr>
            </a:lvl1pPr>
          </a:lstStyle>
          <a:p>
            <a:pPr>
              <a:defRPr/>
            </a:pPr>
            <a:fld id="{FC36A9F5-A76D-4A87-A04F-7060FD087FA7}" type="datetimeFigureOut">
              <a:rPr lang="en-US"/>
              <a:pPr>
                <a:defRPr/>
              </a:pPr>
              <a:t>11/3/2023</a:t>
            </a:fld>
            <a:endParaRPr lang="en-US"/>
          </a:p>
        </p:txBody>
      </p:sp>
      <p:sp>
        <p:nvSpPr>
          <p:cNvPr id="4" name="Slide Image Placeholder 3">
            <a:extLst>
              <a:ext uri="{FF2B5EF4-FFF2-40B4-BE49-F238E27FC236}">
                <a16:creationId xmlns:a16="http://schemas.microsoft.com/office/drawing/2014/main" id="{BCFB3C48-5A90-F354-964F-1D791B3A84DF}"/>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6" tIns="46588" rIns="93176" bIns="46588" rtlCol="0" anchor="ctr"/>
          <a:lstStyle/>
          <a:p>
            <a:pPr lvl="0"/>
            <a:endParaRPr lang="en-US" noProof="0"/>
          </a:p>
        </p:txBody>
      </p:sp>
      <p:sp>
        <p:nvSpPr>
          <p:cNvPr id="5" name="Notes Placeholder 4">
            <a:extLst>
              <a:ext uri="{FF2B5EF4-FFF2-40B4-BE49-F238E27FC236}">
                <a16:creationId xmlns:a16="http://schemas.microsoft.com/office/drawing/2014/main" id="{D30D87F4-8609-FBD6-D237-DFFC71F0D76E}"/>
              </a:ext>
            </a:extLst>
          </p:cNvPr>
          <p:cNvSpPr>
            <a:spLocks noGrp="1"/>
          </p:cNvSpPr>
          <p:nvPr>
            <p:ph type="body" sz="quarter" idx="3"/>
          </p:nvPr>
        </p:nvSpPr>
        <p:spPr>
          <a:xfrm>
            <a:off x="701675" y="4416425"/>
            <a:ext cx="5607050" cy="4183063"/>
          </a:xfrm>
          <a:prstGeom prst="rect">
            <a:avLst/>
          </a:prstGeom>
        </p:spPr>
        <p:txBody>
          <a:bodyPr vert="horz" lIns="93176" tIns="46588" rIns="93176" bIns="4658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552FE99-234E-A83A-B362-93391537A0DA}"/>
              </a:ext>
            </a:extLst>
          </p:cNvPr>
          <p:cNvSpPr>
            <a:spLocks noGrp="1"/>
          </p:cNvSpPr>
          <p:nvPr>
            <p:ph type="ftr" sz="quarter" idx="4"/>
          </p:nvPr>
        </p:nvSpPr>
        <p:spPr>
          <a:xfrm>
            <a:off x="0" y="8829675"/>
            <a:ext cx="3038475" cy="465138"/>
          </a:xfrm>
          <a:prstGeom prst="rect">
            <a:avLst/>
          </a:prstGeom>
        </p:spPr>
        <p:txBody>
          <a:bodyPr vert="horz" lIns="93176" tIns="46588" rIns="93176" bIns="46588"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065AD46-8C8C-010C-4FFD-3AC49F2EBB38}"/>
              </a:ext>
            </a:extLst>
          </p:cNvPr>
          <p:cNvSpPr>
            <a:spLocks noGrp="1"/>
          </p:cNvSpPr>
          <p:nvPr>
            <p:ph type="sldNum" sz="quarter" idx="5"/>
          </p:nvPr>
        </p:nvSpPr>
        <p:spPr>
          <a:xfrm>
            <a:off x="3970338" y="8829675"/>
            <a:ext cx="3038475" cy="465138"/>
          </a:xfrm>
          <a:prstGeom prst="rect">
            <a:avLst/>
          </a:prstGeom>
        </p:spPr>
        <p:txBody>
          <a:bodyPr vert="horz" wrap="square" lIns="93176" tIns="46588" rIns="93176" bIns="46588"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2D870C9E-39C4-48DC-91AE-743CE21CA3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0457163-57BD-0A4A-911C-1BEA6D0032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779EA03-E32F-4182-D0CA-459893774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5AD4018F-075A-F8B4-5C81-5511481AC6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688CEA6-0076-48F9-9E96-8DCFE077BF43}"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BCD9B16-A2DE-217F-ED17-98BBB7405D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267B8AB-0E8A-46D2-EFD8-E13D670E67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E01A0E64-74E9-E9F4-F622-776C411C51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309DDF8D-456A-4DE3-972A-071C9D27839A}" type="slidenum">
              <a:rPr lang="en-US" altLang="en-US" smtClean="0"/>
              <a:pPr fontAlgn="base">
                <a:spcBef>
                  <a:spcPct val="0"/>
                </a:spcBef>
                <a:spcAft>
                  <a:spcPct val="0"/>
                </a:spcAft>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27C33A52-7DFE-6126-E825-99DB75D04153}"/>
              </a:ext>
            </a:extLst>
          </p:cNvPr>
          <p:cNvGrpSpPr>
            <a:grpSpLocks/>
          </p:cNvGrpSpPr>
          <p:nvPr/>
        </p:nvGrpSpPr>
        <p:grpSpPr bwMode="auto">
          <a:xfrm>
            <a:off x="203200" y="0"/>
            <a:ext cx="3778250" cy="6858000"/>
            <a:chOff x="203200" y="0"/>
            <a:chExt cx="3778250" cy="6858001"/>
          </a:xfrm>
        </p:grpSpPr>
        <p:sp>
          <p:nvSpPr>
            <p:cNvPr id="5" name="Freeform 6">
              <a:extLst>
                <a:ext uri="{FF2B5EF4-FFF2-40B4-BE49-F238E27FC236}">
                  <a16:creationId xmlns:a16="http://schemas.microsoft.com/office/drawing/2014/main" id="{A8217278-97EB-BBF3-13DE-247872DA742F}"/>
                </a:ext>
              </a:extLst>
            </p:cNvPr>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a:extLst>
                <a:ext uri="{FF2B5EF4-FFF2-40B4-BE49-F238E27FC236}">
                  <a16:creationId xmlns:a16="http://schemas.microsoft.com/office/drawing/2014/main" id="{5F1B3964-526E-53B5-DDBC-03FD756187B6}"/>
                </a:ext>
              </a:extLst>
            </p:cNvPr>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a:ext uri="{FF2B5EF4-FFF2-40B4-BE49-F238E27FC236}">
                  <a16:creationId xmlns:a16="http://schemas.microsoft.com/office/drawing/2014/main" id="{22876494-C574-D3F3-C643-39096BBC982B}"/>
                </a:ext>
              </a:extLst>
            </p:cNvPr>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a:ext uri="{FF2B5EF4-FFF2-40B4-BE49-F238E27FC236}">
                  <a16:creationId xmlns:a16="http://schemas.microsoft.com/office/drawing/2014/main" id="{5F3F3826-01EC-3EBB-FD63-77653567C857}"/>
                </a:ext>
              </a:extLst>
            </p:cNvPr>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a:ext uri="{FF2B5EF4-FFF2-40B4-BE49-F238E27FC236}">
                  <a16:creationId xmlns:a16="http://schemas.microsoft.com/office/drawing/2014/main" id="{C783D784-AF61-4DEF-BCF6-0D0AD165D406}"/>
                </a:ext>
              </a:extLst>
            </p:cNvPr>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a:ext uri="{FF2B5EF4-FFF2-40B4-BE49-F238E27FC236}">
                  <a16:creationId xmlns:a16="http://schemas.microsoft.com/office/drawing/2014/main" id="{2FD9F708-86AB-D67E-5C27-B0E055CBB946}"/>
                </a:ext>
              </a:extLst>
            </p:cNvPr>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a:extLst>
              <a:ext uri="{FF2B5EF4-FFF2-40B4-BE49-F238E27FC236}">
                <a16:creationId xmlns:a16="http://schemas.microsoft.com/office/drawing/2014/main" id="{637CA521-2DE9-AA6F-A0FE-E97BE6E79205}"/>
              </a:ext>
            </a:extLst>
          </p:cNvPr>
          <p:cNvSpPr>
            <a:spLocks/>
          </p:cNvSpPr>
          <p:nvPr/>
        </p:nvSpPr>
        <p:spPr bwMode="auto">
          <a:xfrm>
            <a:off x="203200" y="3771900"/>
            <a:ext cx="361950"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a:extLst>
              <a:ext uri="{FF2B5EF4-FFF2-40B4-BE49-F238E27FC236}">
                <a16:creationId xmlns:a16="http://schemas.microsoft.com/office/drawing/2014/main" id="{F6297D76-D5C7-247C-FA03-549F99171978}"/>
              </a:ext>
            </a:extLst>
          </p:cNvPr>
          <p:cNvSpPr>
            <a:spLocks/>
          </p:cNvSpPr>
          <p:nvPr/>
        </p:nvSpPr>
        <p:spPr bwMode="auto">
          <a:xfrm>
            <a:off x="560388" y="3867150"/>
            <a:ext cx="61912"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B382C286-13BF-EF58-8900-75134FDA6B58}"/>
              </a:ext>
            </a:extLst>
          </p:cNvPr>
          <p:cNvSpPr>
            <a:spLocks noGrp="1"/>
          </p:cNvSpPr>
          <p:nvPr>
            <p:ph type="dt" sz="half" idx="10"/>
          </p:nvPr>
        </p:nvSpPr>
        <p:spPr>
          <a:xfrm>
            <a:off x="7326313" y="6116638"/>
            <a:ext cx="857250" cy="365125"/>
          </a:xfrm>
        </p:spPr>
        <p:txBody>
          <a:bodyPr/>
          <a:lstStyle>
            <a:lvl1pPr>
              <a:defRPr/>
            </a:lvl1pPr>
          </a:lstStyle>
          <a:p>
            <a:pPr>
              <a:defRPr/>
            </a:pPr>
            <a:fld id="{91513484-200A-43EA-B938-B5EE9F65F7DB}" type="datetime1">
              <a:rPr lang="en-US"/>
              <a:pPr>
                <a:defRPr/>
              </a:pPr>
              <a:t>11/3/2023</a:t>
            </a:fld>
            <a:endParaRPr lang="en-US"/>
          </a:p>
        </p:txBody>
      </p:sp>
      <p:sp>
        <p:nvSpPr>
          <p:cNvPr id="14" name="Footer Placeholder 4">
            <a:extLst>
              <a:ext uri="{FF2B5EF4-FFF2-40B4-BE49-F238E27FC236}">
                <a16:creationId xmlns:a16="http://schemas.microsoft.com/office/drawing/2014/main" id="{E3807429-4D53-E2AD-BB5C-16A074D5365C}"/>
              </a:ext>
            </a:extLst>
          </p:cNvPr>
          <p:cNvSpPr>
            <a:spLocks noGrp="1"/>
          </p:cNvSpPr>
          <p:nvPr>
            <p:ph type="ftr" sz="quarter" idx="11"/>
          </p:nvPr>
        </p:nvSpPr>
        <p:spPr>
          <a:xfrm>
            <a:off x="3624263" y="6116638"/>
            <a:ext cx="3608387" cy="365125"/>
          </a:xfrm>
        </p:spPr>
        <p:txBody>
          <a:bodyPr/>
          <a:lstStyle>
            <a:lvl1pPr>
              <a:defRPr/>
            </a:lvl1pPr>
          </a:lstStyle>
          <a:p>
            <a:pPr>
              <a:defRPr/>
            </a:pPr>
            <a:r>
              <a:rPr lang="en-US"/>
              <a:t>Office of Postsecondary Education</a:t>
            </a:r>
          </a:p>
        </p:txBody>
      </p:sp>
      <p:sp>
        <p:nvSpPr>
          <p:cNvPr id="15" name="Slide Number Placeholder 5">
            <a:extLst>
              <a:ext uri="{FF2B5EF4-FFF2-40B4-BE49-F238E27FC236}">
                <a16:creationId xmlns:a16="http://schemas.microsoft.com/office/drawing/2014/main" id="{C2E20F45-680F-5A2A-9618-CE92A633CB36}"/>
              </a:ext>
            </a:extLst>
          </p:cNvPr>
          <p:cNvSpPr>
            <a:spLocks noGrp="1"/>
          </p:cNvSpPr>
          <p:nvPr>
            <p:ph type="sldNum" sz="quarter" idx="12"/>
          </p:nvPr>
        </p:nvSpPr>
        <p:spPr>
          <a:xfrm>
            <a:off x="8275638" y="6116638"/>
            <a:ext cx="411162" cy="365125"/>
          </a:xfrm>
        </p:spPr>
        <p:txBody>
          <a:bodyPr/>
          <a:lstStyle>
            <a:lvl1pPr>
              <a:defRPr/>
            </a:lvl1pPr>
          </a:lstStyle>
          <a:p>
            <a:pPr>
              <a:defRPr/>
            </a:pPr>
            <a:fld id="{FD068A6B-2A75-49B2-A9FD-FA7A32074141}" type="slidenum">
              <a:rPr lang="en-US" altLang="en-US"/>
              <a:pPr>
                <a:defRPr/>
              </a:pPr>
              <a:t>‹#›</a:t>
            </a:fld>
            <a:endParaRPr lang="en-US" altLang="en-US"/>
          </a:p>
        </p:txBody>
      </p:sp>
    </p:spTree>
    <p:extLst>
      <p:ext uri="{BB962C8B-B14F-4D97-AF65-F5344CB8AC3E}">
        <p14:creationId xmlns:p14="http://schemas.microsoft.com/office/powerpoint/2010/main" val="294312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076E605-00C0-FF02-0ED2-D75C8612A2D0}"/>
              </a:ext>
            </a:extLst>
          </p:cNvPr>
          <p:cNvSpPr>
            <a:spLocks noGrp="1"/>
          </p:cNvSpPr>
          <p:nvPr>
            <p:ph type="dt" sz="half" idx="10"/>
          </p:nvPr>
        </p:nvSpPr>
        <p:spPr/>
        <p:txBody>
          <a:bodyPr/>
          <a:lstStyle>
            <a:lvl1pPr>
              <a:defRPr/>
            </a:lvl1pPr>
          </a:lstStyle>
          <a:p>
            <a:pPr>
              <a:defRPr/>
            </a:pPr>
            <a:fld id="{43D1DF67-6F53-4C04-B2A3-927577A8E3AD}" type="datetime1">
              <a:rPr lang="en-US"/>
              <a:pPr>
                <a:defRPr/>
              </a:pPr>
              <a:t>11/3/2023</a:t>
            </a:fld>
            <a:endParaRPr lang="en-US"/>
          </a:p>
        </p:txBody>
      </p:sp>
      <p:sp>
        <p:nvSpPr>
          <p:cNvPr id="6" name="Footer Placeholder 4">
            <a:extLst>
              <a:ext uri="{FF2B5EF4-FFF2-40B4-BE49-F238E27FC236}">
                <a16:creationId xmlns:a16="http://schemas.microsoft.com/office/drawing/2014/main" id="{32C6B77C-7495-4DB0-A442-B7BD77B1DB95}"/>
              </a:ext>
            </a:extLst>
          </p:cNvPr>
          <p:cNvSpPr>
            <a:spLocks noGrp="1"/>
          </p:cNvSpPr>
          <p:nvPr>
            <p:ph type="ftr" sz="quarter" idx="11"/>
          </p:nvPr>
        </p:nvSpPr>
        <p:spPr/>
        <p:txBody>
          <a:bodyPr/>
          <a:lstStyle>
            <a:lvl1pPr>
              <a:defRPr/>
            </a:lvl1pPr>
          </a:lstStyle>
          <a:p>
            <a:pPr>
              <a:defRPr/>
            </a:pPr>
            <a:r>
              <a:rPr lang="en-US"/>
              <a:t>Office of Postsecondary Education</a:t>
            </a:r>
          </a:p>
        </p:txBody>
      </p:sp>
      <p:sp>
        <p:nvSpPr>
          <p:cNvPr id="7" name="Slide Number Placeholder 5">
            <a:extLst>
              <a:ext uri="{FF2B5EF4-FFF2-40B4-BE49-F238E27FC236}">
                <a16:creationId xmlns:a16="http://schemas.microsoft.com/office/drawing/2014/main" id="{4966E54E-D778-C02F-4C06-5710DA76195E}"/>
              </a:ext>
            </a:extLst>
          </p:cNvPr>
          <p:cNvSpPr>
            <a:spLocks noGrp="1"/>
          </p:cNvSpPr>
          <p:nvPr>
            <p:ph type="sldNum" sz="quarter" idx="12"/>
          </p:nvPr>
        </p:nvSpPr>
        <p:spPr/>
        <p:txBody>
          <a:bodyPr/>
          <a:lstStyle>
            <a:lvl1pPr>
              <a:defRPr/>
            </a:lvl1pPr>
          </a:lstStyle>
          <a:p>
            <a:pPr>
              <a:defRPr/>
            </a:pPr>
            <a:fld id="{595D8006-C3F7-4773-8FC8-7D30687BA9B1}" type="slidenum">
              <a:rPr lang="en-US" altLang="en-US"/>
              <a:pPr>
                <a:defRPr/>
              </a:pPr>
              <a:t>‹#›</a:t>
            </a:fld>
            <a:endParaRPr lang="en-US" altLang="en-US"/>
          </a:p>
        </p:txBody>
      </p:sp>
    </p:spTree>
    <p:extLst>
      <p:ext uri="{BB962C8B-B14F-4D97-AF65-F5344CB8AC3E}">
        <p14:creationId xmlns:p14="http://schemas.microsoft.com/office/powerpoint/2010/main" val="22557094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817386-491A-6378-6E8F-1B201688EA0D}"/>
              </a:ext>
            </a:extLst>
          </p:cNvPr>
          <p:cNvSpPr>
            <a:spLocks noGrp="1"/>
          </p:cNvSpPr>
          <p:nvPr>
            <p:ph type="dt" sz="half" idx="10"/>
          </p:nvPr>
        </p:nvSpPr>
        <p:spPr/>
        <p:txBody>
          <a:bodyPr/>
          <a:lstStyle>
            <a:lvl1pPr>
              <a:defRPr/>
            </a:lvl1pPr>
          </a:lstStyle>
          <a:p>
            <a:pPr>
              <a:defRPr/>
            </a:pPr>
            <a:fld id="{5A1AE8E8-5F6E-42AC-B033-59A50E3BC6F0}" type="datetime1">
              <a:rPr lang="en-US"/>
              <a:pPr>
                <a:defRPr/>
              </a:pPr>
              <a:t>11/3/2023</a:t>
            </a:fld>
            <a:endParaRPr lang="en-US"/>
          </a:p>
        </p:txBody>
      </p:sp>
      <p:sp>
        <p:nvSpPr>
          <p:cNvPr id="5" name="Footer Placeholder 4">
            <a:extLst>
              <a:ext uri="{FF2B5EF4-FFF2-40B4-BE49-F238E27FC236}">
                <a16:creationId xmlns:a16="http://schemas.microsoft.com/office/drawing/2014/main" id="{AE997BF2-7EBE-4F24-9F56-FC18FC0E0A67}"/>
              </a:ext>
            </a:extLst>
          </p:cNvPr>
          <p:cNvSpPr>
            <a:spLocks noGrp="1"/>
          </p:cNvSpPr>
          <p:nvPr>
            <p:ph type="ftr" sz="quarter" idx="11"/>
          </p:nvPr>
        </p:nvSpPr>
        <p:spPr/>
        <p:txBody>
          <a:bodyPr/>
          <a:lstStyle>
            <a:lvl1pPr>
              <a:defRPr/>
            </a:lvl1pPr>
          </a:lstStyle>
          <a:p>
            <a:pPr>
              <a:defRPr/>
            </a:pPr>
            <a:r>
              <a:rPr lang="en-US"/>
              <a:t>Office of Postsecondary Education</a:t>
            </a:r>
          </a:p>
        </p:txBody>
      </p:sp>
      <p:sp>
        <p:nvSpPr>
          <p:cNvPr id="6" name="Slide Number Placeholder 5">
            <a:extLst>
              <a:ext uri="{FF2B5EF4-FFF2-40B4-BE49-F238E27FC236}">
                <a16:creationId xmlns:a16="http://schemas.microsoft.com/office/drawing/2014/main" id="{0CBA3C10-FB35-436E-774A-FE9F2CB724C4}"/>
              </a:ext>
            </a:extLst>
          </p:cNvPr>
          <p:cNvSpPr>
            <a:spLocks noGrp="1"/>
          </p:cNvSpPr>
          <p:nvPr>
            <p:ph type="sldNum" sz="quarter" idx="12"/>
          </p:nvPr>
        </p:nvSpPr>
        <p:spPr/>
        <p:txBody>
          <a:bodyPr/>
          <a:lstStyle>
            <a:lvl1pPr>
              <a:defRPr/>
            </a:lvl1pPr>
          </a:lstStyle>
          <a:p>
            <a:pPr>
              <a:defRPr/>
            </a:pPr>
            <a:fld id="{C297A51C-E710-4374-A7F1-F599343C3A61}" type="slidenum">
              <a:rPr lang="en-US" altLang="en-US"/>
              <a:pPr>
                <a:defRPr/>
              </a:pPr>
              <a:t>‹#›</a:t>
            </a:fld>
            <a:endParaRPr lang="en-US" altLang="en-US"/>
          </a:p>
        </p:txBody>
      </p:sp>
    </p:spTree>
    <p:extLst>
      <p:ext uri="{BB962C8B-B14F-4D97-AF65-F5344CB8AC3E}">
        <p14:creationId xmlns:p14="http://schemas.microsoft.com/office/powerpoint/2010/main" val="935687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3762A2-1772-0180-EB5D-1053CEFA4C06}"/>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5" name="TextBox 4">
            <a:extLst>
              <a:ext uri="{FF2B5EF4-FFF2-40B4-BE49-F238E27FC236}">
                <a16:creationId xmlns:a16="http://schemas.microsoft.com/office/drawing/2014/main" id="{4CD1BA5E-EB31-7952-FA9A-92688883CD8D}"/>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A63D6E53-C01B-5C71-C04A-28581D932987}"/>
              </a:ext>
            </a:extLst>
          </p:cNvPr>
          <p:cNvSpPr>
            <a:spLocks noGrp="1"/>
          </p:cNvSpPr>
          <p:nvPr>
            <p:ph type="dt" sz="half" idx="14"/>
          </p:nvPr>
        </p:nvSpPr>
        <p:spPr/>
        <p:txBody>
          <a:bodyPr/>
          <a:lstStyle>
            <a:lvl1pPr>
              <a:defRPr/>
            </a:lvl1pPr>
          </a:lstStyle>
          <a:p>
            <a:pPr>
              <a:defRPr/>
            </a:pPr>
            <a:fld id="{8E77FE02-9A64-4783-A9A3-405B63230491}" type="datetime1">
              <a:rPr lang="en-US"/>
              <a:pPr>
                <a:defRPr/>
              </a:pPr>
              <a:t>11/3/2023</a:t>
            </a:fld>
            <a:endParaRPr lang="en-US"/>
          </a:p>
        </p:txBody>
      </p:sp>
      <p:sp>
        <p:nvSpPr>
          <p:cNvPr id="7" name="Footer Placeholder 4">
            <a:extLst>
              <a:ext uri="{FF2B5EF4-FFF2-40B4-BE49-F238E27FC236}">
                <a16:creationId xmlns:a16="http://schemas.microsoft.com/office/drawing/2014/main" id="{16EE6E9B-4069-BC8C-6662-E48DEB493CD1}"/>
              </a:ext>
            </a:extLst>
          </p:cNvPr>
          <p:cNvSpPr>
            <a:spLocks noGrp="1"/>
          </p:cNvSpPr>
          <p:nvPr>
            <p:ph type="ftr" sz="quarter" idx="15"/>
          </p:nvPr>
        </p:nvSpPr>
        <p:spPr/>
        <p:txBody>
          <a:bodyPr/>
          <a:lstStyle>
            <a:lvl1pPr>
              <a:defRPr/>
            </a:lvl1pPr>
          </a:lstStyle>
          <a:p>
            <a:pPr>
              <a:defRPr/>
            </a:pPr>
            <a:r>
              <a:rPr lang="en-US"/>
              <a:t>Office of Postsecondary Education</a:t>
            </a:r>
          </a:p>
        </p:txBody>
      </p:sp>
      <p:sp>
        <p:nvSpPr>
          <p:cNvPr id="8" name="Slide Number Placeholder 5">
            <a:extLst>
              <a:ext uri="{FF2B5EF4-FFF2-40B4-BE49-F238E27FC236}">
                <a16:creationId xmlns:a16="http://schemas.microsoft.com/office/drawing/2014/main" id="{5B003AB4-7257-D42C-6CD7-7C1BCA05324A}"/>
              </a:ext>
            </a:extLst>
          </p:cNvPr>
          <p:cNvSpPr>
            <a:spLocks noGrp="1"/>
          </p:cNvSpPr>
          <p:nvPr>
            <p:ph type="sldNum" sz="quarter" idx="16"/>
          </p:nvPr>
        </p:nvSpPr>
        <p:spPr/>
        <p:txBody>
          <a:bodyPr/>
          <a:lstStyle>
            <a:lvl1pPr>
              <a:defRPr/>
            </a:lvl1pPr>
          </a:lstStyle>
          <a:p>
            <a:pPr>
              <a:defRPr/>
            </a:pPr>
            <a:fld id="{29E70FB7-9AFD-48D9-AD14-93EE67F46945}" type="slidenum">
              <a:rPr lang="en-US" altLang="en-US"/>
              <a:pPr>
                <a:defRPr/>
              </a:pPr>
              <a:t>‹#›</a:t>
            </a:fld>
            <a:endParaRPr lang="en-US" altLang="en-US"/>
          </a:p>
        </p:txBody>
      </p:sp>
    </p:spTree>
    <p:extLst>
      <p:ext uri="{BB962C8B-B14F-4D97-AF65-F5344CB8AC3E}">
        <p14:creationId xmlns:p14="http://schemas.microsoft.com/office/powerpoint/2010/main" val="24381992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411934-237D-74F8-CD24-D742E8D2E65E}"/>
              </a:ext>
            </a:extLst>
          </p:cNvPr>
          <p:cNvSpPr>
            <a:spLocks noGrp="1"/>
          </p:cNvSpPr>
          <p:nvPr>
            <p:ph type="dt" sz="half" idx="10"/>
          </p:nvPr>
        </p:nvSpPr>
        <p:spPr/>
        <p:txBody>
          <a:bodyPr/>
          <a:lstStyle>
            <a:lvl1pPr>
              <a:defRPr/>
            </a:lvl1pPr>
          </a:lstStyle>
          <a:p>
            <a:pPr>
              <a:defRPr/>
            </a:pPr>
            <a:fld id="{42FD700D-3C46-4412-8C65-6897C5656C81}" type="datetime1">
              <a:rPr lang="en-US"/>
              <a:pPr>
                <a:defRPr/>
              </a:pPr>
              <a:t>11/3/2023</a:t>
            </a:fld>
            <a:endParaRPr lang="en-US"/>
          </a:p>
        </p:txBody>
      </p:sp>
      <p:sp>
        <p:nvSpPr>
          <p:cNvPr id="5" name="Footer Placeholder 4">
            <a:extLst>
              <a:ext uri="{FF2B5EF4-FFF2-40B4-BE49-F238E27FC236}">
                <a16:creationId xmlns:a16="http://schemas.microsoft.com/office/drawing/2014/main" id="{C83572B0-ADB4-EBF6-BBE9-5B7BD126F619}"/>
              </a:ext>
            </a:extLst>
          </p:cNvPr>
          <p:cNvSpPr>
            <a:spLocks noGrp="1"/>
          </p:cNvSpPr>
          <p:nvPr>
            <p:ph type="ftr" sz="quarter" idx="11"/>
          </p:nvPr>
        </p:nvSpPr>
        <p:spPr/>
        <p:txBody>
          <a:bodyPr/>
          <a:lstStyle>
            <a:lvl1pPr>
              <a:defRPr/>
            </a:lvl1pPr>
          </a:lstStyle>
          <a:p>
            <a:pPr>
              <a:defRPr/>
            </a:pPr>
            <a:r>
              <a:rPr lang="en-US"/>
              <a:t>Office of Postsecondary Education</a:t>
            </a:r>
          </a:p>
        </p:txBody>
      </p:sp>
      <p:sp>
        <p:nvSpPr>
          <p:cNvPr id="6" name="Slide Number Placeholder 5">
            <a:extLst>
              <a:ext uri="{FF2B5EF4-FFF2-40B4-BE49-F238E27FC236}">
                <a16:creationId xmlns:a16="http://schemas.microsoft.com/office/drawing/2014/main" id="{1A865980-562E-91D7-996D-431A0216975D}"/>
              </a:ext>
            </a:extLst>
          </p:cNvPr>
          <p:cNvSpPr>
            <a:spLocks noGrp="1"/>
          </p:cNvSpPr>
          <p:nvPr>
            <p:ph type="sldNum" sz="quarter" idx="12"/>
          </p:nvPr>
        </p:nvSpPr>
        <p:spPr/>
        <p:txBody>
          <a:bodyPr/>
          <a:lstStyle>
            <a:lvl1pPr>
              <a:defRPr/>
            </a:lvl1pPr>
          </a:lstStyle>
          <a:p>
            <a:pPr>
              <a:defRPr/>
            </a:pPr>
            <a:fld id="{3C52D82D-F7D4-445A-B7CE-7D4EA67C39DA}" type="slidenum">
              <a:rPr lang="en-US" altLang="en-US"/>
              <a:pPr>
                <a:defRPr/>
              </a:pPr>
              <a:t>‹#›</a:t>
            </a:fld>
            <a:endParaRPr lang="en-US" altLang="en-US"/>
          </a:p>
        </p:txBody>
      </p:sp>
    </p:spTree>
    <p:extLst>
      <p:ext uri="{BB962C8B-B14F-4D97-AF65-F5344CB8AC3E}">
        <p14:creationId xmlns:p14="http://schemas.microsoft.com/office/powerpoint/2010/main" val="74929405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E48E4A-CFF9-1370-55A3-6E5A8C77A09F}"/>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5" name="TextBox 4">
            <a:extLst>
              <a:ext uri="{FF2B5EF4-FFF2-40B4-BE49-F238E27FC236}">
                <a16:creationId xmlns:a16="http://schemas.microsoft.com/office/drawing/2014/main" id="{32C20843-1E10-29B8-D0D6-FF735696841B}"/>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513E905F-C258-9818-07B6-28A915FA6BEE}"/>
              </a:ext>
            </a:extLst>
          </p:cNvPr>
          <p:cNvSpPr>
            <a:spLocks noGrp="1"/>
          </p:cNvSpPr>
          <p:nvPr>
            <p:ph type="dt" sz="half" idx="14"/>
          </p:nvPr>
        </p:nvSpPr>
        <p:spPr/>
        <p:txBody>
          <a:bodyPr/>
          <a:lstStyle>
            <a:lvl1pPr>
              <a:defRPr/>
            </a:lvl1pPr>
          </a:lstStyle>
          <a:p>
            <a:pPr>
              <a:defRPr/>
            </a:pPr>
            <a:fld id="{05FC7318-FD8E-4F79-898A-979F4117AC32}" type="datetime1">
              <a:rPr lang="en-US"/>
              <a:pPr>
                <a:defRPr/>
              </a:pPr>
              <a:t>11/3/2023</a:t>
            </a:fld>
            <a:endParaRPr lang="en-US"/>
          </a:p>
        </p:txBody>
      </p:sp>
      <p:sp>
        <p:nvSpPr>
          <p:cNvPr id="7" name="Footer Placeholder 4">
            <a:extLst>
              <a:ext uri="{FF2B5EF4-FFF2-40B4-BE49-F238E27FC236}">
                <a16:creationId xmlns:a16="http://schemas.microsoft.com/office/drawing/2014/main" id="{439FC36E-47F1-A067-277C-2E9E049089EF}"/>
              </a:ext>
            </a:extLst>
          </p:cNvPr>
          <p:cNvSpPr>
            <a:spLocks noGrp="1"/>
          </p:cNvSpPr>
          <p:nvPr>
            <p:ph type="ftr" sz="quarter" idx="15"/>
          </p:nvPr>
        </p:nvSpPr>
        <p:spPr/>
        <p:txBody>
          <a:bodyPr/>
          <a:lstStyle>
            <a:lvl1pPr>
              <a:defRPr/>
            </a:lvl1pPr>
          </a:lstStyle>
          <a:p>
            <a:pPr>
              <a:defRPr/>
            </a:pPr>
            <a:r>
              <a:rPr lang="en-US"/>
              <a:t>Office of Postsecondary Education</a:t>
            </a:r>
          </a:p>
        </p:txBody>
      </p:sp>
      <p:sp>
        <p:nvSpPr>
          <p:cNvPr id="8" name="Slide Number Placeholder 5">
            <a:extLst>
              <a:ext uri="{FF2B5EF4-FFF2-40B4-BE49-F238E27FC236}">
                <a16:creationId xmlns:a16="http://schemas.microsoft.com/office/drawing/2014/main" id="{EFAADA10-6B48-7A58-2BAE-974749721AAA}"/>
              </a:ext>
            </a:extLst>
          </p:cNvPr>
          <p:cNvSpPr>
            <a:spLocks noGrp="1"/>
          </p:cNvSpPr>
          <p:nvPr>
            <p:ph type="sldNum" sz="quarter" idx="16"/>
          </p:nvPr>
        </p:nvSpPr>
        <p:spPr/>
        <p:txBody>
          <a:bodyPr/>
          <a:lstStyle>
            <a:lvl1pPr>
              <a:defRPr/>
            </a:lvl1pPr>
          </a:lstStyle>
          <a:p>
            <a:pPr>
              <a:defRPr/>
            </a:pPr>
            <a:fld id="{166FD383-1E27-4E02-8786-6BFC03AB444E}" type="slidenum">
              <a:rPr lang="en-US" altLang="en-US"/>
              <a:pPr>
                <a:defRPr/>
              </a:pPr>
              <a:t>‹#›</a:t>
            </a:fld>
            <a:endParaRPr lang="en-US" altLang="en-US"/>
          </a:p>
        </p:txBody>
      </p:sp>
    </p:spTree>
    <p:extLst>
      <p:ext uri="{BB962C8B-B14F-4D97-AF65-F5344CB8AC3E}">
        <p14:creationId xmlns:p14="http://schemas.microsoft.com/office/powerpoint/2010/main" val="360813330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7C7821-EFC4-E774-33DC-913A56912359}"/>
              </a:ext>
            </a:extLst>
          </p:cNvPr>
          <p:cNvSpPr>
            <a:spLocks noGrp="1"/>
          </p:cNvSpPr>
          <p:nvPr>
            <p:ph type="dt" sz="half" idx="14"/>
          </p:nvPr>
        </p:nvSpPr>
        <p:spPr/>
        <p:txBody>
          <a:bodyPr/>
          <a:lstStyle>
            <a:lvl1pPr>
              <a:defRPr/>
            </a:lvl1pPr>
          </a:lstStyle>
          <a:p>
            <a:pPr>
              <a:defRPr/>
            </a:pPr>
            <a:fld id="{380B3CC6-9F15-41FC-8055-674EA235B275}" type="datetime1">
              <a:rPr lang="en-US"/>
              <a:pPr>
                <a:defRPr/>
              </a:pPr>
              <a:t>11/3/2023</a:t>
            </a:fld>
            <a:endParaRPr lang="en-US"/>
          </a:p>
        </p:txBody>
      </p:sp>
      <p:sp>
        <p:nvSpPr>
          <p:cNvPr id="5" name="Footer Placeholder 4">
            <a:extLst>
              <a:ext uri="{FF2B5EF4-FFF2-40B4-BE49-F238E27FC236}">
                <a16:creationId xmlns:a16="http://schemas.microsoft.com/office/drawing/2014/main" id="{0731BB05-00AA-5CC5-FDFA-F1491C67A5D6}"/>
              </a:ext>
            </a:extLst>
          </p:cNvPr>
          <p:cNvSpPr>
            <a:spLocks noGrp="1"/>
          </p:cNvSpPr>
          <p:nvPr>
            <p:ph type="ftr" sz="quarter" idx="15"/>
          </p:nvPr>
        </p:nvSpPr>
        <p:spPr/>
        <p:txBody>
          <a:bodyPr/>
          <a:lstStyle>
            <a:lvl1pPr>
              <a:defRPr/>
            </a:lvl1pPr>
          </a:lstStyle>
          <a:p>
            <a:pPr>
              <a:defRPr/>
            </a:pPr>
            <a:r>
              <a:rPr lang="en-US"/>
              <a:t>Office of Postsecondary Education</a:t>
            </a:r>
          </a:p>
        </p:txBody>
      </p:sp>
      <p:sp>
        <p:nvSpPr>
          <p:cNvPr id="6" name="Slide Number Placeholder 5">
            <a:extLst>
              <a:ext uri="{FF2B5EF4-FFF2-40B4-BE49-F238E27FC236}">
                <a16:creationId xmlns:a16="http://schemas.microsoft.com/office/drawing/2014/main" id="{60868A99-DC9F-46B8-D74C-6EAE883FEA1F}"/>
              </a:ext>
            </a:extLst>
          </p:cNvPr>
          <p:cNvSpPr>
            <a:spLocks noGrp="1"/>
          </p:cNvSpPr>
          <p:nvPr>
            <p:ph type="sldNum" sz="quarter" idx="16"/>
          </p:nvPr>
        </p:nvSpPr>
        <p:spPr/>
        <p:txBody>
          <a:bodyPr/>
          <a:lstStyle>
            <a:lvl1pPr>
              <a:defRPr/>
            </a:lvl1pPr>
          </a:lstStyle>
          <a:p>
            <a:pPr>
              <a:defRPr/>
            </a:pPr>
            <a:fld id="{F232FC8A-AFB4-43CC-A98B-FC28D706CD7B}" type="slidenum">
              <a:rPr lang="en-US" altLang="en-US"/>
              <a:pPr>
                <a:defRPr/>
              </a:pPr>
              <a:t>‹#›</a:t>
            </a:fld>
            <a:endParaRPr lang="en-US" altLang="en-US"/>
          </a:p>
        </p:txBody>
      </p:sp>
    </p:spTree>
    <p:extLst>
      <p:ext uri="{BB962C8B-B14F-4D97-AF65-F5344CB8AC3E}">
        <p14:creationId xmlns:p14="http://schemas.microsoft.com/office/powerpoint/2010/main" val="268143797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B967C52-71B4-13C0-7C72-7A5D2165DB23}"/>
              </a:ext>
            </a:extLst>
          </p:cNvPr>
          <p:cNvSpPr>
            <a:spLocks noGrp="1"/>
          </p:cNvSpPr>
          <p:nvPr>
            <p:ph type="dt" sz="half" idx="10"/>
          </p:nvPr>
        </p:nvSpPr>
        <p:spPr/>
        <p:txBody>
          <a:bodyPr/>
          <a:lstStyle>
            <a:lvl1pPr>
              <a:defRPr/>
            </a:lvl1pPr>
          </a:lstStyle>
          <a:p>
            <a:pPr>
              <a:defRPr/>
            </a:pPr>
            <a:fld id="{A5F7801D-D7D8-465C-BD28-2917363D93DA}" type="datetime1">
              <a:rPr lang="en-US"/>
              <a:pPr>
                <a:defRPr/>
              </a:pPr>
              <a:t>11/3/2023</a:t>
            </a:fld>
            <a:endParaRPr lang="en-US"/>
          </a:p>
        </p:txBody>
      </p:sp>
      <p:sp>
        <p:nvSpPr>
          <p:cNvPr id="5" name="Footer Placeholder 4">
            <a:extLst>
              <a:ext uri="{FF2B5EF4-FFF2-40B4-BE49-F238E27FC236}">
                <a16:creationId xmlns:a16="http://schemas.microsoft.com/office/drawing/2014/main" id="{4A20F2E6-C35B-9B7F-719C-978B4CB7C16E}"/>
              </a:ext>
            </a:extLst>
          </p:cNvPr>
          <p:cNvSpPr>
            <a:spLocks noGrp="1"/>
          </p:cNvSpPr>
          <p:nvPr>
            <p:ph type="ftr" sz="quarter" idx="11"/>
          </p:nvPr>
        </p:nvSpPr>
        <p:spPr/>
        <p:txBody>
          <a:bodyPr/>
          <a:lstStyle>
            <a:lvl1pPr>
              <a:defRPr/>
            </a:lvl1pPr>
          </a:lstStyle>
          <a:p>
            <a:pPr>
              <a:defRPr/>
            </a:pPr>
            <a:r>
              <a:rPr lang="en-US"/>
              <a:t>Office of Postsecondary Education</a:t>
            </a:r>
          </a:p>
        </p:txBody>
      </p:sp>
      <p:sp>
        <p:nvSpPr>
          <p:cNvPr id="6" name="Slide Number Placeholder 5">
            <a:extLst>
              <a:ext uri="{FF2B5EF4-FFF2-40B4-BE49-F238E27FC236}">
                <a16:creationId xmlns:a16="http://schemas.microsoft.com/office/drawing/2014/main" id="{579E7DB3-ED27-AF5A-D95F-4020DB3B5AEF}"/>
              </a:ext>
            </a:extLst>
          </p:cNvPr>
          <p:cNvSpPr>
            <a:spLocks noGrp="1"/>
          </p:cNvSpPr>
          <p:nvPr>
            <p:ph type="sldNum" sz="quarter" idx="12"/>
          </p:nvPr>
        </p:nvSpPr>
        <p:spPr/>
        <p:txBody>
          <a:bodyPr/>
          <a:lstStyle>
            <a:lvl1pPr>
              <a:defRPr/>
            </a:lvl1pPr>
          </a:lstStyle>
          <a:p>
            <a:pPr>
              <a:defRPr/>
            </a:pPr>
            <a:fld id="{938102AA-F125-4BF7-8C28-AC2934075AFB}" type="slidenum">
              <a:rPr lang="en-US" altLang="en-US"/>
              <a:pPr>
                <a:defRPr/>
              </a:pPr>
              <a:t>‹#›</a:t>
            </a:fld>
            <a:endParaRPr lang="en-US" altLang="en-US"/>
          </a:p>
        </p:txBody>
      </p:sp>
    </p:spTree>
    <p:extLst>
      <p:ext uri="{BB962C8B-B14F-4D97-AF65-F5344CB8AC3E}">
        <p14:creationId xmlns:p14="http://schemas.microsoft.com/office/powerpoint/2010/main" val="10905780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9AB2FD-F6C5-6964-49C9-EBCF96067354}"/>
              </a:ext>
            </a:extLst>
          </p:cNvPr>
          <p:cNvSpPr>
            <a:spLocks noGrp="1"/>
          </p:cNvSpPr>
          <p:nvPr>
            <p:ph type="dt" sz="half" idx="10"/>
          </p:nvPr>
        </p:nvSpPr>
        <p:spPr/>
        <p:txBody>
          <a:bodyPr/>
          <a:lstStyle>
            <a:lvl1pPr>
              <a:defRPr/>
            </a:lvl1pPr>
          </a:lstStyle>
          <a:p>
            <a:pPr>
              <a:defRPr/>
            </a:pPr>
            <a:fld id="{D7256360-4C5B-4612-A9EA-174D87C1D12B}" type="datetime1">
              <a:rPr lang="en-US"/>
              <a:pPr>
                <a:defRPr/>
              </a:pPr>
              <a:t>11/3/2023</a:t>
            </a:fld>
            <a:endParaRPr lang="en-US"/>
          </a:p>
        </p:txBody>
      </p:sp>
      <p:sp>
        <p:nvSpPr>
          <p:cNvPr id="5" name="Footer Placeholder 4">
            <a:extLst>
              <a:ext uri="{FF2B5EF4-FFF2-40B4-BE49-F238E27FC236}">
                <a16:creationId xmlns:a16="http://schemas.microsoft.com/office/drawing/2014/main" id="{D9833089-4E12-5E51-804F-3E3CC64892A5}"/>
              </a:ext>
            </a:extLst>
          </p:cNvPr>
          <p:cNvSpPr>
            <a:spLocks noGrp="1"/>
          </p:cNvSpPr>
          <p:nvPr>
            <p:ph type="ftr" sz="quarter" idx="11"/>
          </p:nvPr>
        </p:nvSpPr>
        <p:spPr/>
        <p:txBody>
          <a:bodyPr/>
          <a:lstStyle>
            <a:lvl1pPr>
              <a:defRPr/>
            </a:lvl1pPr>
          </a:lstStyle>
          <a:p>
            <a:pPr>
              <a:defRPr/>
            </a:pPr>
            <a:r>
              <a:rPr lang="en-US"/>
              <a:t>Office of Postsecondary Education</a:t>
            </a:r>
          </a:p>
        </p:txBody>
      </p:sp>
      <p:sp>
        <p:nvSpPr>
          <p:cNvPr id="6" name="Slide Number Placeholder 5">
            <a:extLst>
              <a:ext uri="{FF2B5EF4-FFF2-40B4-BE49-F238E27FC236}">
                <a16:creationId xmlns:a16="http://schemas.microsoft.com/office/drawing/2014/main" id="{E7D48933-D4B4-DE24-C83B-F0B7ED28A5C4}"/>
              </a:ext>
            </a:extLst>
          </p:cNvPr>
          <p:cNvSpPr>
            <a:spLocks noGrp="1"/>
          </p:cNvSpPr>
          <p:nvPr>
            <p:ph type="sldNum" sz="quarter" idx="12"/>
          </p:nvPr>
        </p:nvSpPr>
        <p:spPr/>
        <p:txBody>
          <a:bodyPr/>
          <a:lstStyle>
            <a:lvl1pPr>
              <a:defRPr/>
            </a:lvl1pPr>
          </a:lstStyle>
          <a:p>
            <a:pPr>
              <a:defRPr/>
            </a:pPr>
            <a:fld id="{747CB86F-1113-4FCD-8B99-F1F9DB6E4F31}" type="slidenum">
              <a:rPr lang="en-US" altLang="en-US"/>
              <a:pPr>
                <a:defRPr/>
              </a:pPr>
              <a:t>‹#›</a:t>
            </a:fld>
            <a:endParaRPr lang="en-US" altLang="en-US"/>
          </a:p>
        </p:txBody>
      </p:sp>
    </p:spTree>
    <p:extLst>
      <p:ext uri="{BB962C8B-B14F-4D97-AF65-F5344CB8AC3E}">
        <p14:creationId xmlns:p14="http://schemas.microsoft.com/office/powerpoint/2010/main" val="300182801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B1A2BAC-8B21-B7BD-832B-CEB6A32D3F53}"/>
              </a:ext>
            </a:extLst>
          </p:cNvPr>
          <p:cNvSpPr>
            <a:spLocks noGrp="1"/>
          </p:cNvSpPr>
          <p:nvPr>
            <p:ph type="dt" sz="half" idx="10"/>
          </p:nvPr>
        </p:nvSpPr>
        <p:spPr>
          <a:xfrm>
            <a:off x="7343775" y="6108700"/>
            <a:ext cx="857250" cy="365125"/>
          </a:xfrm>
        </p:spPr>
        <p:txBody>
          <a:bodyPr/>
          <a:lstStyle>
            <a:lvl1pPr>
              <a:defRPr/>
            </a:lvl1pPr>
          </a:lstStyle>
          <a:p>
            <a:pPr>
              <a:defRPr/>
            </a:pPr>
            <a:fld id="{6A72796B-3098-49EA-B2E7-2BEB42CF87C9}" type="datetime1">
              <a:rPr lang="en-US"/>
              <a:pPr>
                <a:defRPr/>
              </a:pPr>
              <a:t>11/3/2023</a:t>
            </a:fld>
            <a:endParaRPr lang="en-US"/>
          </a:p>
        </p:txBody>
      </p:sp>
      <p:sp>
        <p:nvSpPr>
          <p:cNvPr id="5" name="Footer Placeholder 4">
            <a:extLst>
              <a:ext uri="{FF2B5EF4-FFF2-40B4-BE49-F238E27FC236}">
                <a16:creationId xmlns:a16="http://schemas.microsoft.com/office/drawing/2014/main" id="{31B20723-FD1E-F517-A85A-65AF72EFE6FC}"/>
              </a:ext>
            </a:extLst>
          </p:cNvPr>
          <p:cNvSpPr>
            <a:spLocks noGrp="1"/>
          </p:cNvSpPr>
          <p:nvPr>
            <p:ph type="ftr" sz="quarter" idx="11"/>
          </p:nvPr>
        </p:nvSpPr>
        <p:spPr>
          <a:xfrm>
            <a:off x="1973263" y="6108700"/>
            <a:ext cx="5313362" cy="365125"/>
          </a:xfrm>
        </p:spPr>
        <p:txBody>
          <a:bodyPr/>
          <a:lstStyle>
            <a:lvl1pPr>
              <a:defRPr/>
            </a:lvl1pPr>
          </a:lstStyle>
          <a:p>
            <a:pPr>
              <a:defRPr/>
            </a:pPr>
            <a:r>
              <a:rPr lang="en-US"/>
              <a:t>Office of Postsecondary Education</a:t>
            </a:r>
          </a:p>
        </p:txBody>
      </p:sp>
      <p:sp>
        <p:nvSpPr>
          <p:cNvPr id="6" name="Slide Number Placeholder 5">
            <a:extLst>
              <a:ext uri="{FF2B5EF4-FFF2-40B4-BE49-F238E27FC236}">
                <a16:creationId xmlns:a16="http://schemas.microsoft.com/office/drawing/2014/main" id="{28FD43EB-FA6D-84A5-F2CD-C0AC1D8989F7}"/>
              </a:ext>
            </a:extLst>
          </p:cNvPr>
          <p:cNvSpPr>
            <a:spLocks noGrp="1"/>
          </p:cNvSpPr>
          <p:nvPr>
            <p:ph type="sldNum" sz="quarter" idx="12"/>
          </p:nvPr>
        </p:nvSpPr>
        <p:spPr>
          <a:xfrm>
            <a:off x="8258175" y="6108700"/>
            <a:ext cx="428625" cy="365125"/>
          </a:xfrm>
        </p:spPr>
        <p:txBody>
          <a:bodyPr/>
          <a:lstStyle>
            <a:lvl1pPr>
              <a:defRPr/>
            </a:lvl1pPr>
          </a:lstStyle>
          <a:p>
            <a:pPr>
              <a:defRPr/>
            </a:pPr>
            <a:fld id="{3C4627C8-1D27-4CEB-86D4-43B16FDDA364}" type="slidenum">
              <a:rPr lang="en-US" altLang="en-US"/>
              <a:pPr>
                <a:defRPr/>
              </a:pPr>
              <a:t>‹#›</a:t>
            </a:fld>
            <a:endParaRPr lang="en-US" altLang="en-US"/>
          </a:p>
        </p:txBody>
      </p:sp>
    </p:spTree>
    <p:extLst>
      <p:ext uri="{BB962C8B-B14F-4D97-AF65-F5344CB8AC3E}">
        <p14:creationId xmlns:p14="http://schemas.microsoft.com/office/powerpoint/2010/main" val="176231868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97596-BD5A-B377-7C71-537A3FA4930D}"/>
              </a:ext>
            </a:extLst>
          </p:cNvPr>
          <p:cNvSpPr>
            <a:spLocks noGrp="1"/>
          </p:cNvSpPr>
          <p:nvPr>
            <p:ph type="dt" sz="half" idx="10"/>
          </p:nvPr>
        </p:nvSpPr>
        <p:spPr/>
        <p:txBody>
          <a:bodyPr/>
          <a:lstStyle>
            <a:lvl1pPr>
              <a:defRPr/>
            </a:lvl1pPr>
          </a:lstStyle>
          <a:p>
            <a:pPr>
              <a:defRPr/>
            </a:pPr>
            <a:fld id="{C52D8A17-A146-4401-8421-A4DDFC61CE24}" type="datetime1">
              <a:rPr lang="en-US"/>
              <a:pPr>
                <a:defRPr/>
              </a:pPr>
              <a:t>11/3/2023</a:t>
            </a:fld>
            <a:endParaRPr lang="en-US"/>
          </a:p>
        </p:txBody>
      </p:sp>
      <p:sp>
        <p:nvSpPr>
          <p:cNvPr id="5" name="Footer Placeholder 4">
            <a:extLst>
              <a:ext uri="{FF2B5EF4-FFF2-40B4-BE49-F238E27FC236}">
                <a16:creationId xmlns:a16="http://schemas.microsoft.com/office/drawing/2014/main" id="{F6A1FEE0-5D82-D3C5-0C0D-D962D00029E4}"/>
              </a:ext>
            </a:extLst>
          </p:cNvPr>
          <p:cNvSpPr>
            <a:spLocks noGrp="1"/>
          </p:cNvSpPr>
          <p:nvPr>
            <p:ph type="ftr" sz="quarter" idx="11"/>
          </p:nvPr>
        </p:nvSpPr>
        <p:spPr/>
        <p:txBody>
          <a:bodyPr/>
          <a:lstStyle>
            <a:lvl1pPr>
              <a:defRPr/>
            </a:lvl1pPr>
          </a:lstStyle>
          <a:p>
            <a:pPr>
              <a:defRPr/>
            </a:pPr>
            <a:r>
              <a:rPr lang="en-US"/>
              <a:t>Office of Postsecondary Education</a:t>
            </a:r>
          </a:p>
        </p:txBody>
      </p:sp>
      <p:sp>
        <p:nvSpPr>
          <p:cNvPr id="6" name="Slide Number Placeholder 5">
            <a:extLst>
              <a:ext uri="{FF2B5EF4-FFF2-40B4-BE49-F238E27FC236}">
                <a16:creationId xmlns:a16="http://schemas.microsoft.com/office/drawing/2014/main" id="{4622F649-4C48-7C71-A2E0-1C2E634F8D2B}"/>
              </a:ext>
            </a:extLst>
          </p:cNvPr>
          <p:cNvSpPr>
            <a:spLocks noGrp="1"/>
          </p:cNvSpPr>
          <p:nvPr>
            <p:ph type="sldNum" sz="quarter" idx="12"/>
          </p:nvPr>
        </p:nvSpPr>
        <p:spPr/>
        <p:txBody>
          <a:bodyPr/>
          <a:lstStyle>
            <a:lvl1pPr>
              <a:defRPr/>
            </a:lvl1pPr>
          </a:lstStyle>
          <a:p>
            <a:pPr>
              <a:defRPr/>
            </a:pPr>
            <a:fld id="{3CEEBB8D-B3E4-4A74-B35E-F049FFA08538}" type="slidenum">
              <a:rPr lang="en-US" altLang="en-US"/>
              <a:pPr>
                <a:defRPr/>
              </a:pPr>
              <a:t>‹#›</a:t>
            </a:fld>
            <a:endParaRPr lang="en-US" altLang="en-US"/>
          </a:p>
        </p:txBody>
      </p:sp>
    </p:spTree>
    <p:extLst>
      <p:ext uri="{BB962C8B-B14F-4D97-AF65-F5344CB8AC3E}">
        <p14:creationId xmlns:p14="http://schemas.microsoft.com/office/powerpoint/2010/main" val="165552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09A6303-3996-EB65-2267-035FB25CDC16}"/>
              </a:ext>
            </a:extLst>
          </p:cNvPr>
          <p:cNvSpPr>
            <a:spLocks noGrp="1"/>
          </p:cNvSpPr>
          <p:nvPr>
            <p:ph type="dt" sz="half" idx="10"/>
          </p:nvPr>
        </p:nvSpPr>
        <p:spPr/>
        <p:txBody>
          <a:bodyPr/>
          <a:lstStyle>
            <a:lvl1pPr>
              <a:defRPr/>
            </a:lvl1pPr>
          </a:lstStyle>
          <a:p>
            <a:pPr>
              <a:defRPr/>
            </a:pPr>
            <a:fld id="{F29D8568-1186-4A50-9248-5B22D79C7D9E}" type="datetime1">
              <a:rPr lang="en-US"/>
              <a:pPr>
                <a:defRPr/>
              </a:pPr>
              <a:t>11/3/2023</a:t>
            </a:fld>
            <a:endParaRPr lang="en-US"/>
          </a:p>
        </p:txBody>
      </p:sp>
      <p:sp>
        <p:nvSpPr>
          <p:cNvPr id="6" name="Footer Placeholder 4">
            <a:extLst>
              <a:ext uri="{FF2B5EF4-FFF2-40B4-BE49-F238E27FC236}">
                <a16:creationId xmlns:a16="http://schemas.microsoft.com/office/drawing/2014/main" id="{8C7A64E9-4070-B9B3-5451-D40B20424995}"/>
              </a:ext>
            </a:extLst>
          </p:cNvPr>
          <p:cNvSpPr>
            <a:spLocks noGrp="1"/>
          </p:cNvSpPr>
          <p:nvPr>
            <p:ph type="ftr" sz="quarter" idx="11"/>
          </p:nvPr>
        </p:nvSpPr>
        <p:spPr/>
        <p:txBody>
          <a:bodyPr/>
          <a:lstStyle>
            <a:lvl1pPr>
              <a:defRPr/>
            </a:lvl1pPr>
          </a:lstStyle>
          <a:p>
            <a:pPr>
              <a:defRPr/>
            </a:pPr>
            <a:r>
              <a:rPr lang="en-US"/>
              <a:t>Office of Postsecondary Education</a:t>
            </a:r>
          </a:p>
        </p:txBody>
      </p:sp>
      <p:sp>
        <p:nvSpPr>
          <p:cNvPr id="7" name="Slide Number Placeholder 5">
            <a:extLst>
              <a:ext uri="{FF2B5EF4-FFF2-40B4-BE49-F238E27FC236}">
                <a16:creationId xmlns:a16="http://schemas.microsoft.com/office/drawing/2014/main" id="{CB08C792-DDC5-60E6-EF75-9A6AEA8FDCE4}"/>
              </a:ext>
            </a:extLst>
          </p:cNvPr>
          <p:cNvSpPr>
            <a:spLocks noGrp="1"/>
          </p:cNvSpPr>
          <p:nvPr>
            <p:ph type="sldNum" sz="quarter" idx="12"/>
          </p:nvPr>
        </p:nvSpPr>
        <p:spPr/>
        <p:txBody>
          <a:bodyPr/>
          <a:lstStyle>
            <a:lvl1pPr>
              <a:defRPr/>
            </a:lvl1pPr>
          </a:lstStyle>
          <a:p>
            <a:pPr>
              <a:defRPr/>
            </a:pPr>
            <a:fld id="{93D31623-1086-4106-970E-D3704CBCDAD9}" type="slidenum">
              <a:rPr lang="en-US" altLang="en-US"/>
              <a:pPr>
                <a:defRPr/>
              </a:pPr>
              <a:t>‹#›</a:t>
            </a:fld>
            <a:endParaRPr lang="en-US" altLang="en-US"/>
          </a:p>
        </p:txBody>
      </p:sp>
    </p:spTree>
    <p:extLst>
      <p:ext uri="{BB962C8B-B14F-4D97-AF65-F5344CB8AC3E}">
        <p14:creationId xmlns:p14="http://schemas.microsoft.com/office/powerpoint/2010/main" val="116906583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0D7B3BF-8D3A-744B-C450-C3ADA72ADE63}"/>
              </a:ext>
            </a:extLst>
          </p:cNvPr>
          <p:cNvSpPr>
            <a:spLocks noGrp="1"/>
          </p:cNvSpPr>
          <p:nvPr>
            <p:ph type="dt" sz="half" idx="10"/>
          </p:nvPr>
        </p:nvSpPr>
        <p:spPr/>
        <p:txBody>
          <a:bodyPr/>
          <a:lstStyle>
            <a:lvl1pPr>
              <a:defRPr/>
            </a:lvl1pPr>
          </a:lstStyle>
          <a:p>
            <a:pPr>
              <a:defRPr/>
            </a:pPr>
            <a:fld id="{E0D751BA-CA7C-4B30-A487-D11A92A7DF9D}" type="datetime1">
              <a:rPr lang="en-US"/>
              <a:pPr>
                <a:defRPr/>
              </a:pPr>
              <a:t>11/3/2023</a:t>
            </a:fld>
            <a:endParaRPr lang="en-US"/>
          </a:p>
        </p:txBody>
      </p:sp>
      <p:sp>
        <p:nvSpPr>
          <p:cNvPr id="8" name="Footer Placeholder 4">
            <a:extLst>
              <a:ext uri="{FF2B5EF4-FFF2-40B4-BE49-F238E27FC236}">
                <a16:creationId xmlns:a16="http://schemas.microsoft.com/office/drawing/2014/main" id="{75C6A7BB-D734-6E54-2846-139690F364B2}"/>
              </a:ext>
            </a:extLst>
          </p:cNvPr>
          <p:cNvSpPr>
            <a:spLocks noGrp="1"/>
          </p:cNvSpPr>
          <p:nvPr>
            <p:ph type="ftr" sz="quarter" idx="11"/>
          </p:nvPr>
        </p:nvSpPr>
        <p:spPr/>
        <p:txBody>
          <a:bodyPr/>
          <a:lstStyle>
            <a:lvl1pPr>
              <a:defRPr/>
            </a:lvl1pPr>
          </a:lstStyle>
          <a:p>
            <a:pPr>
              <a:defRPr/>
            </a:pPr>
            <a:r>
              <a:rPr lang="en-US"/>
              <a:t>Office of Postsecondary Education</a:t>
            </a:r>
          </a:p>
        </p:txBody>
      </p:sp>
      <p:sp>
        <p:nvSpPr>
          <p:cNvPr id="9" name="Slide Number Placeholder 5">
            <a:extLst>
              <a:ext uri="{FF2B5EF4-FFF2-40B4-BE49-F238E27FC236}">
                <a16:creationId xmlns:a16="http://schemas.microsoft.com/office/drawing/2014/main" id="{637B8D79-FC58-DF9F-8B0A-7D1B6F8A1138}"/>
              </a:ext>
            </a:extLst>
          </p:cNvPr>
          <p:cNvSpPr>
            <a:spLocks noGrp="1"/>
          </p:cNvSpPr>
          <p:nvPr>
            <p:ph type="sldNum" sz="quarter" idx="12"/>
          </p:nvPr>
        </p:nvSpPr>
        <p:spPr/>
        <p:txBody>
          <a:bodyPr/>
          <a:lstStyle>
            <a:lvl1pPr>
              <a:defRPr/>
            </a:lvl1pPr>
          </a:lstStyle>
          <a:p>
            <a:pPr>
              <a:defRPr/>
            </a:pPr>
            <a:fld id="{09795FF2-AA36-425B-8DDF-CF2D78C10849}" type="slidenum">
              <a:rPr lang="en-US" altLang="en-US"/>
              <a:pPr>
                <a:defRPr/>
              </a:pPr>
              <a:t>‹#›</a:t>
            </a:fld>
            <a:endParaRPr lang="en-US" altLang="en-US"/>
          </a:p>
        </p:txBody>
      </p:sp>
    </p:spTree>
    <p:extLst>
      <p:ext uri="{BB962C8B-B14F-4D97-AF65-F5344CB8AC3E}">
        <p14:creationId xmlns:p14="http://schemas.microsoft.com/office/powerpoint/2010/main" val="11566137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50510DD-8814-8095-C959-1C72C92A46DA}"/>
              </a:ext>
            </a:extLst>
          </p:cNvPr>
          <p:cNvSpPr>
            <a:spLocks noGrp="1"/>
          </p:cNvSpPr>
          <p:nvPr>
            <p:ph type="dt" sz="half" idx="10"/>
          </p:nvPr>
        </p:nvSpPr>
        <p:spPr/>
        <p:txBody>
          <a:bodyPr/>
          <a:lstStyle>
            <a:lvl1pPr>
              <a:defRPr/>
            </a:lvl1pPr>
          </a:lstStyle>
          <a:p>
            <a:pPr>
              <a:defRPr/>
            </a:pPr>
            <a:fld id="{534A4C6A-E192-43F2-9D0A-B6ECAD0C858A}" type="datetime1">
              <a:rPr lang="en-US"/>
              <a:pPr>
                <a:defRPr/>
              </a:pPr>
              <a:t>11/3/2023</a:t>
            </a:fld>
            <a:endParaRPr lang="en-US"/>
          </a:p>
        </p:txBody>
      </p:sp>
      <p:sp>
        <p:nvSpPr>
          <p:cNvPr id="4" name="Footer Placeholder 4">
            <a:extLst>
              <a:ext uri="{FF2B5EF4-FFF2-40B4-BE49-F238E27FC236}">
                <a16:creationId xmlns:a16="http://schemas.microsoft.com/office/drawing/2014/main" id="{38265B46-5308-FC92-812F-312B2D965E63}"/>
              </a:ext>
            </a:extLst>
          </p:cNvPr>
          <p:cNvSpPr>
            <a:spLocks noGrp="1"/>
          </p:cNvSpPr>
          <p:nvPr>
            <p:ph type="ftr" sz="quarter" idx="11"/>
          </p:nvPr>
        </p:nvSpPr>
        <p:spPr/>
        <p:txBody>
          <a:bodyPr/>
          <a:lstStyle>
            <a:lvl1pPr>
              <a:defRPr/>
            </a:lvl1pPr>
          </a:lstStyle>
          <a:p>
            <a:pPr>
              <a:defRPr/>
            </a:pPr>
            <a:r>
              <a:rPr lang="en-US"/>
              <a:t>Office of Postsecondary Education</a:t>
            </a:r>
          </a:p>
        </p:txBody>
      </p:sp>
      <p:sp>
        <p:nvSpPr>
          <p:cNvPr id="5" name="Slide Number Placeholder 5">
            <a:extLst>
              <a:ext uri="{FF2B5EF4-FFF2-40B4-BE49-F238E27FC236}">
                <a16:creationId xmlns:a16="http://schemas.microsoft.com/office/drawing/2014/main" id="{6819543B-06F8-FFF5-1B0C-A1A006CDCAA1}"/>
              </a:ext>
            </a:extLst>
          </p:cNvPr>
          <p:cNvSpPr>
            <a:spLocks noGrp="1"/>
          </p:cNvSpPr>
          <p:nvPr>
            <p:ph type="sldNum" sz="quarter" idx="12"/>
          </p:nvPr>
        </p:nvSpPr>
        <p:spPr/>
        <p:txBody>
          <a:bodyPr/>
          <a:lstStyle>
            <a:lvl1pPr>
              <a:defRPr/>
            </a:lvl1pPr>
          </a:lstStyle>
          <a:p>
            <a:pPr>
              <a:defRPr/>
            </a:pPr>
            <a:fld id="{2626DF09-0955-4DDB-8FA3-E8AF7E704512}" type="slidenum">
              <a:rPr lang="en-US" altLang="en-US"/>
              <a:pPr>
                <a:defRPr/>
              </a:pPr>
              <a:t>‹#›</a:t>
            </a:fld>
            <a:endParaRPr lang="en-US" altLang="en-US"/>
          </a:p>
        </p:txBody>
      </p:sp>
    </p:spTree>
    <p:extLst>
      <p:ext uri="{BB962C8B-B14F-4D97-AF65-F5344CB8AC3E}">
        <p14:creationId xmlns:p14="http://schemas.microsoft.com/office/powerpoint/2010/main" val="174809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2B097F-A928-97AD-643B-D9F95EC7DE4A}"/>
              </a:ext>
            </a:extLst>
          </p:cNvPr>
          <p:cNvSpPr>
            <a:spLocks noGrp="1"/>
          </p:cNvSpPr>
          <p:nvPr>
            <p:ph type="dt" sz="half" idx="10"/>
          </p:nvPr>
        </p:nvSpPr>
        <p:spPr/>
        <p:txBody>
          <a:bodyPr/>
          <a:lstStyle>
            <a:lvl1pPr>
              <a:defRPr/>
            </a:lvl1pPr>
          </a:lstStyle>
          <a:p>
            <a:pPr>
              <a:defRPr/>
            </a:pPr>
            <a:fld id="{2C17C5A4-B088-4658-8FB2-1E268395130E}" type="datetime1">
              <a:rPr lang="en-US"/>
              <a:pPr>
                <a:defRPr/>
              </a:pPr>
              <a:t>11/3/2023</a:t>
            </a:fld>
            <a:endParaRPr lang="en-US"/>
          </a:p>
        </p:txBody>
      </p:sp>
      <p:sp>
        <p:nvSpPr>
          <p:cNvPr id="3" name="Footer Placeholder 4">
            <a:extLst>
              <a:ext uri="{FF2B5EF4-FFF2-40B4-BE49-F238E27FC236}">
                <a16:creationId xmlns:a16="http://schemas.microsoft.com/office/drawing/2014/main" id="{D9D444BA-0F6E-017B-E1C4-4DFA30AC556D}"/>
              </a:ext>
            </a:extLst>
          </p:cNvPr>
          <p:cNvSpPr>
            <a:spLocks noGrp="1"/>
          </p:cNvSpPr>
          <p:nvPr>
            <p:ph type="ftr" sz="quarter" idx="11"/>
          </p:nvPr>
        </p:nvSpPr>
        <p:spPr/>
        <p:txBody>
          <a:bodyPr/>
          <a:lstStyle>
            <a:lvl1pPr>
              <a:defRPr/>
            </a:lvl1pPr>
          </a:lstStyle>
          <a:p>
            <a:pPr>
              <a:defRPr/>
            </a:pPr>
            <a:r>
              <a:rPr lang="en-US"/>
              <a:t>Office of Postsecondary Education</a:t>
            </a:r>
          </a:p>
        </p:txBody>
      </p:sp>
      <p:sp>
        <p:nvSpPr>
          <p:cNvPr id="4" name="Slide Number Placeholder 5">
            <a:extLst>
              <a:ext uri="{FF2B5EF4-FFF2-40B4-BE49-F238E27FC236}">
                <a16:creationId xmlns:a16="http://schemas.microsoft.com/office/drawing/2014/main" id="{D8497CB7-0431-F538-6002-3592872C0BD7}"/>
              </a:ext>
            </a:extLst>
          </p:cNvPr>
          <p:cNvSpPr>
            <a:spLocks noGrp="1"/>
          </p:cNvSpPr>
          <p:nvPr>
            <p:ph type="sldNum" sz="quarter" idx="12"/>
          </p:nvPr>
        </p:nvSpPr>
        <p:spPr/>
        <p:txBody>
          <a:bodyPr/>
          <a:lstStyle>
            <a:lvl1pPr>
              <a:defRPr/>
            </a:lvl1pPr>
          </a:lstStyle>
          <a:p>
            <a:pPr>
              <a:defRPr/>
            </a:pPr>
            <a:fld id="{1DDF636F-7E6A-47EF-AF4B-A18ADA3FE995}" type="slidenum">
              <a:rPr lang="en-US" altLang="en-US"/>
              <a:pPr>
                <a:defRPr/>
              </a:pPr>
              <a:t>‹#›</a:t>
            </a:fld>
            <a:endParaRPr lang="en-US" altLang="en-US"/>
          </a:p>
        </p:txBody>
      </p:sp>
    </p:spTree>
    <p:extLst>
      <p:ext uri="{BB962C8B-B14F-4D97-AF65-F5344CB8AC3E}">
        <p14:creationId xmlns:p14="http://schemas.microsoft.com/office/powerpoint/2010/main" val="418581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69625A2-B0D8-F03B-F59C-CD394BD8DB35}"/>
              </a:ext>
            </a:extLst>
          </p:cNvPr>
          <p:cNvSpPr>
            <a:spLocks noGrp="1"/>
          </p:cNvSpPr>
          <p:nvPr>
            <p:ph type="dt" sz="half" idx="10"/>
          </p:nvPr>
        </p:nvSpPr>
        <p:spPr/>
        <p:txBody>
          <a:bodyPr/>
          <a:lstStyle>
            <a:lvl1pPr>
              <a:defRPr/>
            </a:lvl1pPr>
          </a:lstStyle>
          <a:p>
            <a:pPr>
              <a:defRPr/>
            </a:pPr>
            <a:fld id="{7E925706-FF4B-47BA-A6B7-03B7E3C4B10A}" type="datetime1">
              <a:rPr lang="en-US"/>
              <a:pPr>
                <a:defRPr/>
              </a:pPr>
              <a:t>11/3/2023</a:t>
            </a:fld>
            <a:endParaRPr lang="en-US"/>
          </a:p>
        </p:txBody>
      </p:sp>
      <p:sp>
        <p:nvSpPr>
          <p:cNvPr id="6" name="Footer Placeholder 4">
            <a:extLst>
              <a:ext uri="{FF2B5EF4-FFF2-40B4-BE49-F238E27FC236}">
                <a16:creationId xmlns:a16="http://schemas.microsoft.com/office/drawing/2014/main" id="{9765EF95-5256-E146-919C-E39EB53DBF96}"/>
              </a:ext>
            </a:extLst>
          </p:cNvPr>
          <p:cNvSpPr>
            <a:spLocks noGrp="1"/>
          </p:cNvSpPr>
          <p:nvPr>
            <p:ph type="ftr" sz="quarter" idx="11"/>
          </p:nvPr>
        </p:nvSpPr>
        <p:spPr/>
        <p:txBody>
          <a:bodyPr/>
          <a:lstStyle>
            <a:lvl1pPr>
              <a:defRPr/>
            </a:lvl1pPr>
          </a:lstStyle>
          <a:p>
            <a:pPr>
              <a:defRPr/>
            </a:pPr>
            <a:r>
              <a:rPr lang="en-US"/>
              <a:t>Office of Postsecondary Education</a:t>
            </a:r>
          </a:p>
        </p:txBody>
      </p:sp>
      <p:sp>
        <p:nvSpPr>
          <p:cNvPr id="7" name="Slide Number Placeholder 5">
            <a:extLst>
              <a:ext uri="{FF2B5EF4-FFF2-40B4-BE49-F238E27FC236}">
                <a16:creationId xmlns:a16="http://schemas.microsoft.com/office/drawing/2014/main" id="{1B992D85-8EDA-2C4D-4082-7B4573143C8B}"/>
              </a:ext>
            </a:extLst>
          </p:cNvPr>
          <p:cNvSpPr>
            <a:spLocks noGrp="1"/>
          </p:cNvSpPr>
          <p:nvPr>
            <p:ph type="sldNum" sz="quarter" idx="12"/>
          </p:nvPr>
        </p:nvSpPr>
        <p:spPr/>
        <p:txBody>
          <a:bodyPr/>
          <a:lstStyle>
            <a:lvl1pPr>
              <a:defRPr/>
            </a:lvl1pPr>
          </a:lstStyle>
          <a:p>
            <a:pPr>
              <a:defRPr/>
            </a:pPr>
            <a:fld id="{94D9CA54-7770-439E-882C-965C29FC6945}" type="slidenum">
              <a:rPr lang="en-US" altLang="en-US"/>
              <a:pPr>
                <a:defRPr/>
              </a:pPr>
              <a:t>‹#›</a:t>
            </a:fld>
            <a:endParaRPr lang="en-US" altLang="en-US"/>
          </a:p>
        </p:txBody>
      </p:sp>
    </p:spTree>
    <p:extLst>
      <p:ext uri="{BB962C8B-B14F-4D97-AF65-F5344CB8AC3E}">
        <p14:creationId xmlns:p14="http://schemas.microsoft.com/office/powerpoint/2010/main" val="42871989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4">
            <a:extLst>
              <a:ext uri="{FF2B5EF4-FFF2-40B4-BE49-F238E27FC236}">
                <a16:creationId xmlns:a16="http://schemas.microsoft.com/office/drawing/2014/main" id="{9F3F8D23-571F-26B7-DD65-78AA855275E1}"/>
              </a:ext>
            </a:extLst>
          </p:cNvPr>
          <p:cNvSpPr>
            <a:spLocks noGrp="1"/>
          </p:cNvSpPr>
          <p:nvPr>
            <p:ph type="dt" sz="half" idx="10"/>
          </p:nvPr>
        </p:nvSpPr>
        <p:spPr/>
        <p:txBody>
          <a:bodyPr/>
          <a:lstStyle>
            <a:lvl1pPr>
              <a:defRPr/>
            </a:lvl1pPr>
          </a:lstStyle>
          <a:p>
            <a:pPr>
              <a:defRPr/>
            </a:pPr>
            <a:fld id="{A92C4AA1-64A8-4150-BBD2-909C2C8AA94D}" type="datetime1">
              <a:rPr lang="en-US"/>
              <a:pPr>
                <a:defRPr/>
              </a:pPr>
              <a:t>11/3/2023</a:t>
            </a:fld>
            <a:endParaRPr lang="en-US"/>
          </a:p>
        </p:txBody>
      </p:sp>
      <p:sp>
        <p:nvSpPr>
          <p:cNvPr id="5" name="Footer Placeholder 5">
            <a:extLst>
              <a:ext uri="{FF2B5EF4-FFF2-40B4-BE49-F238E27FC236}">
                <a16:creationId xmlns:a16="http://schemas.microsoft.com/office/drawing/2014/main" id="{87845CC1-CE0B-E61D-DA2C-6FC7C052F1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A1A07596-24FE-53D1-6A38-5729BA08A620}"/>
              </a:ext>
            </a:extLst>
          </p:cNvPr>
          <p:cNvSpPr>
            <a:spLocks noGrp="1"/>
          </p:cNvSpPr>
          <p:nvPr>
            <p:ph type="sldNum" sz="quarter" idx="12"/>
          </p:nvPr>
        </p:nvSpPr>
        <p:spPr/>
        <p:txBody>
          <a:bodyPr/>
          <a:lstStyle>
            <a:lvl1pPr>
              <a:defRPr/>
            </a:lvl1pPr>
          </a:lstStyle>
          <a:p>
            <a:pPr>
              <a:defRPr/>
            </a:pPr>
            <a:fld id="{8808D33A-09AA-4111-9898-694CF1F0A61F}" type="slidenum">
              <a:rPr lang="en-US" altLang="en-US"/>
              <a:pPr>
                <a:defRPr/>
              </a:pPr>
              <a:t>‹#›</a:t>
            </a:fld>
            <a:endParaRPr lang="en-US" altLang="en-US"/>
          </a:p>
        </p:txBody>
      </p:sp>
    </p:spTree>
    <p:extLst>
      <p:ext uri="{BB962C8B-B14F-4D97-AF65-F5344CB8AC3E}">
        <p14:creationId xmlns:p14="http://schemas.microsoft.com/office/powerpoint/2010/main" val="16682073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9A29BAB5-318E-6EDC-1831-02CABBF2D960}"/>
              </a:ext>
            </a:extLst>
          </p:cNvPr>
          <p:cNvGrpSpPr>
            <a:grpSpLocks/>
          </p:cNvGrpSpPr>
          <p:nvPr/>
        </p:nvGrpSpPr>
        <p:grpSpPr bwMode="auto">
          <a:xfrm>
            <a:off x="0" y="0"/>
            <a:ext cx="2132013" cy="6858000"/>
            <a:chOff x="0" y="0"/>
            <a:chExt cx="2132013" cy="6858001"/>
          </a:xfrm>
        </p:grpSpPr>
        <p:sp>
          <p:nvSpPr>
            <p:cNvPr id="1032" name="Freeform 6">
              <a:extLst>
                <a:ext uri="{FF2B5EF4-FFF2-40B4-BE49-F238E27FC236}">
                  <a16:creationId xmlns:a16="http://schemas.microsoft.com/office/drawing/2014/main" id="{FEB6D302-8EEC-7563-5C16-59580AF7CB35}"/>
                </a:ext>
              </a:extLst>
            </p:cNvPr>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3C5E45D1-D968-E1F0-7765-C255C5B69241}"/>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305FEA54-7ADA-23BE-654B-9CF3D508E9DE}"/>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47F3B350-5031-1F06-B787-BC434689CD3C}"/>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C72884-3D77-9566-793D-0F7904F1521F}"/>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5A02FA56-86DF-A531-72FC-2CBDB7B62A9B}"/>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9F4EDA47-D0B7-EA8C-6D25-D3204C729831}"/>
              </a:ext>
            </a:extLst>
          </p:cNvPr>
          <p:cNvSpPr>
            <a:spLocks noGrp="1" noChangeArrowheads="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0204DA70-DDB2-0D58-F686-9B9D0AF95BC7}"/>
              </a:ext>
            </a:extLst>
          </p:cNvPr>
          <p:cNvSpPr>
            <a:spLocks noGrp="1" noChangeArrowheads="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1AA0B8E-67CC-CE06-D3C3-F0042B1202E0}"/>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1F7B59EE-DF12-4BF9-87A8-96DD9E7EBD5F}" type="datetime1">
              <a:rPr lang="en-US"/>
              <a:pPr>
                <a:defRPr/>
              </a:pPr>
              <a:t>11/3/2023</a:t>
            </a:fld>
            <a:endParaRPr lang="en-US"/>
          </a:p>
        </p:txBody>
      </p:sp>
      <p:sp>
        <p:nvSpPr>
          <p:cNvPr id="5" name="Footer Placeholder 4">
            <a:extLst>
              <a:ext uri="{FF2B5EF4-FFF2-40B4-BE49-F238E27FC236}">
                <a16:creationId xmlns:a16="http://schemas.microsoft.com/office/drawing/2014/main" id="{112471C5-7F92-7747-20F6-B945B5F1C7C7}"/>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r>
              <a:rPr lang="en-US"/>
              <a:t>Office of Postsecondary Education</a:t>
            </a:r>
          </a:p>
        </p:txBody>
      </p:sp>
      <p:sp>
        <p:nvSpPr>
          <p:cNvPr id="6" name="Slide Number Placeholder 5">
            <a:extLst>
              <a:ext uri="{FF2B5EF4-FFF2-40B4-BE49-F238E27FC236}">
                <a16:creationId xmlns:a16="http://schemas.microsoft.com/office/drawing/2014/main" id="{5EF63F86-6674-8D0A-5F6A-7F15EB61E2BC}"/>
              </a:ext>
            </a:extLst>
          </p:cNvPr>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F30D68F8-5117-439D-8CE6-B5E88F4F85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84" r:id="rId1"/>
    <p:sldLayoutId id="2147484785" r:id="rId2"/>
    <p:sldLayoutId id="2147484772" r:id="rId3"/>
    <p:sldLayoutId id="2147484773" r:id="rId4"/>
    <p:sldLayoutId id="2147484774" r:id="rId5"/>
    <p:sldLayoutId id="2147484775" r:id="rId6"/>
    <p:sldLayoutId id="2147484776" r:id="rId7"/>
    <p:sldLayoutId id="2147484777" r:id="rId8"/>
    <p:sldLayoutId id="2147484786" r:id="rId9"/>
    <p:sldLayoutId id="2147484778" r:id="rId10"/>
    <p:sldLayoutId id="2147484779" r:id="rId11"/>
    <p:sldLayoutId id="2147484787" r:id="rId12"/>
    <p:sldLayoutId id="2147484780" r:id="rId13"/>
    <p:sldLayoutId id="2147484788" r:id="rId14"/>
    <p:sldLayoutId id="2147484781" r:id="rId15"/>
    <p:sldLayoutId id="2147484782" r:id="rId16"/>
    <p:sldLayoutId id="2147484783" r:id="rId17"/>
  </p:sldLayoutIdLst>
  <p:hf hdr="0" dt="0"/>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hyperlink" Target="https://www2.ed.gov/policy/fund/guid/uniform-guidance/index.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2.ed.gov/programs/idueshsi/inde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2019.igem.org/Team:Nottingham/Collaborations"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public.govdelivery.com/accounts/USED/subscriber/new?topic_id=USED_61"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ed.gov/hsi"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tacey.slijepcevic@ed.gov"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25475932-C8CB-511B-CBC0-D769DD57BDD6}"/>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5D5DF43C-A2B1-440F-AB33-F029BE9625F6}" type="slidenum">
              <a:rPr lang="en-US" altLang="en-US" sz="1200" smtClean="0">
                <a:solidFill>
                  <a:srgbClr val="898989"/>
                </a:solidFill>
                <a:latin typeface="Calibri" panose="020F0502020204030204" pitchFamily="34" charset="0"/>
              </a:rPr>
              <a:pPr fontAlgn="base">
                <a:spcBef>
                  <a:spcPct val="0"/>
                </a:spcBef>
                <a:spcAft>
                  <a:spcPct val="0"/>
                </a:spcAft>
              </a:pPr>
              <a:t>1</a:t>
            </a:fld>
            <a:endParaRPr lang="en-US" altLang="en-US" sz="1200">
              <a:solidFill>
                <a:srgbClr val="898989"/>
              </a:solidFill>
              <a:latin typeface="Calibri" panose="020F0502020204030204" pitchFamily="34" charset="0"/>
            </a:endParaRPr>
          </a:p>
        </p:txBody>
      </p:sp>
      <p:sp>
        <p:nvSpPr>
          <p:cNvPr id="10" name="Title 9">
            <a:extLst>
              <a:ext uri="{FF2B5EF4-FFF2-40B4-BE49-F238E27FC236}">
                <a16:creationId xmlns:a16="http://schemas.microsoft.com/office/drawing/2014/main" id="{384B0410-9AA5-DE98-10FB-C29DDEDF930C}"/>
              </a:ext>
            </a:extLst>
          </p:cNvPr>
          <p:cNvSpPr>
            <a:spLocks noGrp="1"/>
          </p:cNvSpPr>
          <p:nvPr>
            <p:ph type="title" idx="4294967295"/>
          </p:nvPr>
        </p:nvSpPr>
        <p:spPr>
          <a:xfrm>
            <a:off x="2740025" y="4175125"/>
            <a:ext cx="5943600" cy="1384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orbel" panose="020B0503020204020204" pitchFamily="34" charset="0"/>
                <a:ea typeface="+mn-ea"/>
                <a:cs typeface="+mn-cs"/>
              </a:rPr>
              <a:t>Developing Hispanic-Serving</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orbel" panose="020B0503020204020204" pitchFamily="34" charset="0"/>
                <a:ea typeface="+mn-ea"/>
                <a:cs typeface="+mn-cs"/>
              </a:rPr>
              <a:t>Institutions (DHSI) Program</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orbel" panose="020B0503020204020204" pitchFamily="34" charset="0"/>
                <a:ea typeface="+mn-ea"/>
                <a:cs typeface="+mn-cs"/>
              </a:rPr>
              <a:t>Technical Assistance for Grantees</a:t>
            </a:r>
          </a:p>
        </p:txBody>
      </p:sp>
      <p:sp>
        <p:nvSpPr>
          <p:cNvPr id="9220" name="TextBox 10">
            <a:extLst>
              <a:ext uri="{FF2B5EF4-FFF2-40B4-BE49-F238E27FC236}">
                <a16:creationId xmlns:a16="http://schemas.microsoft.com/office/drawing/2014/main" id="{1DFBEE88-CCC8-3302-E0C4-B1B63AD53DC8}"/>
              </a:ext>
            </a:extLst>
          </p:cNvPr>
          <p:cNvSpPr txBox="1">
            <a:spLocks noChangeArrowheads="1"/>
          </p:cNvSpPr>
          <p:nvPr/>
        </p:nvSpPr>
        <p:spPr bwMode="auto">
          <a:xfrm>
            <a:off x="3600450" y="6116638"/>
            <a:ext cx="3857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n-US" altLang="en-US" b="1">
                <a:solidFill>
                  <a:srgbClr val="0070C0"/>
                </a:solidFill>
              </a:rPr>
              <a:t>Njeri Clark, DHSI Program Lead </a:t>
            </a:r>
          </a:p>
          <a:p>
            <a:pPr algn="ctr"/>
            <a:r>
              <a:rPr lang="en-US" altLang="en-US" b="1">
                <a:solidFill>
                  <a:srgbClr val="0070C0"/>
                </a:solidFill>
              </a:rPr>
              <a:t>and Competition Manager </a:t>
            </a:r>
          </a:p>
          <a:p>
            <a:endParaRPr lang="en-US" altLang="en-US" b="1"/>
          </a:p>
        </p:txBody>
      </p:sp>
      <p:pic>
        <p:nvPicPr>
          <p:cNvPr id="9221" name="Picture 14" descr="Department of Education Logo">
            <a:extLst>
              <a:ext uri="{FF2B5EF4-FFF2-40B4-BE49-F238E27FC236}">
                <a16:creationId xmlns:a16="http://schemas.microsoft.com/office/drawing/2014/main" id="{71F9D352-0FA5-8BAF-6513-A80798CB4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0" y="174625"/>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A person holding a note pad&#10;&#10;">
            <a:extLst>
              <a:ext uri="{FF2B5EF4-FFF2-40B4-BE49-F238E27FC236}">
                <a16:creationId xmlns:a16="http://schemas.microsoft.com/office/drawing/2014/main" id="{D306080D-1D92-2EA9-3AA2-428ECDD22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113" y="17463"/>
            <a:ext cx="27749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a:extLst>
              <a:ext uri="{FF2B5EF4-FFF2-40B4-BE49-F238E27FC236}">
                <a16:creationId xmlns:a16="http://schemas.microsoft.com/office/drawing/2014/main" id="{539492CA-16C5-7658-22D4-F46FD6D4BC50}"/>
              </a:ext>
            </a:extLst>
          </p:cNvPr>
          <p:cNvSpPr>
            <a:spLocks noGrp="1" noChangeArrowheads="1"/>
          </p:cNvSpPr>
          <p:nvPr>
            <p:ph type="title"/>
          </p:nvPr>
        </p:nvSpPr>
        <p:spPr>
          <a:xfrm>
            <a:off x="-609600" y="220663"/>
            <a:ext cx="6348413" cy="1320800"/>
          </a:xfrm>
        </p:spPr>
        <p:txBody>
          <a:bodyPr/>
          <a:lstStyle/>
          <a:p>
            <a:pPr eaLnBrk="1" hangingPunct="1"/>
            <a:r>
              <a:rPr lang="en-US" altLang="en-US" dirty="0">
                <a:ln>
                  <a:noFill/>
                </a:ln>
              </a:rPr>
              <a:t>     </a:t>
            </a:r>
            <a:r>
              <a:rPr lang="en-US" altLang="en-US" b="1" dirty="0">
                <a:ln>
                  <a:noFill/>
                </a:ln>
              </a:rPr>
              <a:t>What’s allowed</a:t>
            </a:r>
          </a:p>
        </p:txBody>
      </p:sp>
      <p:sp>
        <p:nvSpPr>
          <p:cNvPr id="11268" name="Content Placeholder 8">
            <a:extLst>
              <a:ext uri="{FF2B5EF4-FFF2-40B4-BE49-F238E27FC236}">
                <a16:creationId xmlns:a16="http://schemas.microsoft.com/office/drawing/2014/main" id="{0F0E46C2-1897-A93B-5BF9-024B1B1C0F9D}"/>
              </a:ext>
            </a:extLst>
          </p:cNvPr>
          <p:cNvSpPr>
            <a:spLocks noGrp="1"/>
          </p:cNvSpPr>
          <p:nvPr>
            <p:ph sz="half" idx="2"/>
          </p:nvPr>
        </p:nvSpPr>
        <p:spPr>
          <a:xfrm>
            <a:off x="544513" y="2103438"/>
            <a:ext cx="4040187" cy="3951287"/>
          </a:xfrm>
        </p:spPr>
        <p:txBody>
          <a:bodyPr rtlCol="0"/>
          <a:lstStyle/>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Student Support Services</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Curriculum Development</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Construction/Renovation</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Equipment purchases</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Online course development</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Peer Mentoring/tutoring</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Faculty development</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Project evaluation</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Endowment funds</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Outreach activities</a:t>
            </a:r>
          </a:p>
          <a:p>
            <a:pPr eaLnBrk="1" fontAlgn="auto" hangingPunct="1">
              <a:spcAft>
                <a:spcPts val="0"/>
              </a:spcAft>
              <a:buClr>
                <a:schemeClr val="accent1">
                  <a:lumMod val="75000"/>
                </a:schemeClr>
              </a:buClr>
              <a:buFont typeface="Wingdings 3" charset="2"/>
              <a:buChar char=""/>
              <a:defRPr/>
            </a:pPr>
            <a:endParaRPr lang="en-US" altLang="en-US" sz="2000" b="1"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p:txBody>
      </p:sp>
      <p:sp>
        <p:nvSpPr>
          <p:cNvPr id="11270" name="Content Placeholder 10">
            <a:extLst>
              <a:ext uri="{FF2B5EF4-FFF2-40B4-BE49-F238E27FC236}">
                <a16:creationId xmlns:a16="http://schemas.microsoft.com/office/drawing/2014/main" id="{1FB46ED5-8D65-411D-90AC-08A21EBB44B5}"/>
              </a:ext>
            </a:extLst>
          </p:cNvPr>
          <p:cNvSpPr>
            <a:spLocks noGrp="1"/>
          </p:cNvSpPr>
          <p:nvPr>
            <p:ph sz="quarter" idx="4"/>
          </p:nvPr>
        </p:nvSpPr>
        <p:spPr>
          <a:xfrm>
            <a:off x="4232275" y="2060575"/>
            <a:ext cx="4041775" cy="4419600"/>
          </a:xfrm>
        </p:spPr>
        <p:txBody>
          <a:bodyPr rtlCol="0"/>
          <a:lstStyle/>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Stipends to students and staff</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Student and staff travel associated with project </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Costs related to meetings or conferences that are associated with the project (</a:t>
            </a:r>
            <a:r>
              <a:rPr lang="en-US" altLang="en-US" sz="2000" b="1" dirty="0" err="1">
                <a:solidFill>
                  <a:schemeClr val="tx1">
                    <a:lumMod val="75000"/>
                    <a:lumOff val="25000"/>
                  </a:schemeClr>
                </a:solidFill>
              </a:rPr>
              <a:t>i.e</a:t>
            </a:r>
            <a:r>
              <a:rPr lang="en-US" altLang="en-US" sz="2000" b="1" dirty="0">
                <a:solidFill>
                  <a:schemeClr val="tx1">
                    <a:lumMod val="75000"/>
                    <a:lumOff val="25000"/>
                  </a:schemeClr>
                </a:solidFill>
              </a:rPr>
              <a:t> food, speaker fees, etc.)</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Furnishing student centers, labs, etc.</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Membership and subscription fees</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Other activities, if approved</a:t>
            </a:r>
          </a:p>
          <a:p>
            <a:pPr eaLnBrk="1" fontAlgn="auto" hangingPunct="1">
              <a:spcAft>
                <a:spcPts val="0"/>
              </a:spcAft>
              <a:buClr>
                <a:schemeClr val="accent1">
                  <a:lumMod val="75000"/>
                </a:schemeClr>
              </a:buClr>
              <a:buFont typeface="Wingdings 3" charset="2"/>
              <a:buChar char=""/>
              <a:defRPr/>
            </a:pPr>
            <a:endParaRPr lang="en-US" altLang="en-US" sz="2000" b="1"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p:txBody>
      </p:sp>
      <p:sp>
        <p:nvSpPr>
          <p:cNvPr id="19461" name="Slide Number Placeholder 2">
            <a:extLst>
              <a:ext uri="{FF2B5EF4-FFF2-40B4-BE49-F238E27FC236}">
                <a16:creationId xmlns:a16="http://schemas.microsoft.com/office/drawing/2014/main" id="{BEA94487-4539-B216-A139-2A11D513AA5B}"/>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BB1EDD8-2ED0-4B7B-9BF7-33E2827F702D}" type="slidenum">
              <a:rPr lang="en-US" altLang="en-US" sz="1200" smtClean="0">
                <a:solidFill>
                  <a:srgbClr val="898989"/>
                </a:solidFill>
                <a:latin typeface="Calibri" panose="020F0502020204030204" pitchFamily="34" charset="0"/>
              </a:rPr>
              <a:pPr fontAlgn="base">
                <a:spcBef>
                  <a:spcPct val="0"/>
                </a:spcBef>
                <a:spcAft>
                  <a:spcPct val="0"/>
                </a:spcAft>
              </a:pPr>
              <a:t>10</a:t>
            </a:fld>
            <a:endParaRPr lang="en-US" altLang="en-US" sz="1200">
              <a:solidFill>
                <a:srgbClr val="898989"/>
              </a:solidFill>
              <a:latin typeface="Calibri" panose="020F0502020204030204" pitchFamily="34" charset="0"/>
            </a:endParaRPr>
          </a:p>
        </p:txBody>
      </p:sp>
      <p:pic>
        <p:nvPicPr>
          <p:cNvPr id="19462" name="Picture 2" descr="A picture containing vector graphics">
            <a:extLst>
              <a:ext uri="{FF2B5EF4-FFF2-40B4-BE49-F238E27FC236}">
                <a16:creationId xmlns:a16="http://schemas.microsoft.com/office/drawing/2014/main" id="{3D1805CC-00E5-4CFB-84B5-51B0323ED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4150"/>
            <a:ext cx="1600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0037304-2707-E540-0722-4DCC89AF0267}"/>
              </a:ext>
            </a:extLst>
          </p:cNvPr>
          <p:cNvSpPr>
            <a:spLocks noGrp="1" noChangeArrowheads="1"/>
          </p:cNvSpPr>
          <p:nvPr>
            <p:ph type="title"/>
          </p:nvPr>
        </p:nvSpPr>
        <p:spPr>
          <a:xfrm>
            <a:off x="1600200" y="738188"/>
            <a:ext cx="7704138" cy="1157287"/>
          </a:xfrm>
        </p:spPr>
        <p:txBody>
          <a:bodyPr/>
          <a:lstStyle/>
          <a:p>
            <a:pPr eaLnBrk="1" hangingPunct="1"/>
            <a:r>
              <a:rPr lang="en-US" altLang="en-US" b="1">
                <a:ln>
                  <a:noFill/>
                </a:ln>
              </a:rPr>
              <a:t>What’s not allowed…</a:t>
            </a:r>
          </a:p>
        </p:txBody>
      </p:sp>
      <p:sp>
        <p:nvSpPr>
          <p:cNvPr id="20483" name="Content Placeholder 2">
            <a:extLst>
              <a:ext uri="{FF2B5EF4-FFF2-40B4-BE49-F238E27FC236}">
                <a16:creationId xmlns:a16="http://schemas.microsoft.com/office/drawing/2014/main" id="{801CDEB3-C073-BD6D-9DD7-3B5803B57849}"/>
              </a:ext>
            </a:extLst>
          </p:cNvPr>
          <p:cNvSpPr>
            <a:spLocks noGrp="1" noChangeArrowheads="1"/>
          </p:cNvSpPr>
          <p:nvPr>
            <p:ph idx="1"/>
          </p:nvPr>
        </p:nvSpPr>
        <p:spPr>
          <a:xfrm>
            <a:off x="914400" y="1933575"/>
            <a:ext cx="7704138" cy="4081463"/>
          </a:xfrm>
        </p:spPr>
        <p:txBody>
          <a:bodyPr/>
          <a:lstStyle/>
          <a:p>
            <a:pPr eaLnBrk="1" hangingPunct="1"/>
            <a:r>
              <a:rPr lang="en-US" altLang="en-US" b="1" i="1"/>
              <a:t>Indirect costs </a:t>
            </a:r>
          </a:p>
          <a:p>
            <a:pPr eaLnBrk="1" hangingPunct="1"/>
            <a:r>
              <a:rPr lang="en-US" altLang="en-US" b="1" i="1"/>
              <a:t>Alcohol purchases</a:t>
            </a:r>
          </a:p>
          <a:p>
            <a:pPr eaLnBrk="1" hangingPunct="1"/>
            <a:r>
              <a:rPr lang="en-US" altLang="en-US" b="1" i="1"/>
              <a:t>Cost of extra-curricular activities unless tied directly to the grant</a:t>
            </a:r>
          </a:p>
          <a:p>
            <a:pPr eaLnBrk="1" hangingPunct="1"/>
            <a:r>
              <a:rPr lang="en-US" altLang="en-US" b="1" i="1"/>
              <a:t>Payment of salaries for officials with college-wide administrative authority</a:t>
            </a:r>
          </a:p>
          <a:p>
            <a:pPr eaLnBrk="1" hangingPunct="1"/>
            <a:r>
              <a:rPr lang="en-US" altLang="en-US" b="1" i="1"/>
              <a:t>Activities not approved in the proposal unless prior approval is received by the ED PS.</a:t>
            </a:r>
          </a:p>
          <a:p>
            <a:pPr eaLnBrk="1" hangingPunct="1"/>
            <a:endParaRPr lang="en-US" altLang="en-US" b="1" i="1"/>
          </a:p>
          <a:p>
            <a:pPr eaLnBrk="1" hangingPunct="1"/>
            <a:r>
              <a:rPr lang="en-US" altLang="en-US" sz="2000" i="1">
                <a:solidFill>
                  <a:srgbClr val="FF0000"/>
                </a:solidFill>
              </a:rPr>
              <a:t>If you have questionable costs, seek approval from your ED Program Officer. The expense may be approved if it is allowable under the funded program and directly relates to an objective of the grant. </a:t>
            </a:r>
          </a:p>
        </p:txBody>
      </p:sp>
      <p:sp>
        <p:nvSpPr>
          <p:cNvPr id="20484" name="Slide Number Placeholder 4">
            <a:extLst>
              <a:ext uri="{FF2B5EF4-FFF2-40B4-BE49-F238E27FC236}">
                <a16:creationId xmlns:a16="http://schemas.microsoft.com/office/drawing/2014/main" id="{4B4AB8FD-B3ED-C359-1CA9-078759FC1A22}"/>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5F629B6-C988-40E4-A774-1D8CD8D02A5A}" type="slidenum">
              <a:rPr lang="en-US" altLang="en-US" sz="1200" smtClean="0">
                <a:solidFill>
                  <a:srgbClr val="898989"/>
                </a:solidFill>
                <a:latin typeface="Calibri" panose="020F0502020204030204" pitchFamily="34" charset="0"/>
              </a:rPr>
              <a:pPr fontAlgn="base">
                <a:spcBef>
                  <a:spcPct val="0"/>
                </a:spcBef>
                <a:spcAft>
                  <a:spcPct val="0"/>
                </a:spcAft>
              </a:pPr>
              <a:t>11</a:t>
            </a:fld>
            <a:endParaRPr lang="en-US" altLang="en-US" sz="1200">
              <a:solidFill>
                <a:srgbClr val="898989"/>
              </a:solidFill>
              <a:latin typeface="Calibri" panose="020F0502020204030204" pitchFamily="34" charset="0"/>
            </a:endParaRPr>
          </a:p>
        </p:txBody>
      </p:sp>
      <p:pic>
        <p:nvPicPr>
          <p:cNvPr id="20485" name="Picture 2" descr="A picture containing a person holding shape">
            <a:extLst>
              <a:ext uri="{FF2B5EF4-FFF2-40B4-BE49-F238E27FC236}">
                <a16:creationId xmlns:a16="http://schemas.microsoft.com/office/drawing/2014/main" id="{29521F40-D1EA-BC01-7A35-92D60AF7D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18923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a:extLst>
              <a:ext uri="{FF2B5EF4-FFF2-40B4-BE49-F238E27FC236}">
                <a16:creationId xmlns:a16="http://schemas.microsoft.com/office/drawing/2014/main" id="{E344ECC2-DD71-AE0B-6EA8-A89BD6D0356A}"/>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8A6C9115-2D4C-4CDD-8746-27FD68992D2E}" type="slidenum">
              <a:rPr lang="en-US" altLang="en-US" sz="1200" smtClean="0">
                <a:solidFill>
                  <a:srgbClr val="898989"/>
                </a:solidFill>
                <a:latin typeface="Calibri" panose="020F0502020204030204" pitchFamily="34" charset="0"/>
              </a:rPr>
              <a:pPr fontAlgn="base">
                <a:spcBef>
                  <a:spcPct val="0"/>
                </a:spcBef>
                <a:spcAft>
                  <a:spcPct val="0"/>
                </a:spcAft>
              </a:pPr>
              <a:t>12</a:t>
            </a:fld>
            <a:endParaRPr lang="en-US" altLang="en-US" sz="1200">
              <a:solidFill>
                <a:srgbClr val="898989"/>
              </a:solidFill>
              <a:latin typeface="Calibri" panose="020F0502020204030204" pitchFamily="34" charset="0"/>
            </a:endParaRPr>
          </a:p>
        </p:txBody>
      </p:sp>
      <p:sp>
        <p:nvSpPr>
          <p:cNvPr id="5" name="Title 1">
            <a:extLst>
              <a:ext uri="{FF2B5EF4-FFF2-40B4-BE49-F238E27FC236}">
                <a16:creationId xmlns:a16="http://schemas.microsoft.com/office/drawing/2014/main" id="{7104F2CA-B104-46AF-53D9-265CE22B829E}"/>
              </a:ext>
            </a:extLst>
          </p:cNvPr>
          <p:cNvSpPr txBox="1">
            <a:spLocks noGrp="1"/>
          </p:cNvSpPr>
          <p:nvPr>
            <p:ph type="title" idx="4294967295"/>
          </p:nvPr>
        </p:nvSpPr>
        <p:spPr>
          <a:xfrm>
            <a:off x="914400" y="4114800"/>
            <a:ext cx="7772400" cy="1470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The Role of the Project Director</a:t>
            </a:r>
          </a:p>
        </p:txBody>
      </p:sp>
      <p:pic>
        <p:nvPicPr>
          <p:cNvPr id="21508" name="Picture 2" descr="A group of people posing for a photo&#10;&#10;">
            <a:extLst>
              <a:ext uri="{FF2B5EF4-FFF2-40B4-BE49-F238E27FC236}">
                <a16:creationId xmlns:a16="http://schemas.microsoft.com/office/drawing/2014/main" id="{9DD974DF-9C6C-7273-36A7-71B4C0FB4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7188"/>
            <a:ext cx="78105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7FC0DB73-8C23-A651-F06D-7A7C2ADE98F9}"/>
              </a:ext>
            </a:extLst>
          </p:cNvPr>
          <p:cNvSpPr>
            <a:spLocks noGrp="1"/>
          </p:cNvSpPr>
          <p:nvPr>
            <p:ph type="title"/>
          </p:nvPr>
        </p:nvSpPr>
        <p:spPr>
          <a:xfrm>
            <a:off x="381000" y="228600"/>
            <a:ext cx="8229600" cy="1143000"/>
          </a:xfrm>
        </p:spPr>
        <p:txBody>
          <a:bodyPr rtlCol="0">
            <a:normAutofit fontScale="90000"/>
          </a:bodyPr>
          <a:lstStyle/>
          <a:p>
            <a:pPr eaLnBrk="1" fontAlgn="auto" hangingPunct="1">
              <a:spcAft>
                <a:spcPts val="0"/>
              </a:spcAft>
              <a:defRPr/>
            </a:pPr>
            <a:r>
              <a:rPr lang="en-US" altLang="en-US" sz="3200" b="1" dirty="0"/>
              <a:t>The Role of the Project Director</a:t>
            </a:r>
            <a:br>
              <a:rPr lang="en-US" altLang="en-US" b="1" dirty="0"/>
            </a:br>
            <a:r>
              <a:rPr lang="en-US" altLang="en-US" sz="1600" b="1" dirty="0">
                <a:solidFill>
                  <a:srgbClr val="FF0000"/>
                </a:solidFill>
              </a:rPr>
              <a:t>Note: Certifying Official and PD cannot be the same person.</a:t>
            </a:r>
            <a:br>
              <a:rPr lang="en-US" altLang="en-US" dirty="0">
                <a:solidFill>
                  <a:srgbClr val="FF0000"/>
                </a:solidFill>
              </a:rPr>
            </a:br>
            <a:endParaRPr lang="en-US" altLang="en-US" b="1" dirty="0">
              <a:solidFill>
                <a:srgbClr val="FF0000"/>
              </a:solidFill>
            </a:endParaRPr>
          </a:p>
        </p:txBody>
      </p:sp>
      <p:sp>
        <p:nvSpPr>
          <p:cNvPr id="19459" name="Content Placeholder 4">
            <a:extLst>
              <a:ext uri="{FF2B5EF4-FFF2-40B4-BE49-F238E27FC236}">
                <a16:creationId xmlns:a16="http://schemas.microsoft.com/office/drawing/2014/main" id="{8C881369-6698-CA3F-2587-BDFCBF7E8E46}"/>
              </a:ext>
            </a:extLst>
          </p:cNvPr>
          <p:cNvSpPr>
            <a:spLocks noGrp="1"/>
          </p:cNvSpPr>
          <p:nvPr>
            <p:ph sz="half" idx="1"/>
          </p:nvPr>
        </p:nvSpPr>
        <p:spPr>
          <a:xfrm>
            <a:off x="762000" y="973138"/>
            <a:ext cx="4038600" cy="5181600"/>
          </a:xfrm>
        </p:spPr>
        <p:txBody>
          <a:bodyPr rtlCol="0">
            <a:normAutofit lnSpcReduction="10000"/>
          </a:bodyPr>
          <a:lstStyle/>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Oversees the project and staff to ensure successful implementation of activities</a:t>
            </a: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Communicates often with Program Officer </a:t>
            </a: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Seeks guidance from Program Officer regarding allowable activities, questionable costs, budget modifications, key personnel, regulations, procedures, </a:t>
            </a:r>
            <a:r>
              <a:rPr lang="en-US" altLang="en-US" dirty="0" err="1">
                <a:solidFill>
                  <a:schemeClr val="tx1">
                    <a:lumMod val="75000"/>
                    <a:lumOff val="25000"/>
                  </a:schemeClr>
                </a:solidFill>
              </a:rPr>
              <a:t>etc</a:t>
            </a: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Ensures project stays within  budget and is compliant at all times.</a:t>
            </a: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Communicates with Budget/Finance office within his or her institution to ensure financial coordination and compliance</a:t>
            </a: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endParaRPr lang="en-US" altLang="en-US" sz="2000" dirty="0">
              <a:solidFill>
                <a:schemeClr val="tx1">
                  <a:lumMod val="75000"/>
                  <a:lumOff val="25000"/>
                </a:schemeClr>
              </a:solidFill>
            </a:endParaRPr>
          </a:p>
        </p:txBody>
      </p:sp>
      <p:sp>
        <p:nvSpPr>
          <p:cNvPr id="22532" name="Content Placeholder 5">
            <a:extLst>
              <a:ext uri="{FF2B5EF4-FFF2-40B4-BE49-F238E27FC236}">
                <a16:creationId xmlns:a16="http://schemas.microsoft.com/office/drawing/2014/main" id="{95A4EAA4-9DB6-7501-DD65-7A3874E86826}"/>
              </a:ext>
            </a:extLst>
          </p:cNvPr>
          <p:cNvSpPr>
            <a:spLocks noGrp="1"/>
          </p:cNvSpPr>
          <p:nvPr>
            <p:ph sz="half" idx="2"/>
          </p:nvPr>
        </p:nvSpPr>
        <p:spPr>
          <a:xfrm>
            <a:off x="4953000" y="238125"/>
            <a:ext cx="4038600" cy="4832350"/>
          </a:xfrm>
        </p:spPr>
        <p:txBody>
          <a:bodyPr rtlCol="0">
            <a:normAutofit lnSpcReduction="10000"/>
          </a:bodyPr>
          <a:lstStyle/>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Submits any information requested from the Department of Education in a timely manner</a:t>
            </a: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Creates </a:t>
            </a:r>
            <a:r>
              <a:rPr lang="en-US" altLang="en-US" b="1" dirty="0">
                <a:solidFill>
                  <a:schemeClr val="tx1">
                    <a:lumMod val="75000"/>
                    <a:lumOff val="25000"/>
                  </a:schemeClr>
                </a:solidFill>
              </a:rPr>
              <a:t>Internal Controls Manual for the grant</a:t>
            </a:r>
          </a:p>
          <a:p>
            <a:pPr eaLnBrk="1" fontAlgn="auto" hangingPunct="1">
              <a:spcAft>
                <a:spcPts val="0"/>
              </a:spcAft>
              <a:buClr>
                <a:schemeClr val="accent1">
                  <a:lumMod val="75000"/>
                </a:schemeClr>
              </a:buClr>
              <a:buFont typeface="Wingdings 3" charset="2"/>
              <a:buChar char=""/>
              <a:defRPr/>
            </a:pPr>
            <a:r>
              <a:rPr lang="en-US" altLang="en-US" b="1" dirty="0">
                <a:solidFill>
                  <a:schemeClr val="tx1">
                    <a:lumMod val="75000"/>
                    <a:lumOff val="25000"/>
                  </a:schemeClr>
                </a:solidFill>
              </a:rPr>
              <a:t>E</a:t>
            </a:r>
            <a:r>
              <a:rPr lang="en-US" altLang="en-US" dirty="0">
                <a:solidFill>
                  <a:schemeClr val="tx1">
                    <a:lumMod val="75000"/>
                    <a:lumOff val="25000"/>
                  </a:schemeClr>
                </a:solidFill>
              </a:rPr>
              <a:t>nsures grant staff is trained on grant legislation, regulations, procedures, etc. </a:t>
            </a: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Cooperates with Program Officer during site visits</a:t>
            </a: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Ensures evaluation methods are sound and produce results</a:t>
            </a: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Actively works to institutionalize components of the project</a:t>
            </a:r>
          </a:p>
        </p:txBody>
      </p:sp>
      <p:sp>
        <p:nvSpPr>
          <p:cNvPr id="22533" name="Slide Number Placeholder 2">
            <a:extLst>
              <a:ext uri="{FF2B5EF4-FFF2-40B4-BE49-F238E27FC236}">
                <a16:creationId xmlns:a16="http://schemas.microsoft.com/office/drawing/2014/main" id="{A60C68BE-ADA5-4DE4-B471-C2E8967043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85FC91FD-39C9-4763-8BF9-3BA6CC48412F}" type="slidenum">
              <a:rPr lang="en-US" altLang="en-US" sz="1200" smtClean="0">
                <a:solidFill>
                  <a:srgbClr val="898989"/>
                </a:solidFill>
                <a:latin typeface="Calibri" panose="020F0502020204030204" pitchFamily="34" charset="0"/>
              </a:rPr>
              <a:pPr fontAlgn="base">
                <a:spcBef>
                  <a:spcPct val="0"/>
                </a:spcBef>
                <a:spcAft>
                  <a:spcPct val="0"/>
                </a:spcAft>
              </a:pPr>
              <a:t>13</a:t>
            </a:fld>
            <a:endParaRPr lang="en-US" altLang="en-US" sz="1200">
              <a:solidFill>
                <a:srgbClr val="898989"/>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E6BB1DF-1DE3-C789-499D-32F2CE7FB5F3}"/>
              </a:ext>
            </a:extLst>
          </p:cNvPr>
          <p:cNvSpPr>
            <a:spLocks noGrp="1" noChangeArrowheads="1"/>
          </p:cNvSpPr>
          <p:nvPr>
            <p:ph type="title"/>
          </p:nvPr>
        </p:nvSpPr>
        <p:spPr>
          <a:xfrm>
            <a:off x="982663" y="457200"/>
            <a:ext cx="7704137" cy="1981200"/>
          </a:xfrm>
        </p:spPr>
        <p:txBody>
          <a:bodyPr/>
          <a:lstStyle/>
          <a:p>
            <a:r>
              <a:rPr lang="en-US" altLang="en-US" b="1">
                <a:ln>
                  <a:noFill/>
                </a:ln>
              </a:rPr>
              <a:t>Project Director Resources</a:t>
            </a:r>
          </a:p>
        </p:txBody>
      </p:sp>
      <p:sp>
        <p:nvSpPr>
          <p:cNvPr id="23555" name="Content Placeholder 1">
            <a:extLst>
              <a:ext uri="{FF2B5EF4-FFF2-40B4-BE49-F238E27FC236}">
                <a16:creationId xmlns:a16="http://schemas.microsoft.com/office/drawing/2014/main" id="{6270B2D4-0076-B72B-68B7-6DDA88254535}"/>
              </a:ext>
            </a:extLst>
          </p:cNvPr>
          <p:cNvSpPr>
            <a:spLocks noGrp="1" noChangeArrowheads="1"/>
          </p:cNvSpPr>
          <p:nvPr>
            <p:ph idx="1"/>
          </p:nvPr>
        </p:nvSpPr>
        <p:spPr>
          <a:xfrm>
            <a:off x="982663" y="2667000"/>
            <a:ext cx="7704137" cy="3332163"/>
          </a:xfrm>
        </p:spPr>
        <p:txBody>
          <a:bodyPr/>
          <a:lstStyle/>
          <a:p>
            <a:r>
              <a:rPr lang="en-US" altLang="en-US"/>
              <a:t>1. Regulations</a:t>
            </a:r>
          </a:p>
          <a:p>
            <a:r>
              <a:rPr lang="en-US" altLang="en-US"/>
              <a:t>2. OMB Uniform Guidance -2CFR 200</a:t>
            </a:r>
          </a:p>
          <a:p>
            <a:r>
              <a:rPr lang="en-US" altLang="en-US"/>
              <a:t>3. Grantee Handbook</a:t>
            </a:r>
          </a:p>
          <a:p>
            <a:r>
              <a:rPr lang="en-US" altLang="en-US"/>
              <a:t>4. Program Website</a:t>
            </a:r>
          </a:p>
          <a:p>
            <a:r>
              <a:rPr lang="en-US" altLang="en-US"/>
              <a:t>5. GAN attachments</a:t>
            </a:r>
          </a:p>
          <a:p>
            <a:r>
              <a:rPr lang="en-US" altLang="en-US"/>
              <a:t>6. HSI Newsletter</a:t>
            </a:r>
          </a:p>
          <a:p>
            <a:r>
              <a:rPr lang="en-US" altLang="en-US"/>
              <a:t>7. Grantee Training Webinars</a:t>
            </a:r>
          </a:p>
        </p:txBody>
      </p:sp>
      <p:sp>
        <p:nvSpPr>
          <p:cNvPr id="5" name="Slide Number Placeholder 4">
            <a:extLst>
              <a:ext uri="{FF2B5EF4-FFF2-40B4-BE49-F238E27FC236}">
                <a16:creationId xmlns:a16="http://schemas.microsoft.com/office/drawing/2014/main" id="{1E570BEF-FBD9-E75E-3FD1-1003983B51E9}"/>
              </a:ext>
            </a:extLst>
          </p:cNvPr>
          <p:cNvSpPr>
            <a:spLocks noGrp="1"/>
          </p:cNvSpPr>
          <p:nvPr>
            <p:ph type="sldNum" sz="quarter" idx="12"/>
          </p:nvPr>
        </p:nvSpPr>
        <p:spPr/>
        <p:txBody>
          <a:bodyPr/>
          <a:lstStyle/>
          <a:p>
            <a:pPr>
              <a:defRPr/>
            </a:pPr>
            <a:fld id="{8F379AB1-D010-48AB-B3FF-93F3A1E936E1}" type="slidenum">
              <a:rPr lang="en-US" altLang="en-US" smtClean="0"/>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a:extLst>
              <a:ext uri="{FF2B5EF4-FFF2-40B4-BE49-F238E27FC236}">
                <a16:creationId xmlns:a16="http://schemas.microsoft.com/office/drawing/2014/main" id="{CA888FF8-165D-601B-BAC2-537439AC769A}"/>
              </a:ext>
            </a:extLst>
          </p:cNvPr>
          <p:cNvSpPr>
            <a:spLocks noGrp="1" noChangeArrowheads="1"/>
          </p:cNvSpPr>
          <p:nvPr>
            <p:ph type="title"/>
          </p:nvPr>
        </p:nvSpPr>
        <p:spPr/>
        <p:txBody>
          <a:bodyPr/>
          <a:lstStyle/>
          <a:p>
            <a:r>
              <a:rPr lang="en-US" altLang="en-US" b="1">
                <a:ln>
                  <a:noFill/>
                </a:ln>
              </a:rPr>
              <a:t>Regulations</a:t>
            </a:r>
          </a:p>
        </p:txBody>
      </p:sp>
      <p:sp>
        <p:nvSpPr>
          <p:cNvPr id="4" name="Footer Placeholder 3">
            <a:extLst>
              <a:ext uri="{FF2B5EF4-FFF2-40B4-BE49-F238E27FC236}">
                <a16:creationId xmlns:a16="http://schemas.microsoft.com/office/drawing/2014/main" id="{60708C34-B526-23BA-CE36-BECA36CC41A3}"/>
              </a:ext>
            </a:extLst>
          </p:cNvPr>
          <p:cNvSpPr>
            <a:spLocks noGrp="1"/>
          </p:cNvSpPr>
          <p:nvPr>
            <p:ph type="ftr" sz="quarter" idx="11"/>
          </p:nvPr>
        </p:nvSpPr>
        <p:spPr/>
        <p:txBody>
          <a:bodyPr/>
          <a:lstStyle/>
          <a:p>
            <a:pPr>
              <a:defRPr/>
            </a:pPr>
            <a:r>
              <a:rPr lang="en-US"/>
              <a:t>Office of Postsecondary Education</a:t>
            </a:r>
          </a:p>
        </p:txBody>
      </p:sp>
      <p:sp>
        <p:nvSpPr>
          <p:cNvPr id="5" name="Slide Number Placeholder 4">
            <a:extLst>
              <a:ext uri="{FF2B5EF4-FFF2-40B4-BE49-F238E27FC236}">
                <a16:creationId xmlns:a16="http://schemas.microsoft.com/office/drawing/2014/main" id="{E23BB0BD-7E52-7B84-6602-2826FF83CD17}"/>
              </a:ext>
            </a:extLst>
          </p:cNvPr>
          <p:cNvSpPr>
            <a:spLocks noGrp="1"/>
          </p:cNvSpPr>
          <p:nvPr>
            <p:ph type="sldNum" sz="quarter" idx="12"/>
          </p:nvPr>
        </p:nvSpPr>
        <p:spPr/>
        <p:txBody>
          <a:bodyPr/>
          <a:lstStyle/>
          <a:p>
            <a:pPr>
              <a:defRPr/>
            </a:pPr>
            <a:fld id="{CAD36715-413E-445C-B3E5-9CC3AA6C6776}"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Placeholder 2">
            <a:extLst>
              <a:ext uri="{FF2B5EF4-FFF2-40B4-BE49-F238E27FC236}">
                <a16:creationId xmlns:a16="http://schemas.microsoft.com/office/drawing/2014/main" id="{B03C2286-AE0E-8289-D733-36763257EDA3}"/>
              </a:ext>
            </a:extLst>
          </p:cNvPr>
          <p:cNvSpPr>
            <a:spLocks noGrp="1"/>
          </p:cNvSpPr>
          <p:nvPr>
            <p:ph idx="1"/>
          </p:nvPr>
        </p:nvSpPr>
        <p:spPr>
          <a:xfrm>
            <a:off x="609600" y="1905000"/>
            <a:ext cx="8032750" cy="5410200"/>
          </a:xfrm>
        </p:spPr>
        <p:txBody>
          <a:bodyPr rtlCol="0">
            <a:normAutofit/>
          </a:bodyPr>
          <a:lstStyle/>
          <a:p>
            <a:pPr eaLnBrk="1" fontAlgn="auto" hangingPunct="1">
              <a:spcAft>
                <a:spcPts val="0"/>
              </a:spcAft>
              <a:buClr>
                <a:schemeClr val="accent1">
                  <a:lumMod val="75000"/>
                </a:schemeClr>
              </a:buClr>
              <a:buFont typeface="Wingdings 3" charset="2"/>
              <a:buChar char=""/>
              <a:defRPr/>
            </a:pPr>
            <a:r>
              <a:rPr lang="en-US" altLang="en-US" sz="1800" b="1" dirty="0">
                <a:solidFill>
                  <a:schemeClr val="tx1">
                    <a:lumMod val="75000"/>
                    <a:lumOff val="25000"/>
                  </a:schemeClr>
                </a:solidFill>
              </a:rPr>
              <a:t>a</a:t>
            </a:r>
            <a:r>
              <a:rPr lang="en-US" altLang="en-US" sz="1800" dirty="0">
                <a:solidFill>
                  <a:schemeClr val="tx1">
                    <a:lumMod val="75000"/>
                    <a:lumOff val="25000"/>
                  </a:schemeClr>
                </a:solidFill>
                <a:latin typeface="Plantagenet Cherokee" panose="02020602070100000000" pitchFamily="18" charset="0"/>
              </a:rPr>
              <a:t>. </a:t>
            </a:r>
            <a:r>
              <a:rPr lang="en-US" altLang="en-US" sz="1800" b="1" dirty="0">
                <a:solidFill>
                  <a:schemeClr val="tx1">
                    <a:lumMod val="75000"/>
                    <a:lumOff val="25000"/>
                  </a:schemeClr>
                </a:solidFill>
                <a:latin typeface="Plantagenet Cherokee" panose="02020602070100000000" pitchFamily="18" charset="0"/>
              </a:rPr>
              <a:t>Program Statutes</a:t>
            </a:r>
          </a:p>
          <a:p>
            <a:pPr eaLnBrk="1" fontAlgn="auto" hangingPunct="1">
              <a:spcAft>
                <a:spcPts val="0"/>
              </a:spcAft>
              <a:buClr>
                <a:schemeClr val="accent1">
                  <a:lumMod val="75000"/>
                </a:schemeClr>
              </a:buClr>
              <a:buFont typeface="Wingdings 3" charset="2"/>
              <a:buChar char=""/>
              <a:defRPr/>
            </a:pPr>
            <a:endParaRPr lang="en-US" altLang="en-US" sz="1800" b="1" dirty="0">
              <a:solidFill>
                <a:schemeClr val="tx1">
                  <a:lumMod val="75000"/>
                  <a:lumOff val="25000"/>
                </a:schemeClr>
              </a:solidFill>
              <a:latin typeface="Plantagenet Cherokee" panose="02020602070100000000" pitchFamily="18" charset="0"/>
            </a:endParaRPr>
          </a:p>
          <a:p>
            <a:pPr eaLnBrk="1" fontAlgn="auto" hangingPunct="1">
              <a:spcAft>
                <a:spcPts val="0"/>
              </a:spcAft>
              <a:buClr>
                <a:schemeClr val="accent1">
                  <a:lumMod val="75000"/>
                </a:schemeClr>
              </a:buClr>
              <a:buFont typeface="Wingdings 3" charset="2"/>
              <a:buChar char=""/>
              <a:defRPr/>
            </a:pPr>
            <a:r>
              <a:rPr lang="en-US" altLang="en-US" sz="1800" b="1" dirty="0">
                <a:solidFill>
                  <a:schemeClr val="tx1">
                    <a:lumMod val="75000"/>
                    <a:lumOff val="25000"/>
                  </a:schemeClr>
                </a:solidFill>
                <a:latin typeface="Plantagenet Cherokee" panose="02020602070100000000" pitchFamily="18" charset="0"/>
              </a:rPr>
              <a:t>b. EDGAR- 34 CFR Parts 75, 77, 79, 82, 84, 86, 97, 98, and 99</a:t>
            </a:r>
          </a:p>
          <a:p>
            <a:pPr eaLnBrk="1" fontAlgn="auto" hangingPunct="1">
              <a:spcAft>
                <a:spcPts val="0"/>
              </a:spcAft>
              <a:buClr>
                <a:schemeClr val="accent1">
                  <a:lumMod val="75000"/>
                </a:schemeClr>
              </a:buClr>
              <a:buFont typeface="Wingdings 3" charset="2"/>
              <a:buChar char=""/>
              <a:defRPr/>
            </a:pPr>
            <a:endParaRPr lang="en-US" altLang="en-US" sz="1800" b="1" dirty="0">
              <a:solidFill>
                <a:schemeClr val="tx1">
                  <a:lumMod val="75000"/>
                  <a:lumOff val="25000"/>
                </a:schemeClr>
              </a:solidFill>
              <a:latin typeface="Plantagenet Cherokee" panose="02020602070100000000" pitchFamily="18" charset="0"/>
            </a:endParaRPr>
          </a:p>
          <a:p>
            <a:pPr eaLnBrk="1" fontAlgn="auto" hangingPunct="1">
              <a:spcAft>
                <a:spcPts val="0"/>
              </a:spcAft>
              <a:buClr>
                <a:schemeClr val="accent1">
                  <a:lumMod val="75000"/>
                </a:schemeClr>
              </a:buClr>
              <a:buFont typeface="Wingdings 3" charset="2"/>
              <a:buChar char=""/>
              <a:defRPr/>
            </a:pPr>
            <a:r>
              <a:rPr lang="en-US" altLang="en-US" sz="1800" b="1" dirty="0">
                <a:solidFill>
                  <a:schemeClr val="tx1">
                    <a:lumMod val="75000"/>
                    <a:lumOff val="25000"/>
                  </a:schemeClr>
                </a:solidFill>
                <a:latin typeface="Plantagenet Cherokee" panose="02020602070100000000" pitchFamily="18" charset="0"/>
              </a:rPr>
              <a:t>c. EDGAR- 34 CFR Part 606</a:t>
            </a:r>
          </a:p>
          <a:p>
            <a:pPr eaLnBrk="1" fontAlgn="auto" hangingPunct="1">
              <a:spcAft>
                <a:spcPts val="0"/>
              </a:spcAft>
              <a:buClr>
                <a:schemeClr val="accent1">
                  <a:lumMod val="75000"/>
                </a:schemeClr>
              </a:buClr>
              <a:buFont typeface="Wingdings 3" charset="2"/>
              <a:buChar char=""/>
              <a:defRPr/>
            </a:pPr>
            <a:endParaRPr lang="en-US" altLang="en-US" sz="1800" b="1" dirty="0">
              <a:solidFill>
                <a:schemeClr val="tx1">
                  <a:lumMod val="75000"/>
                  <a:lumOff val="25000"/>
                </a:schemeClr>
              </a:solidFill>
              <a:latin typeface="Plantagenet Cherokee" panose="02020602070100000000" pitchFamily="18" charset="0"/>
            </a:endParaRPr>
          </a:p>
          <a:p>
            <a:pPr eaLnBrk="1" fontAlgn="auto" hangingPunct="1">
              <a:spcAft>
                <a:spcPts val="0"/>
              </a:spcAft>
              <a:buClr>
                <a:schemeClr val="accent1">
                  <a:lumMod val="75000"/>
                </a:schemeClr>
              </a:buClr>
              <a:buFont typeface="Wingdings 3" charset="2"/>
              <a:buChar char=""/>
              <a:defRPr/>
            </a:pPr>
            <a:r>
              <a:rPr lang="en-US" altLang="en-US" sz="1800" b="1" dirty="0">
                <a:solidFill>
                  <a:schemeClr val="tx1">
                    <a:lumMod val="75000"/>
                    <a:lumOff val="25000"/>
                  </a:schemeClr>
                </a:solidFill>
                <a:latin typeface="Plantagenet Cherokee" panose="02020602070100000000" pitchFamily="18" charset="0"/>
              </a:rPr>
              <a:t>d. The OMB Guidelines to Agencies on Government-wide Debarment and Suspension- 2CFR 180, as adopted and amended in 2 CFR part 3474.</a:t>
            </a:r>
          </a:p>
          <a:p>
            <a:pPr eaLnBrk="1" fontAlgn="auto" hangingPunct="1">
              <a:spcAft>
                <a:spcPts val="0"/>
              </a:spcAft>
              <a:buClr>
                <a:schemeClr val="accent1">
                  <a:lumMod val="75000"/>
                </a:schemeClr>
              </a:buClr>
              <a:buFont typeface="Wingdings 3" charset="2"/>
              <a:buChar char=""/>
              <a:defRPr/>
            </a:pPr>
            <a:endParaRPr lang="en-US" altLang="en-US" sz="1800" b="1" dirty="0">
              <a:solidFill>
                <a:schemeClr val="tx1">
                  <a:lumMod val="75000"/>
                  <a:lumOff val="25000"/>
                </a:schemeClr>
              </a:solidFill>
              <a:latin typeface="Plantagenet Cherokee" panose="02020602070100000000" pitchFamily="18" charset="0"/>
            </a:endParaRPr>
          </a:p>
          <a:p>
            <a:pPr eaLnBrk="1" fontAlgn="auto" hangingPunct="1">
              <a:spcAft>
                <a:spcPts val="0"/>
              </a:spcAft>
              <a:buClr>
                <a:schemeClr val="accent1">
                  <a:lumMod val="75000"/>
                </a:schemeClr>
              </a:buClr>
              <a:buFont typeface="Wingdings 3" charset="2"/>
              <a:buChar char=""/>
              <a:defRPr/>
            </a:pPr>
            <a:r>
              <a:rPr lang="en-US" altLang="en-US" sz="1800" b="1" dirty="0">
                <a:solidFill>
                  <a:schemeClr val="tx1">
                    <a:lumMod val="75000"/>
                    <a:lumOff val="25000"/>
                  </a:schemeClr>
                </a:solidFill>
                <a:latin typeface="Plantagenet Cherokee" panose="02020602070100000000" pitchFamily="18" charset="0"/>
              </a:rPr>
              <a:t>e. The Uniform Administrative Requirements, Cost Principles, and Audit Requirements for Federal Awards in 2 CFR part 200, as adopted and amended in 2 CFR part 3474. </a:t>
            </a:r>
            <a:r>
              <a:rPr lang="en-US" altLang="en-US" sz="1800" b="1" dirty="0">
                <a:solidFill>
                  <a:schemeClr val="tx1">
                    <a:lumMod val="75000"/>
                    <a:lumOff val="25000"/>
                  </a:schemeClr>
                </a:solidFill>
                <a:latin typeface="Plantagenet Cherokee" panose="02020602070100000000" pitchFamily="18" charset="0"/>
                <a:hlinkClick r:id="rId3" action="ppaction://hlinksldjump"/>
              </a:rPr>
              <a:t> </a:t>
            </a:r>
            <a:r>
              <a:rPr lang="en-US" altLang="en-US" sz="1800" b="1" dirty="0">
                <a:solidFill>
                  <a:schemeClr val="tx1">
                    <a:lumMod val="75000"/>
                    <a:lumOff val="25000"/>
                  </a:schemeClr>
                </a:solidFill>
                <a:latin typeface="Plantagenet Cherokee" panose="02020602070100000000" pitchFamily="18" charset="0"/>
                <a:hlinkClick r:id="rId4"/>
              </a:rPr>
              <a:t>Uniform Guidance</a:t>
            </a:r>
            <a:endParaRPr lang="en-US" altLang="en-US" sz="1800" b="1" dirty="0">
              <a:solidFill>
                <a:schemeClr val="tx1">
                  <a:lumMod val="75000"/>
                  <a:lumOff val="25000"/>
                </a:schemeClr>
              </a:solidFill>
              <a:latin typeface="Plantagenet Cherokee" panose="02020602070100000000" pitchFamily="18" charset="0"/>
            </a:endParaRPr>
          </a:p>
          <a:p>
            <a:pPr marL="0" indent="0" eaLnBrk="1" fontAlgn="auto" hangingPunct="1">
              <a:spcAft>
                <a:spcPts val="0"/>
              </a:spcAft>
              <a:buClr>
                <a:schemeClr val="accent1">
                  <a:lumMod val="75000"/>
                </a:schemeClr>
              </a:buClr>
              <a:buFont typeface="Arial" panose="020B0604020202020204" pitchFamily="34" charset="0"/>
              <a:buNone/>
              <a:defRPr/>
            </a:pPr>
            <a:endParaRPr lang="en-US" altLang="en-US" sz="1800" b="1" dirty="0">
              <a:solidFill>
                <a:schemeClr val="tx1">
                  <a:lumMod val="75000"/>
                  <a:lumOff val="25000"/>
                </a:schemeClr>
              </a:solidFill>
              <a:latin typeface="Plantagenet Cherokee" panose="02020602070100000000" pitchFamily="18" charset="0"/>
            </a:endParaRP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p:txBody>
      </p:sp>
      <p:pic>
        <p:nvPicPr>
          <p:cNvPr id="25603" name="Picture 5" descr="A group of hands pointing to a word compliance.">
            <a:extLst>
              <a:ext uri="{FF2B5EF4-FFF2-40B4-BE49-F238E27FC236}">
                <a16:creationId xmlns:a16="http://schemas.microsoft.com/office/drawing/2014/main" id="{A2994A3E-6FAE-468F-3247-0F280B0FF4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8600"/>
            <a:ext cx="439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9" descr="Department of Education Logo">
            <a:extLst>
              <a:ext uri="{FF2B5EF4-FFF2-40B4-BE49-F238E27FC236}">
                <a16:creationId xmlns:a16="http://schemas.microsoft.com/office/drawing/2014/main" id="{3C0F6892-DB78-FCD9-7ED6-BD64C9EAA8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143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093E211-5709-41E9-FE02-0A96CF2FD32D}"/>
              </a:ext>
            </a:extLst>
          </p:cNvPr>
          <p:cNvSpPr>
            <a:spLocks noGrp="1"/>
          </p:cNvSpPr>
          <p:nvPr>
            <p:ph type="title"/>
          </p:nvPr>
        </p:nvSpPr>
        <p:spPr/>
        <p:txBody>
          <a:bodyPr/>
          <a:lstStyle/>
          <a:p>
            <a:pPr algn="l"/>
            <a:r>
              <a:rPr lang="en-US" dirty="0"/>
              <a:t>Compliance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DBDFEE5F-4847-8BD6-CCE2-250433C4BDFE}"/>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281E342F-E904-48DB-947E-3A4984039A57}" type="slidenum">
              <a:rPr lang="en-US" altLang="en-US" sz="1200" smtClean="0">
                <a:solidFill>
                  <a:srgbClr val="898989"/>
                </a:solidFill>
                <a:latin typeface="Calibri" panose="020F0502020204030204" pitchFamily="34" charset="0"/>
              </a:rPr>
              <a:pPr fontAlgn="base">
                <a:spcBef>
                  <a:spcPct val="0"/>
                </a:spcBef>
                <a:spcAft>
                  <a:spcPct val="0"/>
                </a:spcAft>
              </a:pPr>
              <a:t>17</a:t>
            </a:fld>
            <a:endParaRPr lang="en-US" altLang="en-US" sz="1200">
              <a:solidFill>
                <a:srgbClr val="898989"/>
              </a:solidFill>
              <a:latin typeface="Calibri" panose="020F0502020204030204" pitchFamily="34" charset="0"/>
            </a:endParaRPr>
          </a:p>
        </p:txBody>
      </p:sp>
      <p:sp>
        <p:nvSpPr>
          <p:cNvPr id="2" name="Title 1">
            <a:extLst>
              <a:ext uri="{FF2B5EF4-FFF2-40B4-BE49-F238E27FC236}">
                <a16:creationId xmlns:a16="http://schemas.microsoft.com/office/drawing/2014/main" id="{476001F4-FF89-2B2B-E19E-EA24A7A1C8D8}"/>
              </a:ext>
            </a:extLst>
          </p:cNvPr>
          <p:cNvSpPr>
            <a:spLocks noGrp="1"/>
          </p:cNvSpPr>
          <p:nvPr>
            <p:ph type="title" idx="4294967295"/>
          </p:nvPr>
        </p:nvSpPr>
        <p:spPr>
          <a:xfrm>
            <a:off x="1019106" y="152400"/>
            <a:ext cx="7704137" cy="762000"/>
          </a:xfrm>
        </p:spPr>
        <p:txBody>
          <a:bodyPr/>
          <a:lstStyle/>
          <a:p>
            <a:r>
              <a:rPr lang="en-US" dirty="0"/>
              <a:t>Uniform Guidance</a:t>
            </a:r>
          </a:p>
        </p:txBody>
      </p:sp>
      <p:pic>
        <p:nvPicPr>
          <p:cNvPr id="27651" name="Picture 2" descr="Home page for the Uniform Administrative Requirements, Cost Principles, and Audit Requirements for Federal Awards.">
            <a:extLst>
              <a:ext uri="{FF2B5EF4-FFF2-40B4-BE49-F238E27FC236}">
                <a16:creationId xmlns:a16="http://schemas.microsoft.com/office/drawing/2014/main" id="{F0339C2C-4CBF-5AE1-ED5B-ED41DB6A4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06513"/>
            <a:ext cx="838200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E55D-AA94-1451-4690-A13A038A252D}"/>
              </a:ext>
            </a:extLst>
          </p:cNvPr>
          <p:cNvSpPr>
            <a:spLocks noGrp="1"/>
          </p:cNvSpPr>
          <p:nvPr>
            <p:ph type="title" idx="4294967295"/>
          </p:nvPr>
        </p:nvSpPr>
        <p:spPr>
          <a:xfrm>
            <a:off x="8839200" y="457200"/>
            <a:ext cx="2895600" cy="4876800"/>
          </a:xfrm>
        </p:spPr>
        <p:txBody>
          <a:bodyPr/>
          <a:lstStyle/>
          <a:p>
            <a:r>
              <a:rPr lang="en-US" dirty="0"/>
              <a:t>Uniform Guidance Website</a:t>
            </a:r>
          </a:p>
        </p:txBody>
      </p:sp>
      <p:sp>
        <p:nvSpPr>
          <p:cNvPr id="28674" name="Footer Placeholder 3">
            <a:extLst>
              <a:ext uri="{FF2B5EF4-FFF2-40B4-BE49-F238E27FC236}">
                <a16:creationId xmlns:a16="http://schemas.microsoft.com/office/drawing/2014/main" id="{3A4FB8CC-9CB1-1F24-13A9-95EE0700D9D3}"/>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a:t>Office of Postsecondary Education</a:t>
            </a:r>
          </a:p>
        </p:txBody>
      </p:sp>
      <p:pic>
        <p:nvPicPr>
          <p:cNvPr id="28676" name="Picture 3" descr="Screen shot Uniform Guidance Website">
            <a:extLst>
              <a:ext uri="{FF2B5EF4-FFF2-40B4-BE49-F238E27FC236}">
                <a16:creationId xmlns:a16="http://schemas.microsoft.com/office/drawing/2014/main" id="{D038A7FC-05CC-41B0-9340-66A1D226B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14478000" cy="904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a:extLst>
              <a:ext uri="{FF2B5EF4-FFF2-40B4-BE49-F238E27FC236}">
                <a16:creationId xmlns:a16="http://schemas.microsoft.com/office/drawing/2014/main" id="{4132392C-431B-5200-E74D-F2284949BB00}"/>
              </a:ext>
              <a:ext uri="{C183D7F6-B498-43B3-948B-1728B52AA6E4}">
                <adec:decorative xmlns:adec="http://schemas.microsoft.com/office/drawing/2017/decorative" val="1"/>
              </a:ext>
            </a:extLst>
          </p:cNvPr>
          <p:cNvSpPr/>
          <p:nvPr/>
        </p:nvSpPr>
        <p:spPr>
          <a:xfrm>
            <a:off x="152400" y="1981200"/>
            <a:ext cx="681038" cy="2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Left Arrow 8">
            <a:extLst>
              <a:ext uri="{FF2B5EF4-FFF2-40B4-BE49-F238E27FC236}">
                <a16:creationId xmlns:a16="http://schemas.microsoft.com/office/drawing/2014/main" id="{9AC26915-11BC-1663-3BBF-0D13C90F92DA}"/>
              </a:ext>
              <a:ext uri="{C183D7F6-B498-43B3-948B-1728B52AA6E4}">
                <adec:decorative xmlns:adec="http://schemas.microsoft.com/office/drawing/2017/decorative" val="1"/>
              </a:ext>
            </a:extLst>
          </p:cNvPr>
          <p:cNvSpPr/>
          <p:nvPr/>
        </p:nvSpPr>
        <p:spPr>
          <a:xfrm>
            <a:off x="7300913" y="2713038"/>
            <a:ext cx="681037" cy="263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Left Arrow 8">
            <a:extLst>
              <a:ext uri="{FF2B5EF4-FFF2-40B4-BE49-F238E27FC236}">
                <a16:creationId xmlns:a16="http://schemas.microsoft.com/office/drawing/2014/main" id="{91718694-34B8-AF0B-A209-066B0543D8B8}"/>
              </a:ext>
              <a:ext uri="{C183D7F6-B498-43B3-948B-1728B52AA6E4}">
                <adec:decorative xmlns:adec="http://schemas.microsoft.com/office/drawing/2017/decorative" val="1"/>
              </a:ext>
            </a:extLst>
          </p:cNvPr>
          <p:cNvSpPr/>
          <p:nvPr/>
        </p:nvSpPr>
        <p:spPr>
          <a:xfrm>
            <a:off x="5694363" y="2870200"/>
            <a:ext cx="681037" cy="263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Left Arrow 9">
            <a:extLst>
              <a:ext uri="{FF2B5EF4-FFF2-40B4-BE49-F238E27FC236}">
                <a16:creationId xmlns:a16="http://schemas.microsoft.com/office/drawing/2014/main" id="{63335E57-9D2C-D2BC-BC57-D3E8692C456E}"/>
              </a:ext>
              <a:ext uri="{C183D7F6-B498-43B3-948B-1728B52AA6E4}">
                <adec:decorative xmlns:adec="http://schemas.microsoft.com/office/drawing/2017/decorative" val="1"/>
              </a:ext>
            </a:extLst>
          </p:cNvPr>
          <p:cNvSpPr/>
          <p:nvPr/>
        </p:nvSpPr>
        <p:spPr>
          <a:xfrm>
            <a:off x="6051550" y="3167063"/>
            <a:ext cx="682625" cy="263525"/>
          </a:xfrm>
          <a:prstGeom prst="leftArrow">
            <a:avLst>
              <a:gd name="adj1" fmla="val 568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567A-6868-3E4B-6C0C-66B78434C6D2}"/>
              </a:ext>
            </a:extLst>
          </p:cNvPr>
          <p:cNvSpPr>
            <a:spLocks noGrp="1"/>
          </p:cNvSpPr>
          <p:nvPr>
            <p:ph type="title" idx="4294967295"/>
          </p:nvPr>
        </p:nvSpPr>
        <p:spPr>
          <a:xfrm>
            <a:off x="8650014" y="1752600"/>
            <a:ext cx="2514600" cy="1981200"/>
          </a:xfrm>
        </p:spPr>
        <p:txBody>
          <a:bodyPr/>
          <a:lstStyle/>
          <a:p>
            <a:r>
              <a:rPr lang="en-US" dirty="0"/>
              <a:t>Cost Principles</a:t>
            </a:r>
          </a:p>
        </p:txBody>
      </p:sp>
      <p:sp>
        <p:nvSpPr>
          <p:cNvPr id="29698" name="Footer Placeholder 1">
            <a:extLst>
              <a:ext uri="{FF2B5EF4-FFF2-40B4-BE49-F238E27FC236}">
                <a16:creationId xmlns:a16="http://schemas.microsoft.com/office/drawing/2014/main" id="{36D5C0CC-0AF0-ADDD-25C5-48D70D480F5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a:t>Office of Postsecondary Education</a:t>
            </a:r>
          </a:p>
        </p:txBody>
      </p:sp>
      <p:sp>
        <p:nvSpPr>
          <p:cNvPr id="29699" name="Slide Number Placeholder 2">
            <a:extLst>
              <a:ext uri="{FF2B5EF4-FFF2-40B4-BE49-F238E27FC236}">
                <a16:creationId xmlns:a16="http://schemas.microsoft.com/office/drawing/2014/main" id="{64FD2E8C-09A3-8DAF-39B3-7C59F2E3A879}"/>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55353D75-C2C5-4442-8C63-84F75D83D14E}" type="slidenum">
              <a:rPr lang="en-US" altLang="en-US" sz="1200" smtClean="0">
                <a:solidFill>
                  <a:srgbClr val="898989"/>
                </a:solidFill>
                <a:latin typeface="Calibri" panose="020F0502020204030204" pitchFamily="34" charset="0"/>
              </a:rPr>
              <a:pPr fontAlgn="base">
                <a:spcBef>
                  <a:spcPct val="0"/>
                </a:spcBef>
                <a:spcAft>
                  <a:spcPct val="0"/>
                </a:spcAft>
              </a:pPr>
              <a:t>19</a:t>
            </a:fld>
            <a:endParaRPr lang="en-US" altLang="en-US" sz="1200">
              <a:solidFill>
                <a:srgbClr val="898989"/>
              </a:solidFill>
              <a:latin typeface="Calibri" panose="020F0502020204030204" pitchFamily="34" charset="0"/>
            </a:endParaRPr>
          </a:p>
        </p:txBody>
      </p:sp>
      <p:pic>
        <p:nvPicPr>
          <p:cNvPr id="29700" name="Picture 2" descr="Cost Principles are listed on the Uniform Administrative Requirements website.">
            <a:extLst>
              <a:ext uri="{FF2B5EF4-FFF2-40B4-BE49-F238E27FC236}">
                <a16:creationId xmlns:a16="http://schemas.microsoft.com/office/drawing/2014/main" id="{EACE3A6E-0015-52D4-458C-79B4A552A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766"/>
            <a:ext cx="12314238"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a:extLst>
              <a:ext uri="{FF2B5EF4-FFF2-40B4-BE49-F238E27FC236}">
                <a16:creationId xmlns:a16="http://schemas.microsoft.com/office/drawing/2014/main" id="{EB03DEF9-2975-7C73-35D0-EA60BA432783}"/>
              </a:ext>
              <a:ext uri="{C183D7F6-B498-43B3-948B-1728B52AA6E4}">
                <adec:decorative xmlns:adec="http://schemas.microsoft.com/office/drawing/2017/decorative" val="1"/>
              </a:ext>
            </a:extLst>
          </p:cNvPr>
          <p:cNvSpPr/>
          <p:nvPr/>
        </p:nvSpPr>
        <p:spPr>
          <a:xfrm>
            <a:off x="6500813" y="2133600"/>
            <a:ext cx="977900" cy="485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Left Arrow 4">
            <a:extLst>
              <a:ext uri="{FF2B5EF4-FFF2-40B4-BE49-F238E27FC236}">
                <a16:creationId xmlns:a16="http://schemas.microsoft.com/office/drawing/2014/main" id="{08FAA66E-B231-571B-6FFA-9E382097B374}"/>
              </a:ext>
              <a:ext uri="{C183D7F6-B498-43B3-948B-1728B52AA6E4}">
                <adec:decorative xmlns:adec="http://schemas.microsoft.com/office/drawing/2017/decorative" val="1"/>
              </a:ext>
            </a:extLst>
          </p:cNvPr>
          <p:cNvSpPr/>
          <p:nvPr/>
        </p:nvSpPr>
        <p:spPr>
          <a:xfrm>
            <a:off x="5954713" y="4648200"/>
            <a:ext cx="979487" cy="485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Left Arrow 5">
            <a:extLst>
              <a:ext uri="{FF2B5EF4-FFF2-40B4-BE49-F238E27FC236}">
                <a16:creationId xmlns:a16="http://schemas.microsoft.com/office/drawing/2014/main" id="{F17F1068-F2E8-AAC7-7BB7-C094420325DA}"/>
              </a:ext>
              <a:ext uri="{C183D7F6-B498-43B3-948B-1728B52AA6E4}">
                <adec:decorative xmlns:adec="http://schemas.microsoft.com/office/drawing/2017/decorative" val="1"/>
              </a:ext>
            </a:extLst>
          </p:cNvPr>
          <p:cNvSpPr/>
          <p:nvPr/>
        </p:nvSpPr>
        <p:spPr>
          <a:xfrm>
            <a:off x="4743450" y="603885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C706790-6370-EA93-BDA0-7504399267A8}"/>
              </a:ext>
            </a:extLst>
          </p:cNvPr>
          <p:cNvSpPr>
            <a:spLocks noGrp="1" noChangeArrowheads="1"/>
          </p:cNvSpPr>
          <p:nvPr>
            <p:ph type="title"/>
          </p:nvPr>
        </p:nvSpPr>
        <p:spPr>
          <a:xfrm>
            <a:off x="593725" y="88900"/>
            <a:ext cx="6348413" cy="1320800"/>
          </a:xfrm>
        </p:spPr>
        <p:txBody>
          <a:bodyPr/>
          <a:lstStyle/>
          <a:p>
            <a:pPr eaLnBrk="1" hangingPunct="1"/>
            <a:r>
              <a:rPr lang="en-US" altLang="en-US" b="1" dirty="0">
                <a:ln>
                  <a:noFill/>
                </a:ln>
              </a:rPr>
              <a:t>Today’s Agenda</a:t>
            </a:r>
          </a:p>
        </p:txBody>
      </p:sp>
      <p:sp>
        <p:nvSpPr>
          <p:cNvPr id="3079" name="Content Placeholder 19">
            <a:extLst>
              <a:ext uri="{FF2B5EF4-FFF2-40B4-BE49-F238E27FC236}">
                <a16:creationId xmlns:a16="http://schemas.microsoft.com/office/drawing/2014/main" id="{D4078815-B737-DA0B-58AB-A36D53DB3500}"/>
              </a:ext>
            </a:extLst>
          </p:cNvPr>
          <p:cNvSpPr>
            <a:spLocks noGrp="1"/>
          </p:cNvSpPr>
          <p:nvPr>
            <p:ph sz="half" idx="1"/>
          </p:nvPr>
        </p:nvSpPr>
        <p:spPr>
          <a:xfrm>
            <a:off x="1828800" y="1295400"/>
            <a:ext cx="7467600" cy="5943600"/>
          </a:xfrm>
        </p:spPr>
        <p:txBody>
          <a:bodyPr rtlCol="0"/>
          <a:lstStyle/>
          <a:p>
            <a:pPr eaLnBrk="1" fontAlgn="auto" hangingPunct="1">
              <a:spcAft>
                <a:spcPts val="0"/>
              </a:spcAft>
              <a:buClr>
                <a:schemeClr val="accent1">
                  <a:lumMod val="75000"/>
                </a:schemeClr>
              </a:buClr>
              <a:buFont typeface="Arial" charset="0"/>
              <a:buChar char="•"/>
              <a:defRPr/>
            </a:pPr>
            <a:r>
              <a:rPr lang="en-US" altLang="en-US" sz="2100" b="1" dirty="0">
                <a:solidFill>
                  <a:schemeClr val="tx1">
                    <a:lumMod val="75000"/>
                    <a:lumOff val="25000"/>
                  </a:schemeClr>
                </a:solidFill>
              </a:rPr>
              <a:t>Overview of the HSI Division</a:t>
            </a:r>
          </a:p>
          <a:p>
            <a:pPr eaLnBrk="1" fontAlgn="auto" hangingPunct="1">
              <a:spcAft>
                <a:spcPts val="0"/>
              </a:spcAft>
              <a:buClr>
                <a:schemeClr val="accent1">
                  <a:lumMod val="75000"/>
                </a:schemeClr>
              </a:buClr>
              <a:buFont typeface="Arial" charset="0"/>
              <a:buChar char="•"/>
              <a:defRPr/>
            </a:pPr>
            <a:r>
              <a:rPr lang="en-US" altLang="en-US" sz="2100" b="1" dirty="0">
                <a:solidFill>
                  <a:schemeClr val="tx1">
                    <a:lumMod val="75000"/>
                    <a:lumOff val="25000"/>
                  </a:schemeClr>
                </a:solidFill>
              </a:rPr>
              <a:t>Overview of the DHSI Program</a:t>
            </a:r>
          </a:p>
          <a:p>
            <a:pPr eaLnBrk="1" fontAlgn="auto" hangingPunct="1">
              <a:spcAft>
                <a:spcPts val="0"/>
              </a:spcAft>
              <a:buClr>
                <a:schemeClr val="accent1">
                  <a:lumMod val="75000"/>
                </a:schemeClr>
              </a:buClr>
              <a:buFont typeface="Arial" charset="0"/>
              <a:buChar char="•"/>
              <a:defRPr/>
            </a:pPr>
            <a:r>
              <a:rPr lang="en-US" altLang="en-US" sz="2100" b="1" dirty="0">
                <a:solidFill>
                  <a:schemeClr val="tx1">
                    <a:lumMod val="75000"/>
                    <a:lumOff val="25000"/>
                  </a:schemeClr>
                </a:solidFill>
              </a:rPr>
              <a:t>Allowable Activities</a:t>
            </a:r>
          </a:p>
          <a:p>
            <a:pPr eaLnBrk="1" fontAlgn="auto" hangingPunct="1">
              <a:spcAft>
                <a:spcPts val="0"/>
              </a:spcAft>
              <a:buClr>
                <a:schemeClr val="accent1">
                  <a:lumMod val="75000"/>
                </a:schemeClr>
              </a:buClr>
              <a:buFont typeface="Arial" charset="0"/>
              <a:buChar char="•"/>
              <a:defRPr/>
            </a:pPr>
            <a:r>
              <a:rPr lang="en-US" altLang="en-US" sz="2100" b="1" dirty="0">
                <a:solidFill>
                  <a:schemeClr val="tx1">
                    <a:lumMod val="75000"/>
                    <a:lumOff val="25000"/>
                  </a:schemeClr>
                </a:solidFill>
              </a:rPr>
              <a:t>Role of the Project Director</a:t>
            </a:r>
          </a:p>
          <a:p>
            <a:pPr eaLnBrk="1" fontAlgn="auto" hangingPunct="1">
              <a:spcAft>
                <a:spcPts val="0"/>
              </a:spcAft>
              <a:buClr>
                <a:schemeClr val="accent1">
                  <a:lumMod val="75000"/>
                </a:schemeClr>
              </a:buClr>
              <a:buFont typeface="Arial" charset="0"/>
              <a:buChar char="•"/>
              <a:defRPr/>
            </a:pPr>
            <a:r>
              <a:rPr lang="en-US" altLang="en-US" sz="2100" b="1" dirty="0">
                <a:solidFill>
                  <a:schemeClr val="tx1">
                    <a:lumMod val="75000"/>
                    <a:lumOff val="25000"/>
                  </a:schemeClr>
                </a:solidFill>
              </a:rPr>
              <a:t>Project Director Resources</a:t>
            </a:r>
          </a:p>
          <a:p>
            <a:pPr eaLnBrk="1" fontAlgn="auto" hangingPunct="1">
              <a:spcAft>
                <a:spcPts val="0"/>
              </a:spcAft>
              <a:buClr>
                <a:schemeClr val="accent1">
                  <a:lumMod val="75000"/>
                </a:schemeClr>
              </a:buClr>
              <a:buFont typeface="Arial" charset="0"/>
              <a:buChar char="•"/>
              <a:defRPr/>
            </a:pPr>
            <a:r>
              <a:rPr lang="en-US" altLang="en-US" sz="2100" b="1" dirty="0">
                <a:solidFill>
                  <a:schemeClr val="tx1">
                    <a:lumMod val="75000"/>
                    <a:lumOff val="25000"/>
                  </a:schemeClr>
                </a:solidFill>
              </a:rPr>
              <a:t>Project Director Challenges</a:t>
            </a:r>
          </a:p>
          <a:p>
            <a:pPr eaLnBrk="1" fontAlgn="auto" hangingPunct="1">
              <a:spcAft>
                <a:spcPts val="0"/>
              </a:spcAft>
              <a:buClr>
                <a:schemeClr val="accent1">
                  <a:lumMod val="75000"/>
                </a:schemeClr>
              </a:buClr>
              <a:buFont typeface="Arial" charset="0"/>
              <a:buChar char="•"/>
              <a:defRPr/>
            </a:pPr>
            <a:r>
              <a:rPr lang="en-US" altLang="en-US" sz="2100" b="1" dirty="0">
                <a:solidFill>
                  <a:schemeClr val="tx1">
                    <a:lumMod val="75000"/>
                    <a:lumOff val="25000"/>
                  </a:schemeClr>
                </a:solidFill>
              </a:rPr>
              <a:t>Considerations for the Project Director</a:t>
            </a:r>
          </a:p>
          <a:p>
            <a:pPr eaLnBrk="1" fontAlgn="auto" hangingPunct="1">
              <a:spcAft>
                <a:spcPts val="0"/>
              </a:spcAft>
              <a:buClr>
                <a:schemeClr val="accent1">
                  <a:lumMod val="75000"/>
                </a:schemeClr>
              </a:buClr>
              <a:buFont typeface="Arial" charset="0"/>
              <a:buChar char="•"/>
              <a:defRPr/>
            </a:pPr>
            <a:r>
              <a:rPr lang="en-US" altLang="en-US" sz="2100" b="1" dirty="0">
                <a:solidFill>
                  <a:schemeClr val="tx1">
                    <a:lumMod val="75000"/>
                    <a:lumOff val="25000"/>
                  </a:schemeClr>
                </a:solidFill>
              </a:rPr>
              <a:t>FAQs</a:t>
            </a:r>
          </a:p>
          <a:p>
            <a:pPr eaLnBrk="1" fontAlgn="auto" hangingPunct="1">
              <a:spcAft>
                <a:spcPts val="0"/>
              </a:spcAft>
              <a:buClr>
                <a:schemeClr val="accent1">
                  <a:lumMod val="75000"/>
                </a:schemeClr>
              </a:buClr>
              <a:buFont typeface="Arial" charset="0"/>
              <a:buChar char="•"/>
              <a:defRPr/>
            </a:pPr>
            <a:r>
              <a:rPr lang="en-US" altLang="en-US" sz="2100" b="1" dirty="0">
                <a:solidFill>
                  <a:schemeClr val="tx1">
                    <a:lumMod val="75000"/>
                    <a:lumOff val="25000"/>
                  </a:schemeClr>
                </a:solidFill>
              </a:rPr>
              <a:t>Helpful Tips for Project Directors</a:t>
            </a:r>
          </a:p>
          <a:p>
            <a:pPr eaLnBrk="1" fontAlgn="auto" hangingPunct="1">
              <a:spcAft>
                <a:spcPts val="0"/>
              </a:spcAft>
              <a:buClr>
                <a:schemeClr val="accent1">
                  <a:lumMod val="75000"/>
                </a:schemeClr>
              </a:buClr>
              <a:buFont typeface="Arial" charset="0"/>
              <a:buChar char="•"/>
              <a:defRPr/>
            </a:pPr>
            <a:r>
              <a:rPr lang="en-US" altLang="en-US" sz="2100" b="1" dirty="0">
                <a:solidFill>
                  <a:schemeClr val="tx1">
                    <a:lumMod val="75000"/>
                    <a:lumOff val="25000"/>
                  </a:schemeClr>
                </a:solidFill>
              </a:rPr>
              <a:t>Questions from the Audience</a:t>
            </a:r>
          </a:p>
          <a:p>
            <a:pPr marL="0" indent="0" eaLnBrk="1" fontAlgn="auto" hangingPunct="1">
              <a:spcAft>
                <a:spcPts val="0"/>
              </a:spcAft>
              <a:buClr>
                <a:schemeClr val="accent1">
                  <a:lumMod val="75000"/>
                </a:schemeClr>
              </a:buClr>
              <a:buFont typeface="Arial" panose="020B0604020202020204" pitchFamily="34" charset="0"/>
              <a:buNone/>
              <a:defRPr/>
            </a:pPr>
            <a:endParaRPr lang="en-US" altLang="en-US" sz="2100" b="1" dirty="0">
              <a:solidFill>
                <a:schemeClr val="tx1">
                  <a:lumMod val="75000"/>
                  <a:lumOff val="25000"/>
                </a:schemeClr>
              </a:solidFill>
            </a:endParaRPr>
          </a:p>
          <a:p>
            <a:pPr eaLnBrk="1" fontAlgn="auto" hangingPunct="1">
              <a:spcAft>
                <a:spcPts val="0"/>
              </a:spcAft>
              <a:buClr>
                <a:schemeClr val="accent1">
                  <a:lumMod val="75000"/>
                </a:schemeClr>
              </a:buClr>
              <a:buFont typeface="Arial" charset="0"/>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Arial" charset="0"/>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Arial" charset="0"/>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Arial" charset="0"/>
              <a:buChar char="•"/>
              <a:defRPr/>
            </a:pPr>
            <a:endParaRPr lang="en-US" altLang="en-US" dirty="0">
              <a:solidFill>
                <a:schemeClr val="tx1">
                  <a:lumMod val="75000"/>
                  <a:lumOff val="25000"/>
                </a:schemeClr>
              </a:solidFill>
            </a:endParaRPr>
          </a:p>
          <a:p>
            <a:pPr marL="0" indent="0" eaLnBrk="1" fontAlgn="auto" hangingPunct="1">
              <a:spcAft>
                <a:spcPts val="0"/>
              </a:spcAft>
              <a:buClr>
                <a:schemeClr val="accent1">
                  <a:lumMod val="75000"/>
                </a:schemeClr>
              </a:buClr>
              <a:buFont typeface="Arial" charset="0"/>
              <a:buNone/>
              <a:defRPr/>
            </a:pPr>
            <a:endParaRPr lang="en-US" altLang="en-US" dirty="0">
              <a:solidFill>
                <a:schemeClr val="tx1">
                  <a:lumMod val="75000"/>
                  <a:lumOff val="25000"/>
                </a:schemeClr>
              </a:solidFill>
            </a:endParaRPr>
          </a:p>
        </p:txBody>
      </p:sp>
      <p:sp>
        <p:nvSpPr>
          <p:cNvPr id="11268" name="Slide Number Placeholder 4">
            <a:extLst>
              <a:ext uri="{FF2B5EF4-FFF2-40B4-BE49-F238E27FC236}">
                <a16:creationId xmlns:a16="http://schemas.microsoft.com/office/drawing/2014/main" id="{486CB20D-962D-9EB5-C144-40FDB4AA98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9905CCB2-82A4-4CF3-ADEC-ABA261FF8091}" type="slidenum">
              <a:rPr lang="en-US" altLang="en-US" sz="1200" smtClean="0">
                <a:solidFill>
                  <a:srgbClr val="898989"/>
                </a:solidFill>
                <a:latin typeface="Calibri" panose="020F0502020204030204" pitchFamily="34" charset="0"/>
              </a:rPr>
              <a:pPr fontAlgn="base">
                <a:spcBef>
                  <a:spcPct val="0"/>
                </a:spcBef>
                <a:spcAft>
                  <a:spcPct val="0"/>
                </a:spcAft>
              </a:pPr>
              <a:t>2</a:t>
            </a:fld>
            <a:endParaRPr lang="en-US" altLang="en-US" sz="1200">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a:extLst>
              <a:ext uri="{FF2B5EF4-FFF2-40B4-BE49-F238E27FC236}">
                <a16:creationId xmlns:a16="http://schemas.microsoft.com/office/drawing/2014/main" id="{D1683328-61E7-5CA0-044B-19BDDB4D6077}"/>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a:t>Office of Postsecondary Education</a:t>
            </a:r>
          </a:p>
        </p:txBody>
      </p:sp>
      <p:sp>
        <p:nvSpPr>
          <p:cNvPr id="30723" name="Slide Number Placeholder 2">
            <a:extLst>
              <a:ext uri="{FF2B5EF4-FFF2-40B4-BE49-F238E27FC236}">
                <a16:creationId xmlns:a16="http://schemas.microsoft.com/office/drawing/2014/main" id="{72A697F2-43B9-D280-72B4-C51615E85310}"/>
              </a:ext>
              <a:ext uri="{C183D7F6-B498-43B3-948B-1728B52AA6E4}">
                <adec:decorative xmlns:adec="http://schemas.microsoft.com/office/drawing/2017/decorative" val="1"/>
              </a:ext>
            </a:extLst>
          </p:cNvPr>
          <p:cNvSpPr>
            <a:spLocks noGrp="1" noChangeArrowheads="1"/>
          </p:cNvSpPr>
          <p:nvPr>
            <p:ph type="title" idx="4294967295"/>
          </p:nvPr>
        </p:nvSpPr>
        <p:spPr bwMode="auto">
          <a:xfrm>
            <a:off x="8274050" y="6116638"/>
            <a:ext cx="412750" cy="3651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FB5F683-D351-42BE-B61A-64C324D773D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pic>
        <p:nvPicPr>
          <p:cNvPr id="30724" name="Picture 2" descr="Cost Principles are listed.">
            <a:extLst>
              <a:ext uri="{FF2B5EF4-FFF2-40B4-BE49-F238E27FC236}">
                <a16:creationId xmlns:a16="http://schemas.microsoft.com/office/drawing/2014/main" id="{EB75A753-A129-15C0-F252-33AECBF53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2954000" cy="908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a:extLst>
              <a:ext uri="{FF2B5EF4-FFF2-40B4-BE49-F238E27FC236}">
                <a16:creationId xmlns:a16="http://schemas.microsoft.com/office/drawing/2014/main" id="{CAEE6B6C-9422-7572-DDEA-F0EF3C11E6F8}"/>
              </a:ext>
              <a:ext uri="{C183D7F6-B498-43B3-948B-1728B52AA6E4}">
                <adec:decorative xmlns:adec="http://schemas.microsoft.com/office/drawing/2017/decorative" val="1"/>
              </a:ext>
            </a:extLst>
          </p:cNvPr>
          <p:cNvSpPr/>
          <p:nvPr/>
        </p:nvSpPr>
        <p:spPr>
          <a:xfrm>
            <a:off x="6019800" y="5226050"/>
            <a:ext cx="977900" cy="365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0E3E6-22ED-F715-D804-E03874BE1E8B}"/>
              </a:ext>
            </a:extLst>
          </p:cNvPr>
          <p:cNvSpPr>
            <a:spLocks noGrp="1"/>
          </p:cNvSpPr>
          <p:nvPr>
            <p:ph type="title" idx="4294967295"/>
          </p:nvPr>
        </p:nvSpPr>
        <p:spPr>
          <a:xfrm>
            <a:off x="9601200" y="1059656"/>
            <a:ext cx="2254250" cy="1981200"/>
          </a:xfrm>
        </p:spPr>
        <p:txBody>
          <a:bodyPr/>
          <a:lstStyle/>
          <a:p>
            <a:r>
              <a:rPr lang="en-US" dirty="0"/>
              <a:t>Cost Principles</a:t>
            </a:r>
          </a:p>
        </p:txBody>
      </p:sp>
      <p:sp>
        <p:nvSpPr>
          <p:cNvPr id="31746" name="Footer Placeholder 1">
            <a:extLst>
              <a:ext uri="{FF2B5EF4-FFF2-40B4-BE49-F238E27FC236}">
                <a16:creationId xmlns:a16="http://schemas.microsoft.com/office/drawing/2014/main" id="{ECC3719D-C86B-0DEB-7F7C-44AE27B6769A}"/>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a:t>Office of Postsecondary Education</a:t>
            </a:r>
          </a:p>
        </p:txBody>
      </p:sp>
      <p:sp>
        <p:nvSpPr>
          <p:cNvPr id="31747" name="Slide Number Placeholder 2">
            <a:extLst>
              <a:ext uri="{FF2B5EF4-FFF2-40B4-BE49-F238E27FC236}">
                <a16:creationId xmlns:a16="http://schemas.microsoft.com/office/drawing/2014/main" id="{C3AC49F8-DF46-48F7-DBE4-9F2E4F061D66}"/>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DF0F7737-6206-4AD0-A15F-17C4D3825414}" type="slidenum">
              <a:rPr lang="en-US" altLang="en-US" sz="1200" smtClean="0">
                <a:solidFill>
                  <a:srgbClr val="898989"/>
                </a:solidFill>
                <a:latin typeface="Calibri" panose="020F0502020204030204" pitchFamily="34" charset="0"/>
              </a:rPr>
              <a:pPr fontAlgn="base">
                <a:spcBef>
                  <a:spcPct val="0"/>
                </a:spcBef>
                <a:spcAft>
                  <a:spcPct val="0"/>
                </a:spcAft>
              </a:pPr>
              <a:t>21</a:t>
            </a:fld>
            <a:endParaRPr lang="en-US" altLang="en-US" sz="1200">
              <a:solidFill>
                <a:srgbClr val="898989"/>
              </a:solidFill>
              <a:latin typeface="Calibri" panose="020F0502020204030204" pitchFamily="34" charset="0"/>
            </a:endParaRPr>
          </a:p>
        </p:txBody>
      </p:sp>
      <p:pic>
        <p:nvPicPr>
          <p:cNvPr id="31748" name="Picture 2" descr="Cost principles are listed on the Uniform Administrative Requirements website.">
            <a:extLst>
              <a:ext uri="{FF2B5EF4-FFF2-40B4-BE49-F238E27FC236}">
                <a16:creationId xmlns:a16="http://schemas.microsoft.com/office/drawing/2014/main" id="{CEE451E0-A566-C491-EEAD-8A3A8E33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990600"/>
            <a:ext cx="12954001" cy="923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a:extLst>
              <a:ext uri="{FF2B5EF4-FFF2-40B4-BE49-F238E27FC236}">
                <a16:creationId xmlns:a16="http://schemas.microsoft.com/office/drawing/2014/main" id="{67D7CDC8-8855-8596-C3C1-9E0FB2947ADA}"/>
              </a:ext>
              <a:ext uri="{C183D7F6-B498-43B3-948B-1728B52AA6E4}">
                <adec:decorative xmlns:adec="http://schemas.microsoft.com/office/drawing/2017/decorative" val="1"/>
              </a:ext>
            </a:extLst>
          </p:cNvPr>
          <p:cNvSpPr/>
          <p:nvPr/>
        </p:nvSpPr>
        <p:spPr>
          <a:xfrm>
            <a:off x="6248400" y="5526088"/>
            <a:ext cx="977900" cy="485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Left Arrow 4">
            <a:extLst>
              <a:ext uri="{FF2B5EF4-FFF2-40B4-BE49-F238E27FC236}">
                <a16:creationId xmlns:a16="http://schemas.microsoft.com/office/drawing/2014/main" id="{6324CD49-565F-0CE7-392F-1C660A0C7F0C}"/>
              </a:ext>
              <a:ext uri="{C183D7F6-B498-43B3-948B-1728B52AA6E4}">
                <adec:decorative xmlns:adec="http://schemas.microsoft.com/office/drawing/2017/decorative" val="1"/>
              </a:ext>
            </a:extLst>
          </p:cNvPr>
          <p:cNvSpPr/>
          <p:nvPr/>
        </p:nvSpPr>
        <p:spPr>
          <a:xfrm>
            <a:off x="6000750" y="2500313"/>
            <a:ext cx="979488" cy="5159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Left Arrow 5">
            <a:extLst>
              <a:ext uri="{FF2B5EF4-FFF2-40B4-BE49-F238E27FC236}">
                <a16:creationId xmlns:a16="http://schemas.microsoft.com/office/drawing/2014/main" id="{A5C08EB7-66B3-595C-BFF9-A876D30E437C}"/>
              </a:ext>
              <a:ext uri="{C183D7F6-B498-43B3-948B-1728B52AA6E4}">
                <adec:decorative xmlns:adec="http://schemas.microsoft.com/office/drawing/2017/decorative" val="1"/>
              </a:ext>
            </a:extLst>
          </p:cNvPr>
          <p:cNvSpPr/>
          <p:nvPr/>
        </p:nvSpPr>
        <p:spPr>
          <a:xfrm>
            <a:off x="6681788" y="3309938"/>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Left Arrow 6">
            <a:extLst>
              <a:ext uri="{FF2B5EF4-FFF2-40B4-BE49-F238E27FC236}">
                <a16:creationId xmlns:a16="http://schemas.microsoft.com/office/drawing/2014/main" id="{A36F23C1-09F9-0E25-2C7B-EB7FA3D95C57}"/>
              </a:ext>
              <a:ext uri="{C183D7F6-B498-43B3-948B-1728B52AA6E4}">
                <adec:decorative xmlns:adec="http://schemas.microsoft.com/office/drawing/2017/decorative" val="1"/>
              </a:ext>
            </a:extLst>
          </p:cNvPr>
          <p:cNvSpPr/>
          <p:nvPr/>
        </p:nvSpPr>
        <p:spPr>
          <a:xfrm>
            <a:off x="5759450" y="6826250"/>
            <a:ext cx="977900" cy="485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Left Arrow 7">
            <a:extLst>
              <a:ext uri="{FF2B5EF4-FFF2-40B4-BE49-F238E27FC236}">
                <a16:creationId xmlns:a16="http://schemas.microsoft.com/office/drawing/2014/main" id="{66F2E083-C862-BCFD-17D8-D22F5B2734D9}"/>
              </a:ext>
              <a:ext uri="{C183D7F6-B498-43B3-948B-1728B52AA6E4}">
                <adec:decorative xmlns:adec="http://schemas.microsoft.com/office/drawing/2017/decorative" val="1"/>
              </a:ext>
            </a:extLst>
          </p:cNvPr>
          <p:cNvSpPr/>
          <p:nvPr/>
        </p:nvSpPr>
        <p:spPr>
          <a:xfrm>
            <a:off x="6811963" y="4713288"/>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Left Arrow 4">
            <a:extLst>
              <a:ext uri="{FF2B5EF4-FFF2-40B4-BE49-F238E27FC236}">
                <a16:creationId xmlns:a16="http://schemas.microsoft.com/office/drawing/2014/main" id="{4855A973-06F5-E79F-1746-AFF458ED3CEF}"/>
              </a:ext>
              <a:ext uri="{C183D7F6-B498-43B3-948B-1728B52AA6E4}">
                <adec:decorative xmlns:adec="http://schemas.microsoft.com/office/drawing/2017/decorative" val="1"/>
              </a:ext>
            </a:extLst>
          </p:cNvPr>
          <p:cNvSpPr/>
          <p:nvPr/>
        </p:nvSpPr>
        <p:spPr>
          <a:xfrm>
            <a:off x="7559675" y="817563"/>
            <a:ext cx="979488"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C3FFA7-88F3-E625-EFA8-F355112082FC}"/>
              </a:ext>
            </a:extLst>
          </p:cNvPr>
          <p:cNvSpPr>
            <a:spLocks noGrp="1"/>
          </p:cNvSpPr>
          <p:nvPr>
            <p:ph type="title" idx="4294967295"/>
          </p:nvPr>
        </p:nvSpPr>
        <p:spPr>
          <a:xfrm>
            <a:off x="1066800" y="80963"/>
            <a:ext cx="7978775" cy="25860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Arial" charset="0"/>
              </a:rPr>
              <a:t>§200.432   Conferences.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Arial" charset="0"/>
              </a:rPr>
              <a:t>A conference is defined as a meeting, retreat, seminar, symposium, workshop or event whose primary purpose is the dissemination of technical information beyond the non-Federal entity and is necessary and reasonable for successful performance under the Federal award. </a:t>
            </a:r>
            <a:r>
              <a:rPr kumimoji="0" lang="en-US" sz="1800" b="1" i="0" u="none" strike="noStrike" kern="1200" cap="none" spc="0" normalizeH="0" baseline="0" noProof="0" dirty="0">
                <a:ln>
                  <a:noFill/>
                </a:ln>
                <a:solidFill>
                  <a:schemeClr val="tx1"/>
                </a:solidFill>
                <a:effectLst/>
                <a:uLnTx/>
                <a:uFillTx/>
                <a:latin typeface="+mn-lt"/>
                <a:ea typeface="+mn-ea"/>
                <a:cs typeface="Arial" charset="0"/>
              </a:rPr>
              <a:t>Allowable conference costs paid by the non-Federal entity as a sponsor or host of the conference may include rental of facilities, speakers' fees, costs of meals and refreshments, local transportation, and other items incidental to such conferences unless further restricted by the terms and conditions of the Federal award.</a:t>
            </a:r>
            <a:endParaRPr kumimoji="0" lang="en-US" sz="1800" b="0" i="0" u="none" strike="noStrike" kern="1200" cap="none" spc="0" normalizeH="0" baseline="0" noProof="0" dirty="0">
              <a:ln>
                <a:noFill/>
              </a:ln>
              <a:solidFill>
                <a:schemeClr val="tx1"/>
              </a:solidFill>
              <a:effectLst/>
              <a:uLnTx/>
              <a:uFillTx/>
              <a:latin typeface="+mn-lt"/>
              <a:ea typeface="+mn-ea"/>
              <a:cs typeface="Arial" charset="0"/>
            </a:endParaRPr>
          </a:p>
        </p:txBody>
      </p:sp>
      <p:sp>
        <p:nvSpPr>
          <p:cNvPr id="32770" name="Slide Number Placeholder 2">
            <a:extLst>
              <a:ext uri="{FF2B5EF4-FFF2-40B4-BE49-F238E27FC236}">
                <a16:creationId xmlns:a16="http://schemas.microsoft.com/office/drawing/2014/main" id="{0F656C42-9EF5-9B4B-9A96-201FA2A2DE5F}"/>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8BCC31A4-8B56-400D-8D50-8CFC035929B5}" type="slidenum">
              <a:rPr lang="en-US" altLang="en-US" sz="1200" smtClean="0">
                <a:solidFill>
                  <a:srgbClr val="898989"/>
                </a:solidFill>
                <a:latin typeface="Calibri" panose="020F0502020204030204" pitchFamily="34" charset="0"/>
              </a:rPr>
              <a:pPr fontAlgn="base">
                <a:spcBef>
                  <a:spcPct val="0"/>
                </a:spcBef>
                <a:spcAft>
                  <a:spcPct val="0"/>
                </a:spcAft>
              </a:pPr>
              <a:t>22</a:t>
            </a:fld>
            <a:endParaRPr lang="en-US" altLang="en-US" sz="1200">
              <a:solidFill>
                <a:srgbClr val="898989"/>
              </a:solidFill>
              <a:latin typeface="Calibri" panose="020F0502020204030204" pitchFamily="34" charset="0"/>
            </a:endParaRPr>
          </a:p>
        </p:txBody>
      </p:sp>
      <p:pic>
        <p:nvPicPr>
          <p:cNvPr id="32772" name="Picture 38" descr="A picture containing grass, outdoor, sky, building&#10;&#10;">
            <a:extLst>
              <a:ext uri="{FF2B5EF4-FFF2-40B4-BE49-F238E27FC236}">
                <a16:creationId xmlns:a16="http://schemas.microsoft.com/office/drawing/2014/main" id="{588B63EF-73B2-00BF-865A-0C300308B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1">
            <a:extLst>
              <a:ext uri="{FF2B5EF4-FFF2-40B4-BE49-F238E27FC236}">
                <a16:creationId xmlns:a16="http://schemas.microsoft.com/office/drawing/2014/main" id="{CD68015C-C8D2-482C-2DC7-BA992C0DE72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0"/>
            <a:ext cx="7799388"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E84C1455-E18A-52D4-1067-2B8838C47FE4}"/>
              </a:ext>
            </a:extLst>
          </p:cNvPr>
          <p:cNvSpPr>
            <a:spLocks noGrp="1" noChangeArrowheads="1"/>
          </p:cNvSpPr>
          <p:nvPr>
            <p:ph type="title"/>
          </p:nvPr>
        </p:nvSpPr>
        <p:spPr>
          <a:xfrm>
            <a:off x="1042988" y="631825"/>
            <a:ext cx="7743825" cy="1320800"/>
          </a:xfrm>
        </p:spPr>
        <p:txBody>
          <a:bodyPr/>
          <a:lstStyle/>
          <a:p>
            <a:pPr eaLnBrk="1" hangingPunct="1"/>
            <a:r>
              <a:rPr lang="en-US" altLang="en-US">
                <a:ln>
                  <a:noFill/>
                </a:ln>
              </a:rPr>
              <a:t>Fund Raising for Endowments</a:t>
            </a:r>
          </a:p>
        </p:txBody>
      </p:sp>
      <p:sp>
        <p:nvSpPr>
          <p:cNvPr id="33795" name="Slide Number Placeholder 2">
            <a:extLst>
              <a:ext uri="{FF2B5EF4-FFF2-40B4-BE49-F238E27FC236}">
                <a16:creationId xmlns:a16="http://schemas.microsoft.com/office/drawing/2014/main" id="{C2376F32-C9E8-058F-D86C-908ACC3B8E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FEC78741-3A9E-4D06-8590-F66FD54B3C41}" type="slidenum">
              <a:rPr lang="en-US" altLang="en-US" sz="1200" smtClean="0">
                <a:solidFill>
                  <a:srgbClr val="898989"/>
                </a:solidFill>
                <a:latin typeface="Calibri" panose="020F0502020204030204" pitchFamily="34" charset="0"/>
              </a:rPr>
              <a:pPr fontAlgn="base">
                <a:spcBef>
                  <a:spcPct val="0"/>
                </a:spcBef>
                <a:spcAft>
                  <a:spcPct val="0"/>
                </a:spcAft>
              </a:pPr>
              <a:t>23</a:t>
            </a:fld>
            <a:endParaRPr lang="en-US" altLang="en-US" sz="1200">
              <a:solidFill>
                <a:srgbClr val="898989"/>
              </a:solidFill>
              <a:latin typeface="Calibri" panose="020F0502020204030204" pitchFamily="34" charset="0"/>
            </a:endParaRPr>
          </a:p>
        </p:txBody>
      </p:sp>
      <p:sp>
        <p:nvSpPr>
          <p:cNvPr id="28676" name="Rectangle 4">
            <a:extLst>
              <a:ext uri="{FF2B5EF4-FFF2-40B4-BE49-F238E27FC236}">
                <a16:creationId xmlns:a16="http://schemas.microsoft.com/office/drawing/2014/main" id="{55F2E677-F88F-4920-82B8-DF782A2E8A11}"/>
              </a:ext>
            </a:extLst>
          </p:cNvPr>
          <p:cNvSpPr>
            <a:spLocks noChangeArrowheads="1"/>
          </p:cNvSpPr>
          <p:nvPr/>
        </p:nvSpPr>
        <p:spPr bwMode="auto">
          <a:xfrm>
            <a:off x="838200" y="2438400"/>
            <a:ext cx="8153400" cy="175432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US" altLang="en-US" sz="1800" b="1" dirty="0"/>
              <a:t>§200.442   Fund raising and investment management costs.</a:t>
            </a:r>
          </a:p>
          <a:p>
            <a:pPr eaLnBrk="1" fontAlgn="auto" hangingPunct="1">
              <a:spcBef>
                <a:spcPct val="0"/>
              </a:spcBef>
              <a:spcAft>
                <a:spcPts val="0"/>
              </a:spcAft>
              <a:buFontTx/>
              <a:buNone/>
              <a:defRPr/>
            </a:pPr>
            <a:r>
              <a:rPr lang="en-US" altLang="en-US" sz="1800" dirty="0"/>
              <a:t>(a) Costs of organized fund raising, including financial campaigns, endowment drives, solicitation of gifts and bequests, and similar expenses incurred to raise capital or obtain contributions are unallowable</a:t>
            </a:r>
            <a:r>
              <a:rPr lang="en-US" altLang="en-US" sz="1800" dirty="0">
                <a:highlight>
                  <a:srgbClr val="FFFF00"/>
                </a:highlight>
              </a:rPr>
              <a:t>. Fund raising costs for the purposes of meeting the Federal program objectives are allowable with prior written approval from the Federal awarding agency. </a:t>
            </a:r>
            <a:endParaRPr lang="en-US" alt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82835B1B-6EAC-27A2-C618-99F62CA1CDD3}"/>
              </a:ext>
            </a:extLst>
          </p:cNvPr>
          <p:cNvSpPr>
            <a:spLocks noGrp="1" noChangeArrowheads="1"/>
          </p:cNvSpPr>
          <p:nvPr>
            <p:ph type="title"/>
          </p:nvPr>
        </p:nvSpPr>
        <p:spPr/>
        <p:txBody>
          <a:bodyPr/>
          <a:lstStyle/>
          <a:p>
            <a:r>
              <a:rPr lang="en-US" altLang="en-US" b="1">
                <a:ln>
                  <a:noFill/>
                </a:ln>
              </a:rPr>
              <a:t>Grantee Handbook</a:t>
            </a:r>
          </a:p>
        </p:txBody>
      </p:sp>
      <p:sp>
        <p:nvSpPr>
          <p:cNvPr id="2" name="Footer Placeholder 1">
            <a:extLst>
              <a:ext uri="{FF2B5EF4-FFF2-40B4-BE49-F238E27FC236}">
                <a16:creationId xmlns:a16="http://schemas.microsoft.com/office/drawing/2014/main" id="{7D7C4FAF-2E92-CFC1-9241-DFCC21BD9590}"/>
              </a:ext>
            </a:extLst>
          </p:cNvPr>
          <p:cNvSpPr>
            <a:spLocks noGrp="1"/>
          </p:cNvSpPr>
          <p:nvPr>
            <p:ph type="ftr" sz="quarter" idx="11"/>
          </p:nvPr>
        </p:nvSpPr>
        <p:spPr/>
        <p:txBody>
          <a:bodyPr/>
          <a:lstStyle/>
          <a:p>
            <a:pPr>
              <a:defRPr/>
            </a:pPr>
            <a:r>
              <a:rPr lang="en-US"/>
              <a:t>Office of Postsecondary Education</a:t>
            </a:r>
          </a:p>
        </p:txBody>
      </p:sp>
      <p:sp>
        <p:nvSpPr>
          <p:cNvPr id="3" name="Slide Number Placeholder 2">
            <a:extLst>
              <a:ext uri="{FF2B5EF4-FFF2-40B4-BE49-F238E27FC236}">
                <a16:creationId xmlns:a16="http://schemas.microsoft.com/office/drawing/2014/main" id="{3622455E-2C2A-AC3D-F8C9-EC6BC7D42E03}"/>
              </a:ext>
            </a:extLst>
          </p:cNvPr>
          <p:cNvSpPr>
            <a:spLocks noGrp="1"/>
          </p:cNvSpPr>
          <p:nvPr>
            <p:ph type="sldNum" sz="quarter" idx="12"/>
          </p:nvPr>
        </p:nvSpPr>
        <p:spPr/>
        <p:txBody>
          <a:bodyPr/>
          <a:lstStyle/>
          <a:p>
            <a:pPr>
              <a:defRPr/>
            </a:pPr>
            <a:fld id="{A865BD25-98F0-4C54-9330-71A6EB7BBA01}" type="slidenum">
              <a:rPr lang="en-US" altLang="en-US" smtClean="0"/>
              <a:pPr>
                <a:defRPr/>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59A7A7-1AC7-3277-9913-D3BD93A3AABB}"/>
              </a:ext>
            </a:extLst>
          </p:cNvPr>
          <p:cNvSpPr>
            <a:spLocks noGrp="1"/>
          </p:cNvSpPr>
          <p:nvPr>
            <p:ph type="title" idx="4294967295"/>
          </p:nvPr>
        </p:nvSpPr>
        <p:spPr>
          <a:xfrm>
            <a:off x="8274050" y="6116638"/>
            <a:ext cx="41275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93786-7002-4402-B35C-59FE60A5657C}" type="slidenum">
              <a:rPr kumimoji="0" lang="en-US" alt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000" b="0" i="0" u="none" strike="noStrike" kern="1200" cap="none" spc="0" normalizeH="0" baseline="0" noProof="0" dirty="0">
              <a:ln>
                <a:noFill/>
              </a:ln>
              <a:solidFill>
                <a:schemeClr val="tx1"/>
              </a:solidFill>
              <a:effectLst/>
              <a:uLnTx/>
              <a:uFillTx/>
              <a:latin typeface="+mn-lt"/>
              <a:ea typeface="+mn-ea"/>
              <a:cs typeface="+mn-cs"/>
            </a:endParaRPr>
          </a:p>
        </p:txBody>
      </p:sp>
      <p:pic>
        <p:nvPicPr>
          <p:cNvPr id="35843" name="Picture 6" descr="Cover page for the HSI Division Grantee Handbook">
            <a:extLst>
              <a:ext uri="{FF2B5EF4-FFF2-40B4-BE49-F238E27FC236}">
                <a16:creationId xmlns:a16="http://schemas.microsoft.com/office/drawing/2014/main" id="{57239E59-18F1-D275-EEC4-378A795B3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10820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HSI Division Grantee Handbook Table of Contents">
            <a:extLst>
              <a:ext uri="{FF2B5EF4-FFF2-40B4-BE49-F238E27FC236}">
                <a16:creationId xmlns:a16="http://schemas.microsoft.com/office/drawing/2014/main" id="{7AEA5973-0E12-644E-CDFF-B4F5A97B9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
            <a:ext cx="10744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DDF20FC-0D12-F91B-B7DC-C341F0CCC019}"/>
              </a:ext>
            </a:extLst>
          </p:cNvPr>
          <p:cNvSpPr>
            <a:spLocks noGrp="1"/>
          </p:cNvSpPr>
          <p:nvPr>
            <p:ph type="title" idx="4294967295"/>
          </p:nvPr>
        </p:nvSpPr>
        <p:spPr>
          <a:xfrm>
            <a:off x="6672470" y="1676400"/>
            <a:ext cx="2438400" cy="1981200"/>
          </a:xfrm>
        </p:spPr>
        <p:txBody>
          <a:bodyPr/>
          <a:lstStyle/>
          <a:p>
            <a:r>
              <a:rPr lang="en-US" dirty="0"/>
              <a:t>Grantee Handbook Table of Contents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a:extLst>
              <a:ext uri="{FF2B5EF4-FFF2-40B4-BE49-F238E27FC236}">
                <a16:creationId xmlns:a16="http://schemas.microsoft.com/office/drawing/2014/main" id="{8554279D-295A-C456-1986-40DC0B993891}"/>
              </a:ext>
            </a:extLst>
          </p:cNvPr>
          <p:cNvSpPr>
            <a:spLocks noGrp="1" noChangeArrowheads="1"/>
          </p:cNvSpPr>
          <p:nvPr>
            <p:ph type="title"/>
          </p:nvPr>
        </p:nvSpPr>
        <p:spPr>
          <a:xfrm>
            <a:off x="982663" y="457200"/>
            <a:ext cx="7704137" cy="1981200"/>
          </a:xfrm>
        </p:spPr>
        <p:txBody>
          <a:bodyPr/>
          <a:lstStyle/>
          <a:p>
            <a:r>
              <a:rPr lang="en-US" altLang="en-US">
                <a:ln>
                  <a:noFill/>
                </a:ln>
              </a:rPr>
              <a:t>Program Website</a:t>
            </a:r>
          </a:p>
        </p:txBody>
      </p:sp>
      <p:sp>
        <p:nvSpPr>
          <p:cNvPr id="37891" name="Content Placeholder 6">
            <a:extLst>
              <a:ext uri="{FF2B5EF4-FFF2-40B4-BE49-F238E27FC236}">
                <a16:creationId xmlns:a16="http://schemas.microsoft.com/office/drawing/2014/main" id="{6756BAB6-B8C9-40B0-A694-42A31849FA8E}"/>
              </a:ext>
              <a:ext uri="{C183D7F6-B498-43B3-948B-1728B52AA6E4}">
                <adec:decorative xmlns:adec="http://schemas.microsoft.com/office/drawing/2017/decorative" val="1"/>
              </a:ext>
            </a:extLst>
          </p:cNvPr>
          <p:cNvSpPr>
            <a:spLocks noGrp="1" noChangeArrowheads="1"/>
          </p:cNvSpPr>
          <p:nvPr>
            <p:ph idx="1"/>
          </p:nvPr>
        </p:nvSpPr>
        <p:spPr>
          <a:xfrm>
            <a:off x="982663" y="2667000"/>
            <a:ext cx="7704137" cy="3332163"/>
          </a:xfrm>
        </p:spPr>
        <p:txBody>
          <a:bodyPr/>
          <a:lstStyle/>
          <a:p>
            <a:endParaRPr lang="en-US" altLang="en-US"/>
          </a:p>
        </p:txBody>
      </p:sp>
      <p:sp>
        <p:nvSpPr>
          <p:cNvPr id="3" name="Slide Number Placeholder 2">
            <a:extLst>
              <a:ext uri="{FF2B5EF4-FFF2-40B4-BE49-F238E27FC236}">
                <a16:creationId xmlns:a16="http://schemas.microsoft.com/office/drawing/2014/main" id="{93F65B0E-F77D-F378-A206-BE6DC2A24B8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5030420F-8153-49E8-8580-1AC1B6FB9284}" type="slidenum">
              <a:rPr lang="en-US" altLang="en-US" smtClean="0"/>
              <a:pPr>
                <a:defRPr/>
              </a:pPr>
              <a:t>27</a:t>
            </a:fld>
            <a:endParaRPr lang="en-US" altLang="en-US"/>
          </a:p>
        </p:txBody>
      </p:sp>
      <p:sp>
        <p:nvSpPr>
          <p:cNvPr id="37893" name="TextBox 4">
            <a:extLst>
              <a:ext uri="{FF2B5EF4-FFF2-40B4-BE49-F238E27FC236}">
                <a16:creationId xmlns:a16="http://schemas.microsoft.com/office/drawing/2014/main" id="{8CCBB9AB-4D98-234D-CD26-CB446D75D1A1}"/>
              </a:ext>
            </a:extLst>
          </p:cNvPr>
          <p:cNvSpPr txBox="1">
            <a:spLocks noChangeArrowheads="1"/>
          </p:cNvSpPr>
          <p:nvPr/>
        </p:nvSpPr>
        <p:spPr bwMode="auto">
          <a:xfrm>
            <a:off x="2286000" y="3105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n-US" altLang="en-US">
                <a:hlinkClick r:id="rId2"/>
              </a:rPr>
              <a:t>Developing Hispanic-Serving Institutions Program - Title V (ed.gov)</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49BD-B55E-7D6E-2769-E979C3CB9C8D}"/>
              </a:ext>
            </a:extLst>
          </p:cNvPr>
          <p:cNvSpPr>
            <a:spLocks noGrp="1"/>
          </p:cNvSpPr>
          <p:nvPr>
            <p:ph type="title"/>
          </p:nvPr>
        </p:nvSpPr>
        <p:spPr/>
        <p:txBody>
          <a:bodyPr/>
          <a:lstStyle/>
          <a:p>
            <a:r>
              <a:rPr lang="en-US" dirty="0"/>
              <a:t>HSI Division Website</a:t>
            </a:r>
          </a:p>
        </p:txBody>
      </p:sp>
      <p:pic>
        <p:nvPicPr>
          <p:cNvPr id="38914" name="Content Placeholder 6" descr="HSI division website">
            <a:extLst>
              <a:ext uri="{FF2B5EF4-FFF2-40B4-BE49-F238E27FC236}">
                <a16:creationId xmlns:a16="http://schemas.microsoft.com/office/drawing/2014/main" id="{2A64CAA3-3A47-1A6E-B04C-568F4972B4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304800"/>
            <a:ext cx="8534400" cy="5694363"/>
          </a:xfrm>
        </p:spPr>
      </p:pic>
      <p:sp>
        <p:nvSpPr>
          <p:cNvPr id="4" name="Footer Placeholder 3">
            <a:extLst>
              <a:ext uri="{FF2B5EF4-FFF2-40B4-BE49-F238E27FC236}">
                <a16:creationId xmlns:a16="http://schemas.microsoft.com/office/drawing/2014/main" id="{1C84BD4C-D15F-EF85-8EFE-05B2CF9AB8DB}"/>
              </a:ext>
            </a:extLst>
          </p:cNvPr>
          <p:cNvSpPr>
            <a:spLocks noGrp="1"/>
          </p:cNvSpPr>
          <p:nvPr>
            <p:ph type="ftr" sz="quarter" idx="11"/>
          </p:nvPr>
        </p:nvSpPr>
        <p:spPr/>
        <p:txBody>
          <a:bodyPr/>
          <a:lstStyle/>
          <a:p>
            <a:pPr>
              <a:defRPr/>
            </a:pPr>
            <a:r>
              <a:rPr lang="en-US"/>
              <a:t>Office of Postsecondary Education</a:t>
            </a:r>
          </a:p>
        </p:txBody>
      </p:sp>
      <p:sp>
        <p:nvSpPr>
          <p:cNvPr id="5" name="Slide Number Placeholder 4">
            <a:extLst>
              <a:ext uri="{FF2B5EF4-FFF2-40B4-BE49-F238E27FC236}">
                <a16:creationId xmlns:a16="http://schemas.microsoft.com/office/drawing/2014/main" id="{B9188302-C0BB-30E3-56C8-736D2C6796C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E6A428B1-6894-4D24-9A40-AC09ABDE6CF7}" type="slidenum">
              <a:rPr lang="en-US" altLang="en-US" smtClean="0"/>
              <a:pPr>
                <a:defRPr/>
              </a:pPr>
              <a:t>28</a:t>
            </a:fld>
            <a:endParaRPr lang="en-US" altLang="en-US"/>
          </a:p>
        </p:txBody>
      </p:sp>
      <p:sp>
        <p:nvSpPr>
          <p:cNvPr id="8" name="Arrow: Left 7">
            <a:extLst>
              <a:ext uri="{FF2B5EF4-FFF2-40B4-BE49-F238E27FC236}">
                <a16:creationId xmlns:a16="http://schemas.microsoft.com/office/drawing/2014/main" id="{CA0DC6E4-D076-27C7-8668-B6BF9B1B30D5}"/>
              </a:ext>
              <a:ext uri="{C183D7F6-B498-43B3-948B-1728B52AA6E4}">
                <adec:decorative xmlns:adec="http://schemas.microsoft.com/office/drawing/2017/decorative" val="1"/>
              </a:ext>
            </a:extLst>
          </p:cNvPr>
          <p:cNvSpPr/>
          <p:nvPr/>
        </p:nvSpPr>
        <p:spPr>
          <a:xfrm>
            <a:off x="3733800" y="3116263"/>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D3AE-B602-6D10-E8C6-600C81E15E28}"/>
              </a:ext>
              <a:ext uri="{C183D7F6-B498-43B3-948B-1728B52AA6E4}">
                <adec:decorative xmlns:adec="http://schemas.microsoft.com/office/drawing/2017/decorative" val="0"/>
              </a:ext>
            </a:extLst>
          </p:cNvPr>
          <p:cNvSpPr>
            <a:spLocks noGrp="1"/>
          </p:cNvSpPr>
          <p:nvPr>
            <p:ph type="title"/>
          </p:nvPr>
        </p:nvSpPr>
        <p:spPr>
          <a:xfrm>
            <a:off x="6172200" y="3200400"/>
            <a:ext cx="3194809" cy="1981200"/>
          </a:xfrm>
        </p:spPr>
        <p:txBody>
          <a:bodyPr/>
          <a:lstStyle/>
          <a:p>
            <a:r>
              <a:rPr lang="en-US" dirty="0"/>
              <a:t>HSI Division Website –Performance Page</a:t>
            </a:r>
          </a:p>
        </p:txBody>
      </p:sp>
      <p:pic>
        <p:nvPicPr>
          <p:cNvPr id="39938" name="Content Placeholder 6" descr="HSI Division website-Performance page">
            <a:extLst>
              <a:ext uri="{FF2B5EF4-FFF2-40B4-BE49-F238E27FC236}">
                <a16:creationId xmlns:a16="http://schemas.microsoft.com/office/drawing/2014/main" id="{D363B5F6-8576-878B-0AC7-930082D25B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8600"/>
            <a:ext cx="8686800" cy="5770563"/>
          </a:xfrm>
        </p:spPr>
      </p:pic>
      <p:sp>
        <p:nvSpPr>
          <p:cNvPr id="5" name="Slide Number Placeholder 4">
            <a:extLst>
              <a:ext uri="{FF2B5EF4-FFF2-40B4-BE49-F238E27FC236}">
                <a16:creationId xmlns:a16="http://schemas.microsoft.com/office/drawing/2014/main" id="{7127A6EF-B500-7123-2FDB-CF41F8D55EB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1EBC5AD7-A8E7-4B8A-9F0B-388BF2DB7F75}" type="slidenum">
              <a:rPr lang="en-US" altLang="en-US" smtClean="0"/>
              <a:pPr>
                <a:defRPr/>
              </a:pPr>
              <a:t>29</a:t>
            </a:fld>
            <a:endParaRPr lang="en-US" altLang="en-US"/>
          </a:p>
        </p:txBody>
      </p:sp>
      <p:sp>
        <p:nvSpPr>
          <p:cNvPr id="8" name="Arrow: Right 7">
            <a:extLst>
              <a:ext uri="{FF2B5EF4-FFF2-40B4-BE49-F238E27FC236}">
                <a16:creationId xmlns:a16="http://schemas.microsoft.com/office/drawing/2014/main" id="{0A777A7C-883F-CD46-B567-715C7AB5FE31}"/>
              </a:ext>
              <a:ext uri="{C183D7F6-B498-43B3-948B-1728B52AA6E4}">
                <adec:decorative xmlns:adec="http://schemas.microsoft.com/office/drawing/2017/decorative" val="1"/>
              </a:ext>
            </a:extLst>
          </p:cNvPr>
          <p:cNvSpPr/>
          <p:nvPr/>
        </p:nvSpPr>
        <p:spPr>
          <a:xfrm>
            <a:off x="-36513" y="1066800"/>
            <a:ext cx="9794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a:extLst>
              <a:ext uri="{FF2B5EF4-FFF2-40B4-BE49-F238E27FC236}">
                <a16:creationId xmlns:a16="http://schemas.microsoft.com/office/drawing/2014/main" id="{D10BD5B1-2C6C-509E-F7D0-5FD1F70EBD84}"/>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3132AA42-F8DC-4C74-A398-03753C05EB28}" type="slidenum">
              <a:rPr lang="en-US" altLang="en-US" sz="1200" smtClean="0">
                <a:solidFill>
                  <a:srgbClr val="898989"/>
                </a:solidFill>
                <a:latin typeface="Calibri" panose="020F0502020204030204" pitchFamily="34" charset="0"/>
              </a:rPr>
              <a:pPr fontAlgn="base">
                <a:spcBef>
                  <a:spcPct val="0"/>
                </a:spcBef>
                <a:spcAft>
                  <a:spcPct val="0"/>
                </a:spcAft>
              </a:pPr>
              <a:t>3</a:t>
            </a:fld>
            <a:endParaRPr lang="en-US" altLang="en-US" sz="1200">
              <a:solidFill>
                <a:srgbClr val="898989"/>
              </a:solidFill>
              <a:latin typeface="Calibri" panose="020F0502020204030204" pitchFamily="34" charset="0"/>
            </a:endParaRPr>
          </a:p>
        </p:txBody>
      </p:sp>
      <p:sp>
        <p:nvSpPr>
          <p:cNvPr id="5" name="Title 1">
            <a:extLst>
              <a:ext uri="{FF2B5EF4-FFF2-40B4-BE49-F238E27FC236}">
                <a16:creationId xmlns:a16="http://schemas.microsoft.com/office/drawing/2014/main" id="{486BA945-E935-5F40-325D-8F757C6301DA}"/>
              </a:ext>
            </a:extLst>
          </p:cNvPr>
          <p:cNvSpPr txBox="1">
            <a:spLocks noGrp="1"/>
          </p:cNvSpPr>
          <p:nvPr>
            <p:ph type="title" idx="4294967295"/>
          </p:nvPr>
        </p:nvSpPr>
        <p:spPr>
          <a:xfrm>
            <a:off x="685800" y="492125"/>
            <a:ext cx="7772400" cy="1470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mn-lt"/>
                <a:ea typeface="+mj-ea"/>
                <a:cs typeface="+mj-cs"/>
              </a:rPr>
              <a:t>Overview</a:t>
            </a:r>
            <a:r>
              <a:rPr kumimoji="0" lang="en-US" sz="4400" b="1" i="0" u="none" strike="noStrike" kern="1200" cap="none" spc="0" normalizeH="0" baseline="0" noProof="0" dirty="0">
                <a:ln>
                  <a:noFill/>
                </a:ln>
                <a:solidFill>
                  <a:schemeClr val="tx1"/>
                </a:solidFill>
                <a:effectLst/>
                <a:uLnTx/>
                <a:uFillTx/>
                <a:latin typeface="+mj-lt"/>
                <a:ea typeface="+mj-ea"/>
                <a:cs typeface="+mj-cs"/>
              </a:rPr>
              <a:t> of the Hispanic-Serving Institutions (HSI) Division</a:t>
            </a:r>
          </a:p>
        </p:txBody>
      </p:sp>
      <p:pic>
        <p:nvPicPr>
          <p:cNvPr id="12292" name="Picture 2" descr="A group of people standing in front of a large gear wheels&#10;&#10;">
            <a:extLst>
              <a:ext uri="{FF2B5EF4-FFF2-40B4-BE49-F238E27FC236}">
                <a16:creationId xmlns:a16="http://schemas.microsoft.com/office/drawing/2014/main" id="{C54579AE-71BC-39C6-80FF-433FD511A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14400"/>
            <a:ext cx="9144000" cy="703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3">
            <a:extLst>
              <a:ext uri="{FF2B5EF4-FFF2-40B4-BE49-F238E27FC236}">
                <a16:creationId xmlns:a16="http://schemas.microsoft.com/office/drawing/2014/main" id="{F3913485-D1D8-15E8-9C13-F708F68D405B}"/>
              </a:ext>
            </a:extLst>
          </p:cNvPr>
          <p:cNvSpPr txBox="1">
            <a:spLocks noChangeArrowheads="1"/>
          </p:cNvSpPr>
          <p:nvPr/>
        </p:nvSpPr>
        <p:spPr bwMode="auto">
          <a:xfrm>
            <a:off x="-2362200" y="7564438"/>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US" altLang="en-US" sz="900">
                <a:hlinkClick r:id="rId3" tooltip="http://2019.igem.org/Team:Nottingham/Collaborations"/>
              </a:rPr>
              <a:t>This Photo</a:t>
            </a:r>
            <a:r>
              <a:rPr lang="en-US" altLang="en-US" sz="900"/>
              <a:t> by Unknown Author is licensed under </a:t>
            </a:r>
            <a:r>
              <a:rPr lang="en-US" altLang="en-US" sz="900">
                <a:hlinkClick r:id="rId4" tooltip="https://creativecommons.org/licenses/by/3.0/"/>
              </a:rPr>
              <a:t>CC BY</a:t>
            </a:r>
            <a:endParaRPr lang="en-US" altLang="en-US" sz="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E90B-9469-CAB7-7257-D028EDBA044A}"/>
              </a:ext>
            </a:extLst>
          </p:cNvPr>
          <p:cNvSpPr>
            <a:spLocks noGrp="1"/>
          </p:cNvSpPr>
          <p:nvPr>
            <p:ph type="title"/>
          </p:nvPr>
        </p:nvSpPr>
        <p:spPr>
          <a:xfrm>
            <a:off x="5943600" y="457201"/>
            <a:ext cx="2743200" cy="1981200"/>
          </a:xfrm>
        </p:spPr>
        <p:txBody>
          <a:bodyPr/>
          <a:lstStyle/>
          <a:p>
            <a:r>
              <a:rPr lang="en-US" dirty="0"/>
              <a:t>HSI Division website continued</a:t>
            </a:r>
          </a:p>
        </p:txBody>
      </p:sp>
      <p:pic>
        <p:nvPicPr>
          <p:cNvPr id="40962" name="Content Placeholder 6" descr="HSI Division website-Legislation, Regulations page.">
            <a:extLst>
              <a:ext uri="{FF2B5EF4-FFF2-40B4-BE49-F238E27FC236}">
                <a16:creationId xmlns:a16="http://schemas.microsoft.com/office/drawing/2014/main" id="{E6D27BE9-6A96-3CB8-B66A-6F18599290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228600"/>
            <a:ext cx="8001000" cy="6324600"/>
          </a:xfrm>
        </p:spPr>
      </p:pic>
      <p:sp>
        <p:nvSpPr>
          <p:cNvPr id="5" name="Slide Number Placeholder 4">
            <a:extLst>
              <a:ext uri="{FF2B5EF4-FFF2-40B4-BE49-F238E27FC236}">
                <a16:creationId xmlns:a16="http://schemas.microsoft.com/office/drawing/2014/main" id="{4F108929-C71E-67EF-7F5E-02D69A9B9C4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5466F6AF-32BA-4F6D-9145-BCDF2CC21987}" type="slidenum">
              <a:rPr lang="en-US" altLang="en-US" smtClean="0"/>
              <a:pPr>
                <a:defRPr/>
              </a:pPr>
              <a:t>30</a:t>
            </a:fld>
            <a:endParaRPr lang="en-US" altLang="en-US"/>
          </a:p>
        </p:txBody>
      </p:sp>
      <p:sp>
        <p:nvSpPr>
          <p:cNvPr id="8" name="Arrow: Left 7">
            <a:extLst>
              <a:ext uri="{FF2B5EF4-FFF2-40B4-BE49-F238E27FC236}">
                <a16:creationId xmlns:a16="http://schemas.microsoft.com/office/drawing/2014/main" id="{43D1FD8E-2461-F6BD-CDE8-AB524AEF1D86}"/>
              </a:ext>
              <a:ext uri="{C183D7F6-B498-43B3-948B-1728B52AA6E4}">
                <adec:decorative xmlns:adec="http://schemas.microsoft.com/office/drawing/2017/decorative" val="1"/>
              </a:ext>
            </a:extLst>
          </p:cNvPr>
          <p:cNvSpPr/>
          <p:nvPr/>
        </p:nvSpPr>
        <p:spPr>
          <a:xfrm>
            <a:off x="3429000" y="23622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a:extLst>
              <a:ext uri="{FF2B5EF4-FFF2-40B4-BE49-F238E27FC236}">
                <a16:creationId xmlns:a16="http://schemas.microsoft.com/office/drawing/2014/main" id="{6C1D06EF-118A-746D-6EF2-044931C67BCE}"/>
              </a:ext>
            </a:extLst>
          </p:cNvPr>
          <p:cNvSpPr>
            <a:spLocks noGrp="1" noChangeArrowheads="1"/>
          </p:cNvSpPr>
          <p:nvPr>
            <p:ph type="title"/>
          </p:nvPr>
        </p:nvSpPr>
        <p:spPr>
          <a:xfrm>
            <a:off x="1219200" y="9525"/>
            <a:ext cx="7704138" cy="1752600"/>
          </a:xfrm>
        </p:spPr>
        <p:txBody>
          <a:bodyPr/>
          <a:lstStyle/>
          <a:p>
            <a:pPr eaLnBrk="1" hangingPunct="1"/>
            <a:r>
              <a:rPr lang="en-US" altLang="en-US" sz="2800" b="1">
                <a:ln>
                  <a:noFill/>
                </a:ln>
              </a:rPr>
              <a:t>Grant Award Notification (GAN) Attachments</a:t>
            </a:r>
          </a:p>
        </p:txBody>
      </p:sp>
      <p:sp>
        <p:nvSpPr>
          <p:cNvPr id="37891" name="Content Placeholder 6">
            <a:extLst>
              <a:ext uri="{FF2B5EF4-FFF2-40B4-BE49-F238E27FC236}">
                <a16:creationId xmlns:a16="http://schemas.microsoft.com/office/drawing/2014/main" id="{409CB617-6C15-F1FB-98BB-36714DCF26C6}"/>
              </a:ext>
            </a:extLst>
          </p:cNvPr>
          <p:cNvSpPr>
            <a:spLocks noGrp="1" noChangeArrowheads="1"/>
          </p:cNvSpPr>
          <p:nvPr>
            <p:ph sz="half" idx="1"/>
          </p:nvPr>
        </p:nvSpPr>
        <p:spPr>
          <a:xfrm>
            <a:off x="1001713" y="3113088"/>
            <a:ext cx="3740150" cy="3368675"/>
          </a:xfrm>
        </p:spPr>
        <p:txBody>
          <a:bodyPr rtlCol="0">
            <a:normAutofit fontScale="25000" lnSpcReduction="20000"/>
          </a:bodyPr>
          <a:lstStyle/>
          <a:p>
            <a:pPr lvl="1" eaLnBrk="1" fontAlgn="auto" hangingPunct="1">
              <a:buClr>
                <a:srgbClr val="90C226"/>
              </a:buClr>
              <a:buFont typeface="Arial"/>
              <a:buChar char="•"/>
              <a:defRPr/>
            </a:pPr>
            <a:r>
              <a:rPr lang="en-US" altLang="en-US" sz="7200" dirty="0"/>
              <a:t>The G5 Payment Module</a:t>
            </a:r>
          </a:p>
          <a:p>
            <a:pPr lvl="1" eaLnBrk="1" fontAlgn="auto" hangingPunct="1">
              <a:buClr>
                <a:srgbClr val="90C226"/>
              </a:buClr>
              <a:buFont typeface="Arial"/>
              <a:buChar char="•"/>
              <a:defRPr/>
            </a:pPr>
            <a:r>
              <a:rPr lang="en-US" altLang="en-US" sz="7200" dirty="0"/>
              <a:t>Financial and Performance Reports</a:t>
            </a:r>
          </a:p>
          <a:p>
            <a:pPr lvl="1" eaLnBrk="1" fontAlgn="auto" hangingPunct="1">
              <a:buClr>
                <a:srgbClr val="90C226"/>
              </a:buClr>
              <a:buFont typeface="Arial"/>
              <a:buChar char="•"/>
              <a:defRPr/>
            </a:pPr>
            <a:r>
              <a:rPr lang="en-US" altLang="en-US" sz="7200" dirty="0"/>
              <a:t>Overview of Single Audit Requirements</a:t>
            </a:r>
          </a:p>
          <a:p>
            <a:pPr lvl="1" eaLnBrk="1" fontAlgn="auto" hangingPunct="1">
              <a:buClr>
                <a:srgbClr val="90C226"/>
              </a:buClr>
              <a:buFont typeface="Arial"/>
              <a:buChar char="•"/>
              <a:defRPr/>
            </a:pPr>
            <a:r>
              <a:rPr lang="en-US" altLang="en-US" sz="7200" dirty="0"/>
              <a:t>Approval of Program Income</a:t>
            </a:r>
          </a:p>
          <a:p>
            <a:pPr lvl="1" eaLnBrk="1" fontAlgn="auto" hangingPunct="1">
              <a:buClr>
                <a:srgbClr val="90C226"/>
              </a:buClr>
              <a:buFont typeface="Arial"/>
              <a:buChar char="•"/>
              <a:defRPr/>
            </a:pPr>
            <a:r>
              <a:rPr lang="en-US" altLang="en-US" sz="7200" dirty="0"/>
              <a:t>Trafficking in Persons</a:t>
            </a:r>
          </a:p>
          <a:p>
            <a:pPr lvl="1" eaLnBrk="1" fontAlgn="auto" hangingPunct="1">
              <a:buClr>
                <a:srgbClr val="90C226"/>
              </a:buClr>
              <a:buFont typeface="Arial"/>
              <a:buChar char="•"/>
              <a:defRPr/>
            </a:pPr>
            <a:r>
              <a:rPr lang="en-US" altLang="en-US" sz="7200" dirty="0"/>
              <a:t>Reporting Prime Awardee Executive Compensation Data</a:t>
            </a:r>
          </a:p>
          <a:p>
            <a:pPr lvl="1" eaLnBrk="1" fontAlgn="auto" hangingPunct="1">
              <a:buClr>
                <a:srgbClr val="90C226"/>
              </a:buClr>
              <a:buFont typeface="Arial"/>
              <a:buChar char="•"/>
              <a:defRPr/>
            </a:pPr>
            <a:r>
              <a:rPr lang="en-US" altLang="en-US" sz="7200" dirty="0"/>
              <a:t>Specific Conditions for Disclosing Federal Funding in Public Announcements</a:t>
            </a:r>
          </a:p>
          <a:p>
            <a:pPr lvl="1" eaLnBrk="1" fontAlgn="auto" hangingPunct="1">
              <a:buClr>
                <a:srgbClr val="90C226"/>
              </a:buClr>
              <a:buFont typeface="Arial"/>
              <a:buChar char="•"/>
              <a:defRPr/>
            </a:pPr>
            <a:r>
              <a:rPr lang="en-US" altLang="en-US" sz="7200" dirty="0"/>
              <a:t>Prohibition of Text Messaging and Emailing While Driving During Official Federal Grant Business</a:t>
            </a:r>
          </a:p>
          <a:p>
            <a:pPr lvl="1" eaLnBrk="1" fontAlgn="auto" hangingPunct="1">
              <a:buClr>
                <a:srgbClr val="90C226"/>
              </a:buClr>
              <a:buFont typeface="Arial"/>
              <a:buChar char="•"/>
              <a:defRPr/>
            </a:pPr>
            <a:endParaRPr lang="en-US" sz="4800" dirty="0">
              <a:solidFill>
                <a:prstClr val="black">
                  <a:lumMod val="75000"/>
                  <a:lumOff val="25000"/>
                </a:prstClr>
              </a:solidFill>
            </a:endParaRPr>
          </a:p>
          <a:p>
            <a:pPr lvl="1" eaLnBrk="1" fontAlgn="auto" hangingPunct="1">
              <a:buClr>
                <a:srgbClr val="90C226"/>
              </a:buClr>
              <a:buFont typeface="Arial"/>
              <a:buChar char="•"/>
              <a:defRPr/>
            </a:pPr>
            <a:endParaRPr lang="en-US" sz="4800" dirty="0">
              <a:solidFill>
                <a:prstClr val="black">
                  <a:lumMod val="75000"/>
                  <a:lumOff val="25000"/>
                </a:prstClr>
              </a:solidFill>
            </a:endParaRPr>
          </a:p>
          <a:p>
            <a:pPr lvl="1" eaLnBrk="1" fontAlgn="auto" hangingPunct="1">
              <a:buClr>
                <a:srgbClr val="90C226"/>
              </a:buClr>
              <a:buFont typeface="Arial"/>
              <a:buChar char="•"/>
              <a:defRPr/>
            </a:pPr>
            <a:endParaRPr lang="en-US" altLang="en-US" sz="1400" dirty="0">
              <a:solidFill>
                <a:prstClr val="black">
                  <a:lumMod val="75000"/>
                  <a:lumOff val="25000"/>
                </a:prstClr>
              </a:solidFill>
            </a:endParaRPr>
          </a:p>
          <a:p>
            <a:pPr lvl="1" eaLnBrk="1" fontAlgn="auto" hangingPunct="1">
              <a:buClr>
                <a:srgbClr val="90C226"/>
              </a:buClr>
              <a:buFont typeface="Arial"/>
              <a:buChar char="•"/>
              <a:defRPr/>
            </a:pPr>
            <a:endParaRPr lang="en-US" altLang="en-US" sz="1400" dirty="0">
              <a:solidFill>
                <a:prstClr val="black">
                  <a:lumMod val="75000"/>
                  <a:lumOff val="25000"/>
                </a:prstClr>
              </a:solidFill>
            </a:endParaRPr>
          </a:p>
          <a:p>
            <a:pPr lvl="1" eaLnBrk="1" fontAlgn="auto" hangingPunct="1">
              <a:buClr>
                <a:srgbClr val="90C226"/>
              </a:buClr>
              <a:buFont typeface="Arial"/>
              <a:buChar char="•"/>
              <a:defRPr/>
            </a:pPr>
            <a:endParaRPr lang="en-US" altLang="en-US" sz="1400" dirty="0">
              <a:solidFill>
                <a:prstClr val="black">
                  <a:lumMod val="75000"/>
                  <a:lumOff val="25000"/>
                </a:prstClr>
              </a:solidFill>
            </a:endParaRPr>
          </a:p>
          <a:p>
            <a:pPr lvl="1" eaLnBrk="1" fontAlgn="auto" hangingPunct="1">
              <a:buClr>
                <a:srgbClr val="90C226"/>
              </a:buClr>
              <a:buFont typeface="Arial"/>
              <a:buChar char="•"/>
              <a:defRPr/>
            </a:pPr>
            <a:endParaRPr lang="en-US" altLang="en-US" sz="1400" dirty="0"/>
          </a:p>
          <a:p>
            <a:pPr lvl="1" eaLnBrk="1" fontAlgn="auto" hangingPunct="1">
              <a:buClr>
                <a:srgbClr val="90C226"/>
              </a:buClr>
              <a:buFont typeface="Arial"/>
              <a:buChar char="•"/>
              <a:defRPr/>
            </a:pPr>
            <a:endParaRPr lang="en-US" altLang="en-US" sz="1400" dirty="0"/>
          </a:p>
        </p:txBody>
      </p:sp>
      <p:sp>
        <p:nvSpPr>
          <p:cNvPr id="6" name="Content Placeholder 5">
            <a:extLst>
              <a:ext uri="{FF2B5EF4-FFF2-40B4-BE49-F238E27FC236}">
                <a16:creationId xmlns:a16="http://schemas.microsoft.com/office/drawing/2014/main" id="{B49380B4-5043-A9B9-1533-85DF67D00BF5}"/>
              </a:ext>
            </a:extLst>
          </p:cNvPr>
          <p:cNvSpPr>
            <a:spLocks noGrp="1"/>
          </p:cNvSpPr>
          <p:nvPr>
            <p:ph sz="half" idx="2"/>
          </p:nvPr>
        </p:nvSpPr>
        <p:spPr>
          <a:xfrm>
            <a:off x="4946650" y="2209800"/>
            <a:ext cx="3740150" cy="3346450"/>
          </a:xfrm>
        </p:spPr>
        <p:txBody>
          <a:bodyPr rtlCol="0">
            <a:normAutofit fontScale="25000" lnSpcReduction="20000"/>
          </a:bodyPr>
          <a:lstStyle/>
          <a:p>
            <a:pPr lvl="1" eaLnBrk="1" fontAlgn="auto" hangingPunct="1">
              <a:buClr>
                <a:srgbClr val="90C226"/>
              </a:buClr>
              <a:buFont typeface="Arial"/>
              <a:buChar char="•"/>
              <a:defRPr/>
            </a:pPr>
            <a:r>
              <a:rPr lang="en-US" altLang="en-US" sz="7200" dirty="0">
                <a:solidFill>
                  <a:prstClr val="black">
                    <a:lumMod val="75000"/>
                    <a:lumOff val="25000"/>
                  </a:prstClr>
                </a:solidFill>
              </a:rPr>
              <a:t>Registration of DUNS Number in SAM</a:t>
            </a:r>
          </a:p>
          <a:p>
            <a:pPr lvl="1" eaLnBrk="1" fontAlgn="auto" hangingPunct="1">
              <a:buClr>
                <a:srgbClr val="90C226"/>
              </a:buClr>
              <a:buFont typeface="Arial"/>
              <a:buChar char="•"/>
              <a:defRPr/>
            </a:pPr>
            <a:r>
              <a:rPr lang="en-US" altLang="en-US" sz="7200" dirty="0">
                <a:solidFill>
                  <a:prstClr val="black">
                    <a:lumMod val="75000"/>
                    <a:lumOff val="25000"/>
                  </a:prstClr>
                </a:solidFill>
              </a:rPr>
              <a:t>System for Award Management (SAM) Requirements</a:t>
            </a:r>
          </a:p>
          <a:p>
            <a:pPr lvl="1" eaLnBrk="1" fontAlgn="auto" hangingPunct="1">
              <a:buClr>
                <a:srgbClr val="90C226"/>
              </a:buClr>
              <a:buFont typeface="Arial"/>
              <a:buChar char="•"/>
              <a:defRPr/>
            </a:pPr>
            <a:r>
              <a:rPr lang="en-US" altLang="en-US" sz="7200" dirty="0">
                <a:solidFill>
                  <a:prstClr val="black">
                    <a:lumMod val="75000"/>
                    <a:lumOff val="25000"/>
                  </a:prstClr>
                </a:solidFill>
              </a:rPr>
              <a:t>Memorandum Regarding the Use of Grant Funds for Meetings and Conferences</a:t>
            </a:r>
          </a:p>
          <a:p>
            <a:pPr lvl="1" eaLnBrk="1" fontAlgn="auto" hangingPunct="1">
              <a:buClr>
                <a:srgbClr val="90C226"/>
              </a:buClr>
              <a:buFont typeface="Arial"/>
              <a:buChar char="•"/>
              <a:defRPr/>
            </a:pPr>
            <a:r>
              <a:rPr lang="en-US" sz="7200" dirty="0">
                <a:solidFill>
                  <a:prstClr val="black">
                    <a:lumMod val="75000"/>
                    <a:lumOff val="25000"/>
                  </a:prstClr>
                </a:solidFill>
              </a:rPr>
              <a:t>Responsibilities Associated with Managing Federal Funds</a:t>
            </a:r>
          </a:p>
          <a:p>
            <a:pPr lvl="1" eaLnBrk="1" fontAlgn="auto" hangingPunct="1">
              <a:buClr>
                <a:srgbClr val="90C226"/>
              </a:buClr>
              <a:buFont typeface="Arial"/>
              <a:buChar char="•"/>
              <a:defRPr/>
            </a:pPr>
            <a:r>
              <a:rPr lang="en-US" sz="7200" dirty="0">
                <a:solidFill>
                  <a:prstClr val="black">
                    <a:lumMod val="75000"/>
                    <a:lumOff val="25000"/>
                  </a:prstClr>
                </a:solidFill>
              </a:rPr>
              <a:t>Financial Management System Requirements</a:t>
            </a:r>
          </a:p>
          <a:p>
            <a:pPr lvl="1" eaLnBrk="1" fontAlgn="auto" hangingPunct="1">
              <a:buClr>
                <a:srgbClr val="90C226"/>
              </a:buClr>
              <a:buFont typeface="Arial"/>
              <a:buChar char="•"/>
              <a:defRPr/>
            </a:pPr>
            <a:r>
              <a:rPr lang="en-US" sz="7200" dirty="0">
                <a:solidFill>
                  <a:prstClr val="black">
                    <a:lumMod val="75000"/>
                    <a:lumOff val="25000"/>
                  </a:prstClr>
                </a:solidFill>
              </a:rPr>
              <a:t>Cash Drawdowns from the G5 Grants System</a:t>
            </a:r>
            <a:endParaRPr lang="en-US" sz="7200" dirty="0"/>
          </a:p>
          <a:p>
            <a:pPr eaLnBrk="1" fontAlgn="auto" hangingPunct="1">
              <a:buClr>
                <a:schemeClr val="accent1">
                  <a:lumMod val="75000"/>
                </a:schemeClr>
              </a:buClr>
              <a:buFont typeface="Arial"/>
              <a:buChar char="•"/>
              <a:defRPr/>
            </a:pPr>
            <a:endParaRPr lang="en-US" dirty="0"/>
          </a:p>
        </p:txBody>
      </p:sp>
      <p:sp>
        <p:nvSpPr>
          <p:cNvPr id="41989" name="Slide Number Placeholder 2">
            <a:extLst>
              <a:ext uri="{FF2B5EF4-FFF2-40B4-BE49-F238E27FC236}">
                <a16:creationId xmlns:a16="http://schemas.microsoft.com/office/drawing/2014/main" id="{D3394EF1-1A2D-3360-33AD-95B3D6B26A4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8F35D05-4BA3-4A23-999E-EC4FDC77C005}" type="slidenum">
              <a:rPr lang="en-US" altLang="en-US" smtClean="0">
                <a:solidFill>
                  <a:schemeClr val="accent1"/>
                </a:solidFill>
                <a:latin typeface="Trebuchet MS" panose="020B0603020202020204" pitchFamily="34" charset="0"/>
              </a:rPr>
              <a:pPr fontAlgn="base">
                <a:spcBef>
                  <a:spcPct val="0"/>
                </a:spcBef>
                <a:spcAft>
                  <a:spcPct val="0"/>
                </a:spcAft>
              </a:pPr>
              <a:t>31</a:t>
            </a:fld>
            <a:endParaRPr lang="en-US" altLang="en-US">
              <a:solidFill>
                <a:schemeClr val="accent1"/>
              </a:solidFill>
              <a:latin typeface="Trebuchet MS" panose="020B0603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a:extLst>
              <a:ext uri="{FF2B5EF4-FFF2-40B4-BE49-F238E27FC236}">
                <a16:creationId xmlns:a16="http://schemas.microsoft.com/office/drawing/2014/main" id="{03FD541C-0987-D987-9694-CEA5FA64AF29}"/>
              </a:ext>
            </a:extLst>
          </p:cNvPr>
          <p:cNvSpPr>
            <a:spLocks noGrp="1" noChangeArrowheads="1"/>
          </p:cNvSpPr>
          <p:nvPr>
            <p:ph type="title"/>
          </p:nvPr>
        </p:nvSpPr>
        <p:spPr>
          <a:xfrm>
            <a:off x="1576388" y="762000"/>
            <a:ext cx="6700837" cy="2360613"/>
          </a:xfrm>
        </p:spPr>
        <p:txBody>
          <a:bodyPr/>
          <a:lstStyle/>
          <a:p>
            <a:r>
              <a:rPr lang="en-US" altLang="en-US">
                <a:ln>
                  <a:noFill/>
                </a:ln>
              </a:rPr>
              <a:t>HSI Division Newsletter</a:t>
            </a:r>
          </a:p>
        </p:txBody>
      </p:sp>
      <p:sp>
        <p:nvSpPr>
          <p:cNvPr id="43011" name="Content Placeholder 4">
            <a:extLst>
              <a:ext uri="{FF2B5EF4-FFF2-40B4-BE49-F238E27FC236}">
                <a16:creationId xmlns:a16="http://schemas.microsoft.com/office/drawing/2014/main" id="{95A9231D-2A24-8B76-7E9E-BE6656331003}"/>
              </a:ext>
            </a:extLst>
          </p:cNvPr>
          <p:cNvSpPr>
            <a:spLocks noGrp="1" noChangeArrowheads="1"/>
          </p:cNvSpPr>
          <p:nvPr>
            <p:ph type="body" idx="1"/>
          </p:nvPr>
        </p:nvSpPr>
        <p:spPr>
          <a:xfrm>
            <a:off x="1143000" y="3421063"/>
            <a:ext cx="6699250" cy="860425"/>
          </a:xfrm>
        </p:spPr>
        <p:txBody>
          <a:bodyPr/>
          <a:lstStyle/>
          <a:p>
            <a:r>
              <a:rPr lang="en-US" altLang="en-US" b="1">
                <a:hlinkClick r:id="rId2"/>
              </a:rPr>
              <a:t>Sign up </a:t>
            </a:r>
            <a:r>
              <a:rPr lang="en-US" altLang="en-US" b="1"/>
              <a:t>for the HSI Division Newsletter. </a:t>
            </a:r>
          </a:p>
          <a:p>
            <a:r>
              <a:rPr lang="en-US" altLang="en-US" b="1"/>
              <a:t>	</a:t>
            </a:r>
          </a:p>
        </p:txBody>
      </p:sp>
      <p:sp>
        <p:nvSpPr>
          <p:cNvPr id="3" name="Slide Number Placeholder 2">
            <a:extLst>
              <a:ext uri="{FF2B5EF4-FFF2-40B4-BE49-F238E27FC236}">
                <a16:creationId xmlns:a16="http://schemas.microsoft.com/office/drawing/2014/main" id="{3BD295E8-C5F3-1BA0-BB1E-7811AD442CC7}"/>
              </a:ext>
            </a:extLst>
          </p:cNvPr>
          <p:cNvSpPr>
            <a:spLocks noGrp="1"/>
          </p:cNvSpPr>
          <p:nvPr>
            <p:ph type="sldNum" sz="quarter" idx="12"/>
          </p:nvPr>
        </p:nvSpPr>
        <p:spPr/>
        <p:txBody>
          <a:bodyPr/>
          <a:lstStyle/>
          <a:p>
            <a:pPr>
              <a:defRPr/>
            </a:pPr>
            <a:fld id="{081937D8-05E2-46EB-BDCA-E0832F4272CA}" type="slidenum">
              <a:rPr lang="en-US" altLang="en-US" smtClean="0"/>
              <a:pPr>
                <a:defRPr/>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a:extLst>
              <a:ext uri="{FF2B5EF4-FFF2-40B4-BE49-F238E27FC236}">
                <a16:creationId xmlns:a16="http://schemas.microsoft.com/office/drawing/2014/main" id="{77CE06C3-5854-B757-9922-40FB8085B8F3}"/>
              </a:ext>
            </a:extLst>
          </p:cNvPr>
          <p:cNvSpPr>
            <a:spLocks noGrp="1" noChangeArrowheads="1"/>
          </p:cNvSpPr>
          <p:nvPr>
            <p:ph type="title"/>
          </p:nvPr>
        </p:nvSpPr>
        <p:spPr>
          <a:xfrm>
            <a:off x="982663" y="457200"/>
            <a:ext cx="7704137" cy="1981200"/>
          </a:xfrm>
        </p:spPr>
        <p:txBody>
          <a:bodyPr/>
          <a:lstStyle/>
          <a:p>
            <a:r>
              <a:rPr lang="en-US" altLang="en-US" b="1">
                <a:ln>
                  <a:noFill/>
                </a:ln>
              </a:rPr>
              <a:t>Online Grantee Training </a:t>
            </a:r>
          </a:p>
        </p:txBody>
      </p:sp>
      <p:sp>
        <p:nvSpPr>
          <p:cNvPr id="44035" name="Content Placeholder 6">
            <a:extLst>
              <a:ext uri="{FF2B5EF4-FFF2-40B4-BE49-F238E27FC236}">
                <a16:creationId xmlns:a16="http://schemas.microsoft.com/office/drawing/2014/main" id="{79AAD09B-0C1E-9D0C-C5BF-19A65751C080}"/>
              </a:ext>
            </a:extLst>
          </p:cNvPr>
          <p:cNvSpPr>
            <a:spLocks noGrp="1" noChangeArrowheads="1"/>
          </p:cNvSpPr>
          <p:nvPr>
            <p:ph idx="1"/>
          </p:nvPr>
        </p:nvSpPr>
        <p:spPr>
          <a:xfrm>
            <a:off x="982663" y="2667000"/>
            <a:ext cx="7704137" cy="3332163"/>
          </a:xfrm>
        </p:spPr>
        <p:txBody>
          <a:bodyPr/>
          <a:lstStyle/>
          <a:p>
            <a:r>
              <a:rPr lang="en-US" altLang="en-US"/>
              <a:t>Webinars can be found on the DHSI Website</a:t>
            </a:r>
          </a:p>
          <a:p>
            <a:r>
              <a:rPr lang="en-US" altLang="en-US"/>
              <a:t>There’s a grantee training portal on the Department’s website. (Uniform Guidance Page)</a:t>
            </a:r>
          </a:p>
        </p:txBody>
      </p:sp>
      <p:sp>
        <p:nvSpPr>
          <p:cNvPr id="4" name="Footer Placeholder 3">
            <a:extLst>
              <a:ext uri="{FF2B5EF4-FFF2-40B4-BE49-F238E27FC236}">
                <a16:creationId xmlns:a16="http://schemas.microsoft.com/office/drawing/2014/main" id="{7E684F55-7CD3-7015-B71B-FED146D785B4}"/>
              </a:ext>
            </a:extLst>
          </p:cNvPr>
          <p:cNvSpPr>
            <a:spLocks noGrp="1"/>
          </p:cNvSpPr>
          <p:nvPr>
            <p:ph type="ftr" sz="quarter" idx="11"/>
          </p:nvPr>
        </p:nvSpPr>
        <p:spPr/>
        <p:txBody>
          <a:bodyPr/>
          <a:lstStyle/>
          <a:p>
            <a:pPr>
              <a:defRPr/>
            </a:pPr>
            <a:r>
              <a:rPr lang="en-US"/>
              <a:t>Office of Postsecondary Education</a:t>
            </a:r>
          </a:p>
        </p:txBody>
      </p:sp>
      <p:sp>
        <p:nvSpPr>
          <p:cNvPr id="5" name="Slide Number Placeholder 4">
            <a:extLst>
              <a:ext uri="{FF2B5EF4-FFF2-40B4-BE49-F238E27FC236}">
                <a16:creationId xmlns:a16="http://schemas.microsoft.com/office/drawing/2014/main" id="{3E541621-A773-E002-173C-69430A75786E}"/>
              </a:ext>
            </a:extLst>
          </p:cNvPr>
          <p:cNvSpPr>
            <a:spLocks noGrp="1"/>
          </p:cNvSpPr>
          <p:nvPr>
            <p:ph type="sldNum" sz="quarter" idx="12"/>
          </p:nvPr>
        </p:nvSpPr>
        <p:spPr/>
        <p:txBody>
          <a:bodyPr/>
          <a:lstStyle/>
          <a:p>
            <a:pPr>
              <a:defRPr/>
            </a:pPr>
            <a:fld id="{5D8BFCAB-E99C-4493-AC98-52A8B64C0F87}" type="slidenum">
              <a:rPr lang="en-US" altLang="en-US" smtClean="0"/>
              <a:pPr>
                <a:defRPr/>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41BF-AA03-442C-A498-10301503A049}"/>
              </a:ext>
            </a:extLst>
          </p:cNvPr>
          <p:cNvSpPr>
            <a:spLocks noGrp="1"/>
          </p:cNvSpPr>
          <p:nvPr>
            <p:ph type="title" idx="4294967295"/>
          </p:nvPr>
        </p:nvSpPr>
        <p:spPr>
          <a:xfrm>
            <a:off x="7543800" y="1981200"/>
            <a:ext cx="2438400" cy="1981200"/>
          </a:xfrm>
        </p:spPr>
        <p:txBody>
          <a:bodyPr/>
          <a:lstStyle/>
          <a:p>
            <a:r>
              <a:rPr lang="en-US" dirty="0"/>
              <a:t>Training Resources</a:t>
            </a:r>
          </a:p>
        </p:txBody>
      </p:sp>
      <p:sp>
        <p:nvSpPr>
          <p:cNvPr id="4" name="Footer Placeholder 3">
            <a:extLst>
              <a:ext uri="{FF2B5EF4-FFF2-40B4-BE49-F238E27FC236}">
                <a16:creationId xmlns:a16="http://schemas.microsoft.com/office/drawing/2014/main" id="{3C753EC9-82E1-7FFC-ED3F-8618FD008B28}"/>
              </a:ext>
            </a:extLst>
          </p:cNvPr>
          <p:cNvSpPr>
            <a:spLocks noGrp="1"/>
          </p:cNvSpPr>
          <p:nvPr>
            <p:ph type="ftr" sz="quarter" idx="11"/>
          </p:nvPr>
        </p:nvSpPr>
        <p:spPr/>
        <p:txBody>
          <a:bodyPr/>
          <a:lstStyle/>
          <a:p>
            <a:pPr>
              <a:defRPr/>
            </a:pPr>
            <a:r>
              <a:rPr lang="en-US"/>
              <a:t>Office of Postsecondary Education</a:t>
            </a:r>
          </a:p>
        </p:txBody>
      </p:sp>
      <p:sp>
        <p:nvSpPr>
          <p:cNvPr id="5" name="Slide Number Placeholder 4">
            <a:extLst>
              <a:ext uri="{FF2B5EF4-FFF2-40B4-BE49-F238E27FC236}">
                <a16:creationId xmlns:a16="http://schemas.microsoft.com/office/drawing/2014/main" id="{828A3261-7571-E99A-E7C3-61238CCBDFF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9A4E8766-C3B4-4D26-BEE7-97DE3F564067}" type="slidenum">
              <a:rPr lang="en-US" altLang="en-US" smtClean="0"/>
              <a:pPr>
                <a:defRPr/>
              </a:pPr>
              <a:t>34</a:t>
            </a:fld>
            <a:endParaRPr lang="en-US" altLang="en-US"/>
          </a:p>
        </p:txBody>
      </p:sp>
      <p:pic>
        <p:nvPicPr>
          <p:cNvPr id="45060" name="Picture 6" descr="Training Resources for grantees link.">
            <a:extLst>
              <a:ext uri="{FF2B5EF4-FFF2-40B4-BE49-F238E27FC236}">
                <a16:creationId xmlns:a16="http://schemas.microsoft.com/office/drawing/2014/main" id="{0B43D0CD-8A0A-50A1-D48A-7A52C349B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Left 7">
            <a:extLst>
              <a:ext uri="{FF2B5EF4-FFF2-40B4-BE49-F238E27FC236}">
                <a16:creationId xmlns:a16="http://schemas.microsoft.com/office/drawing/2014/main" id="{B5C6D1A7-B039-42BD-2945-7200161EC157}"/>
              </a:ext>
              <a:ext uri="{C183D7F6-B498-43B3-948B-1728B52AA6E4}">
                <adec:decorative xmlns:adec="http://schemas.microsoft.com/office/drawing/2017/decorative" val="1"/>
              </a:ext>
            </a:extLst>
          </p:cNvPr>
          <p:cNvSpPr/>
          <p:nvPr/>
        </p:nvSpPr>
        <p:spPr>
          <a:xfrm>
            <a:off x="3962400" y="38862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3BCE68-D69F-60E8-D975-CFBE14CEC52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B77AEB9F-F29D-4DA3-824B-9EAEF87F1B24}" type="slidenum">
              <a:rPr lang="en-US" altLang="en-US" smtClean="0"/>
              <a:pPr>
                <a:defRPr/>
              </a:pPr>
              <a:t>35</a:t>
            </a:fld>
            <a:endParaRPr lang="en-US" altLang="en-US"/>
          </a:p>
        </p:txBody>
      </p:sp>
      <p:pic>
        <p:nvPicPr>
          <p:cNvPr id="46083" name="Picture 4" descr="Links to online training modules">
            <a:extLst>
              <a:ext uri="{FF2B5EF4-FFF2-40B4-BE49-F238E27FC236}">
                <a16:creationId xmlns:a16="http://schemas.microsoft.com/office/drawing/2014/main" id="{CBF6C69A-B74B-BCEE-3AB9-F3FABE6B2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ED37EE8-BBF1-CC9B-A2D5-493E52D34C21}"/>
              </a:ext>
            </a:extLst>
          </p:cNvPr>
          <p:cNvSpPr>
            <a:spLocks noGrp="1"/>
          </p:cNvSpPr>
          <p:nvPr>
            <p:ph type="title" idx="4294967295"/>
          </p:nvPr>
        </p:nvSpPr>
        <p:spPr>
          <a:xfrm>
            <a:off x="7239000" y="3276600"/>
            <a:ext cx="2514600" cy="1981200"/>
          </a:xfrm>
        </p:spPr>
        <p:txBody>
          <a:bodyPr/>
          <a:lstStyle/>
          <a:p>
            <a:r>
              <a:rPr lang="en-US" dirty="0"/>
              <a:t>Training Resources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C15AEE-9757-657D-C8CF-92464623925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5A46B72A-9EC9-42C9-9666-9C1126C61849}" type="slidenum">
              <a:rPr lang="en-US" altLang="en-US" smtClean="0"/>
              <a:pPr>
                <a:defRPr/>
              </a:pPr>
              <a:t>36</a:t>
            </a:fld>
            <a:endParaRPr lang="en-US" altLang="en-US"/>
          </a:p>
        </p:txBody>
      </p:sp>
      <p:pic>
        <p:nvPicPr>
          <p:cNvPr id="47107" name="Picture 4" descr="Links to online training modules">
            <a:extLst>
              <a:ext uri="{FF2B5EF4-FFF2-40B4-BE49-F238E27FC236}">
                <a16:creationId xmlns:a16="http://schemas.microsoft.com/office/drawing/2014/main" id="{CA8F62DD-A22F-2C89-AF54-AC9384119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371D6B6-6423-5196-C7EB-44FD7B255E25}"/>
              </a:ext>
            </a:extLst>
          </p:cNvPr>
          <p:cNvSpPr>
            <a:spLocks noGrp="1"/>
          </p:cNvSpPr>
          <p:nvPr>
            <p:ph type="title" idx="4294967295"/>
          </p:nvPr>
        </p:nvSpPr>
        <p:spPr>
          <a:xfrm>
            <a:off x="7467600" y="2057400"/>
            <a:ext cx="2438400" cy="1981200"/>
          </a:xfrm>
        </p:spPr>
        <p:txBody>
          <a:bodyPr/>
          <a:lstStyle/>
          <a:p>
            <a:r>
              <a:rPr lang="en-US" dirty="0"/>
              <a:t>Training Resources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2">
            <a:extLst>
              <a:ext uri="{FF2B5EF4-FFF2-40B4-BE49-F238E27FC236}">
                <a16:creationId xmlns:a16="http://schemas.microsoft.com/office/drawing/2014/main" id="{041FD54D-3CD3-95CD-DE36-9F2E1BB7328F}"/>
              </a:ext>
            </a:extLst>
          </p:cNvPr>
          <p:cNvSpPr>
            <a:spLocks noGrp="1"/>
          </p:cNvSpPr>
          <p:nvPr>
            <p:ph sz="half" idx="1"/>
          </p:nvPr>
        </p:nvSpPr>
        <p:spPr>
          <a:xfrm>
            <a:off x="1093788" y="3113088"/>
            <a:ext cx="3740150" cy="3368675"/>
          </a:xfrm>
        </p:spPr>
        <p:txBody>
          <a:bodyPr rtlCol="0">
            <a:noAutofit/>
          </a:bodyPr>
          <a:lstStyle/>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Increased probability of flaws in the project design if application was not written in-house</a:t>
            </a:r>
          </a:p>
          <a:p>
            <a:pPr marL="0" indent="0" eaLnBrk="1" fontAlgn="auto" hangingPunct="1">
              <a:spcAft>
                <a:spcPts val="0"/>
              </a:spcAft>
              <a:buClr>
                <a:schemeClr val="accent1">
                  <a:lumMod val="75000"/>
                </a:schemeClr>
              </a:buClr>
              <a:buFont typeface="Arial" panose="020B0604020202020204" pitchFamily="34" charset="0"/>
              <a:buNone/>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Lack of understanding of grant policies/Dept. of ED policies and regs</a:t>
            </a:r>
          </a:p>
          <a:p>
            <a:pPr marL="0" indent="0" eaLnBrk="1" fontAlgn="auto" hangingPunct="1">
              <a:spcAft>
                <a:spcPts val="0"/>
              </a:spcAft>
              <a:buClr>
                <a:schemeClr val="accent1">
                  <a:lumMod val="75000"/>
                </a:schemeClr>
              </a:buClr>
              <a:buFont typeface="Arial" panose="020B0604020202020204" pitchFamily="34" charset="0"/>
              <a:buNone/>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Poor management of the grant project</a:t>
            </a:r>
          </a:p>
          <a:p>
            <a:pPr marL="0" indent="0" eaLnBrk="1" fontAlgn="auto" hangingPunct="1">
              <a:spcAft>
                <a:spcPts val="0"/>
              </a:spcAft>
              <a:buClr>
                <a:schemeClr val="accent1">
                  <a:lumMod val="75000"/>
                </a:schemeClr>
              </a:buClr>
              <a:buFont typeface="Arial"/>
              <a:buNone/>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Changes to budget, implementation plan, etc. </a:t>
            </a: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p:txBody>
      </p:sp>
      <p:sp>
        <p:nvSpPr>
          <p:cNvPr id="2" name="Content Placeholder 1">
            <a:extLst>
              <a:ext uri="{FF2B5EF4-FFF2-40B4-BE49-F238E27FC236}">
                <a16:creationId xmlns:a16="http://schemas.microsoft.com/office/drawing/2014/main" id="{AE6D61BB-15F8-DFB2-E6B9-5C15DDB1035A}"/>
              </a:ext>
            </a:extLst>
          </p:cNvPr>
          <p:cNvSpPr>
            <a:spLocks noGrp="1"/>
          </p:cNvSpPr>
          <p:nvPr>
            <p:ph sz="half" idx="2"/>
          </p:nvPr>
        </p:nvSpPr>
        <p:spPr>
          <a:xfrm>
            <a:off x="4984750" y="2514600"/>
            <a:ext cx="3740150" cy="4184650"/>
          </a:xfrm>
        </p:spPr>
        <p:txBody>
          <a:bodyPr/>
          <a:lstStyle/>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Delays in implementation</a:t>
            </a: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The new virtual environment</a:t>
            </a:r>
          </a:p>
          <a:p>
            <a:pPr marL="0" indent="0" eaLnBrk="1" fontAlgn="auto" hangingPunct="1">
              <a:spcAft>
                <a:spcPts val="0"/>
              </a:spcAft>
              <a:buClr>
                <a:schemeClr val="accent1">
                  <a:lumMod val="75000"/>
                </a:schemeClr>
              </a:buClr>
              <a:buFont typeface="Arial"/>
              <a:buNone/>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Communication and Clarifying expectations within the team and/or other departments</a:t>
            </a: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Lack of buy-in from the administration</a:t>
            </a:r>
          </a:p>
          <a:p>
            <a:pPr eaLnBrk="1" fontAlgn="auto" hangingPunct="1">
              <a:spcAft>
                <a:spcPts val="0"/>
              </a:spcAft>
              <a:buClr>
                <a:schemeClr val="accent1">
                  <a:lumMod val="75000"/>
                </a:schemeClr>
              </a:buClr>
              <a:buFont typeface="Wingdings 3" charset="2"/>
              <a:buChar char=""/>
              <a:defRPr/>
            </a:pPr>
            <a:endParaRPr lang="en-US"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Sustainability/institutionalization</a:t>
            </a:r>
          </a:p>
          <a:p>
            <a:pPr>
              <a:defRPr/>
            </a:pPr>
            <a:endParaRPr lang="en-US" dirty="0"/>
          </a:p>
        </p:txBody>
      </p:sp>
      <p:sp>
        <p:nvSpPr>
          <p:cNvPr id="48132" name="Slide Number Placeholder 4">
            <a:extLst>
              <a:ext uri="{FF2B5EF4-FFF2-40B4-BE49-F238E27FC236}">
                <a16:creationId xmlns:a16="http://schemas.microsoft.com/office/drawing/2014/main" id="{B6E7F7D7-81B6-39AB-2A6E-804754374E39}"/>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71E6356E-1010-4C52-9BF6-2DDAD82DCF03}" type="slidenum">
              <a:rPr lang="en-US" altLang="en-US" sz="1200" smtClean="0">
                <a:solidFill>
                  <a:srgbClr val="898989"/>
                </a:solidFill>
                <a:latin typeface="Calibri" panose="020F0502020204030204" pitchFamily="34" charset="0"/>
              </a:rPr>
              <a:pPr fontAlgn="base">
                <a:spcBef>
                  <a:spcPct val="0"/>
                </a:spcBef>
                <a:spcAft>
                  <a:spcPct val="0"/>
                </a:spcAft>
              </a:pPr>
              <a:t>37</a:t>
            </a:fld>
            <a:endParaRPr lang="en-US" altLang="en-US" sz="1200">
              <a:solidFill>
                <a:srgbClr val="898989"/>
              </a:solidFill>
              <a:latin typeface="Calibri" panose="020F0502020204030204" pitchFamily="34" charset="0"/>
            </a:endParaRPr>
          </a:p>
        </p:txBody>
      </p:sp>
      <p:pic>
        <p:nvPicPr>
          <p:cNvPr id="48133" name="Picture 3" descr="Picture of a person pushing on a wall&#10;&#10;">
            <a:extLst>
              <a:ext uri="{FF2B5EF4-FFF2-40B4-BE49-F238E27FC236}">
                <a16:creationId xmlns:a16="http://schemas.microsoft.com/office/drawing/2014/main" id="{E24C203F-0A90-99CA-40B6-A61B6017B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38" y="19050"/>
            <a:ext cx="32893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C7C9ADDB-06F6-41E4-1F02-8BE2D5DDC554}"/>
              </a:ext>
            </a:extLst>
          </p:cNvPr>
          <p:cNvSpPr>
            <a:spLocks noGrp="1"/>
          </p:cNvSpPr>
          <p:nvPr>
            <p:ph type="title" idx="4294967295"/>
          </p:nvPr>
        </p:nvSpPr>
        <p:spPr>
          <a:xfrm>
            <a:off x="3733800" y="0"/>
            <a:ext cx="5000625" cy="175418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orbel" panose="020B0503020204020204" pitchFamily="34" charset="0"/>
                <a:ea typeface="+mn-ea"/>
                <a:cs typeface="+mn-cs"/>
              </a:rPr>
              <a:t>Challenges for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orbel" panose="020B0503020204020204" pitchFamily="34" charset="0"/>
                <a:ea typeface="+mn-ea"/>
                <a:cs typeface="+mn-cs"/>
              </a:rPr>
              <a:t>Project Directors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C211577-508D-D445-3946-23D53CEC299F}"/>
              </a:ext>
            </a:extLst>
          </p:cNvPr>
          <p:cNvSpPr>
            <a:spLocks noGrp="1" noChangeArrowheads="1"/>
          </p:cNvSpPr>
          <p:nvPr>
            <p:ph type="title"/>
          </p:nvPr>
        </p:nvSpPr>
        <p:spPr/>
        <p:txBody>
          <a:bodyPr/>
          <a:lstStyle/>
          <a:p>
            <a:r>
              <a:rPr lang="en-US" altLang="en-US">
                <a:ln>
                  <a:noFill/>
                </a:ln>
                <a:solidFill>
                  <a:srgbClr val="FF0000"/>
                </a:solidFill>
              </a:rPr>
              <a:t>What are some of the challenges you have experienced?</a:t>
            </a:r>
          </a:p>
        </p:txBody>
      </p:sp>
      <p:sp>
        <p:nvSpPr>
          <p:cNvPr id="6" name="Slide Number Placeholder 5">
            <a:extLst>
              <a:ext uri="{FF2B5EF4-FFF2-40B4-BE49-F238E27FC236}">
                <a16:creationId xmlns:a16="http://schemas.microsoft.com/office/drawing/2014/main" id="{CA9E2B6A-033D-A207-11F8-5199504338E4}"/>
              </a:ext>
            </a:extLst>
          </p:cNvPr>
          <p:cNvSpPr>
            <a:spLocks noGrp="1"/>
          </p:cNvSpPr>
          <p:nvPr>
            <p:ph type="sldNum" sz="quarter" idx="12"/>
          </p:nvPr>
        </p:nvSpPr>
        <p:spPr/>
        <p:txBody>
          <a:bodyPr/>
          <a:lstStyle/>
          <a:p>
            <a:pPr>
              <a:defRPr/>
            </a:pPr>
            <a:fld id="{00039E45-312E-48FF-9271-EF26C653622E}" type="slidenum">
              <a:rPr lang="en-US" altLang="en-US" smtClean="0"/>
              <a:pPr>
                <a:defRPr/>
              </a:pPr>
              <a:t>38</a:t>
            </a:fld>
            <a:endParaRPr lang="en-US" altLang="en-US"/>
          </a:p>
        </p:txBody>
      </p:sp>
      <p:pic>
        <p:nvPicPr>
          <p:cNvPr id="49156" name="Picture 7" descr="A person holding a notepad&#10;&#10;">
            <a:extLst>
              <a:ext uri="{FF2B5EF4-FFF2-40B4-BE49-F238E27FC236}">
                <a16:creationId xmlns:a16="http://schemas.microsoft.com/office/drawing/2014/main" id="{259D96D6-97C0-A9F1-BDA8-7464E6992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413000"/>
            <a:ext cx="60960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7361494-B5E6-3681-AEE7-1DCD0D631798}"/>
              </a:ext>
            </a:extLst>
          </p:cNvPr>
          <p:cNvSpPr>
            <a:spLocks noGrp="1" noChangeArrowheads="1"/>
          </p:cNvSpPr>
          <p:nvPr>
            <p:ph type="title"/>
          </p:nvPr>
        </p:nvSpPr>
        <p:spPr>
          <a:xfrm>
            <a:off x="1143000" y="2209800"/>
            <a:ext cx="7704138" cy="1981200"/>
          </a:xfrm>
        </p:spPr>
        <p:txBody>
          <a:bodyPr/>
          <a:lstStyle/>
          <a:p>
            <a:r>
              <a:rPr lang="en-US" altLang="en-US" b="1">
                <a:ln>
                  <a:noFill/>
                </a:ln>
              </a:rPr>
              <a:t>Other considerations for the Project Director…</a:t>
            </a:r>
          </a:p>
        </p:txBody>
      </p:sp>
      <p:sp>
        <p:nvSpPr>
          <p:cNvPr id="4" name="Slide Number Placeholder 3">
            <a:extLst>
              <a:ext uri="{FF2B5EF4-FFF2-40B4-BE49-F238E27FC236}">
                <a16:creationId xmlns:a16="http://schemas.microsoft.com/office/drawing/2014/main" id="{0A242EE6-8B7F-78EA-51FF-FA075C6DC938}"/>
              </a:ext>
            </a:extLst>
          </p:cNvPr>
          <p:cNvSpPr>
            <a:spLocks noGrp="1"/>
          </p:cNvSpPr>
          <p:nvPr>
            <p:ph type="sldNum" sz="quarter" idx="12"/>
          </p:nvPr>
        </p:nvSpPr>
        <p:spPr/>
        <p:txBody>
          <a:bodyPr/>
          <a:lstStyle/>
          <a:p>
            <a:pPr>
              <a:defRPr/>
            </a:pPr>
            <a:fld id="{5974C268-EE6C-435B-84C8-F0DEC0A7F842}" type="slidenum">
              <a:rPr lang="en-US" altLang="en-US" smtClean="0"/>
              <a:pPr>
                <a:defRPr/>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a:extLst>
              <a:ext uri="{FF2B5EF4-FFF2-40B4-BE49-F238E27FC236}">
                <a16:creationId xmlns:a16="http://schemas.microsoft.com/office/drawing/2014/main" id="{1E83AE55-3401-C46F-4632-A5A784FE65A5}"/>
              </a:ext>
            </a:extLst>
          </p:cNvPr>
          <p:cNvSpPr>
            <a:spLocks noGrp="1" noChangeArrowheads="1"/>
          </p:cNvSpPr>
          <p:nvPr>
            <p:ph type="ctrTitle"/>
          </p:nvPr>
        </p:nvSpPr>
        <p:spPr>
          <a:xfrm>
            <a:off x="2057400" y="-7938"/>
            <a:ext cx="2943225" cy="2663826"/>
          </a:xfrm>
        </p:spPr>
        <p:txBody>
          <a:bodyPr>
            <a:normAutofit fontScale="90000"/>
          </a:bodyPr>
          <a:lstStyle/>
          <a:p>
            <a:pPr algn="ctr">
              <a:defRPr/>
            </a:pPr>
            <a:r>
              <a:rPr lang="en-US" altLang="en-US" sz="1800" dirty="0">
                <a:ln>
                  <a:noFill/>
                </a:ln>
              </a:rPr>
              <a:t>The Hispanic-Serving Institutions Division is a division within one of the many principal offices within the U.S. Department of Education. We are located at Washington, DC headquarters-LBJ Building. Our division is comprised of 6 team members and the Division Director, Stacey Slijepcevic. </a:t>
            </a:r>
          </a:p>
        </p:txBody>
      </p:sp>
      <p:sp>
        <p:nvSpPr>
          <p:cNvPr id="16387" name="Subtitle 7">
            <a:extLst>
              <a:ext uri="{FF2B5EF4-FFF2-40B4-BE49-F238E27FC236}">
                <a16:creationId xmlns:a16="http://schemas.microsoft.com/office/drawing/2014/main" id="{86650954-31CB-4BB4-7583-864FC7C802AE}"/>
              </a:ext>
            </a:extLst>
          </p:cNvPr>
          <p:cNvSpPr>
            <a:spLocks noGrp="1" noChangeArrowheads="1"/>
          </p:cNvSpPr>
          <p:nvPr>
            <p:ph type="subTitle" idx="1"/>
          </p:nvPr>
        </p:nvSpPr>
        <p:spPr>
          <a:xfrm>
            <a:off x="2535238" y="3087688"/>
            <a:ext cx="4073525" cy="3051175"/>
          </a:xfrm>
        </p:spPr>
        <p:txBody>
          <a:bodyPr>
            <a:normAutofit lnSpcReduction="10000"/>
          </a:bodyPr>
          <a:lstStyle/>
          <a:p>
            <a:pPr algn="ctr">
              <a:defRPr/>
            </a:pPr>
            <a:r>
              <a:rPr lang="en-US" altLang="en-US" dirty="0"/>
              <a:t>Our 6 team members serve as Program Officers who manage a comprehensive grant portfolio based on locale. Our grantees have grants under one or more of the following programs: Developing Hispanic-Serving Institutions (DHSI), Promoting Post-baccalaureate Opportunities for Hispanic Americans (PPOHA), Hispanic-Serving Institutions STEM and Articulation (HSI STEM), and various FIPSE programs.</a:t>
            </a:r>
          </a:p>
        </p:txBody>
      </p:sp>
      <p:sp>
        <p:nvSpPr>
          <p:cNvPr id="6" name="Slide Number Placeholder 5">
            <a:extLst>
              <a:ext uri="{FF2B5EF4-FFF2-40B4-BE49-F238E27FC236}">
                <a16:creationId xmlns:a16="http://schemas.microsoft.com/office/drawing/2014/main" id="{8D95D1A3-0662-086D-2BA5-D7F026F55B7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9DC87760-1B07-47C2-953D-79DB1B892AE6}" type="slidenum">
              <a:rPr lang="en-US" altLang="en-US" smtClean="0"/>
              <a:pPr>
                <a:defRPr/>
              </a:pPr>
              <a:t>4</a:t>
            </a:fld>
            <a:endParaRPr lang="en-US" altLang="en-US"/>
          </a:p>
        </p:txBody>
      </p:sp>
      <p:pic>
        <p:nvPicPr>
          <p:cNvPr id="13317" name="Picture 9" descr="A sign outside of a building of the Department of Education&#10;&#10;">
            <a:extLst>
              <a:ext uri="{FF2B5EF4-FFF2-40B4-BE49-F238E27FC236}">
                <a16:creationId xmlns:a16="http://schemas.microsoft.com/office/drawing/2014/main" id="{253924D7-CB8D-18AE-92BD-8940019EE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13" y="41275"/>
            <a:ext cx="40020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1">
            <a:extLst>
              <a:ext uri="{FF2B5EF4-FFF2-40B4-BE49-F238E27FC236}">
                <a16:creationId xmlns:a16="http://schemas.microsoft.com/office/drawing/2014/main" id="{BCF1D81D-C5C0-D494-32D9-C8AAC558398B}"/>
              </a:ext>
            </a:extLst>
          </p:cNvPr>
          <p:cNvSpPr txBox="1">
            <a:spLocks noChangeArrowheads="1"/>
          </p:cNvSpPr>
          <p:nvPr/>
        </p:nvSpPr>
        <p:spPr bwMode="auto">
          <a:xfrm>
            <a:off x="6934200" y="3930650"/>
            <a:ext cx="2057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US" altLang="en-US"/>
              <a:t>Our mission is to support Institutions of Higher Education that are educating the majority of Hispanic college students in America.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25BB232-FD28-49F2-1FAE-10C716A5269C}"/>
              </a:ext>
            </a:extLst>
          </p:cNvPr>
          <p:cNvSpPr>
            <a:spLocks noGrp="1" noChangeArrowheads="1"/>
          </p:cNvSpPr>
          <p:nvPr>
            <p:ph type="title"/>
          </p:nvPr>
        </p:nvSpPr>
        <p:spPr>
          <a:xfrm>
            <a:off x="971550" y="2438400"/>
            <a:ext cx="7704138" cy="1981200"/>
          </a:xfrm>
        </p:spPr>
        <p:txBody>
          <a:bodyPr/>
          <a:lstStyle/>
          <a:p>
            <a:r>
              <a:rPr lang="en-US" altLang="en-US">
                <a:ln>
                  <a:noFill/>
                </a:ln>
              </a:rPr>
              <a:t>Does the grant have its own Internal Controls Manual or SOP document?</a:t>
            </a:r>
          </a:p>
        </p:txBody>
      </p:sp>
      <p:sp>
        <p:nvSpPr>
          <p:cNvPr id="6" name="Slide Number Placeholder 5">
            <a:extLst>
              <a:ext uri="{FF2B5EF4-FFF2-40B4-BE49-F238E27FC236}">
                <a16:creationId xmlns:a16="http://schemas.microsoft.com/office/drawing/2014/main" id="{5554C637-1723-1E5F-CBA5-8FD48A2EA5B9}"/>
              </a:ext>
            </a:extLst>
          </p:cNvPr>
          <p:cNvSpPr>
            <a:spLocks noGrp="1"/>
          </p:cNvSpPr>
          <p:nvPr>
            <p:ph type="sldNum" sz="quarter" idx="12"/>
          </p:nvPr>
        </p:nvSpPr>
        <p:spPr/>
        <p:txBody>
          <a:bodyPr/>
          <a:lstStyle/>
          <a:p>
            <a:pPr>
              <a:defRPr/>
            </a:pPr>
            <a:fld id="{F6D50747-1F4B-4AB8-8994-123D703B70EF}" type="slidenum">
              <a:rPr lang="en-US" altLang="en-US" smtClean="0"/>
              <a:pPr>
                <a:defRPr/>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A0B9E12-672F-6884-52EC-FE772775DD4C}"/>
              </a:ext>
            </a:extLst>
          </p:cNvPr>
          <p:cNvSpPr>
            <a:spLocks noGrp="1"/>
          </p:cNvSpPr>
          <p:nvPr>
            <p:ph type="title"/>
          </p:nvPr>
        </p:nvSpPr>
        <p:spPr>
          <a:xfrm>
            <a:off x="573088" y="176213"/>
            <a:ext cx="6348412" cy="1320800"/>
          </a:xfrm>
        </p:spPr>
        <p:txBody>
          <a:bodyPr rtlCol="0">
            <a:normAutofit fontScale="90000"/>
          </a:bodyPr>
          <a:lstStyle/>
          <a:p>
            <a:pPr eaLnBrk="1" fontAlgn="auto" hangingPunct="1">
              <a:spcAft>
                <a:spcPts val="0"/>
              </a:spcAft>
              <a:defRPr/>
            </a:pPr>
            <a:r>
              <a:rPr lang="en-US" altLang="en-US" sz="1800" b="1" dirty="0">
                <a:solidFill>
                  <a:srgbClr val="C00000"/>
                </a:solidFill>
              </a:rPr>
              <a:t>Internal Controls Manual </a:t>
            </a:r>
            <a:br>
              <a:rPr lang="en-US" altLang="en-US" sz="1800" b="1" dirty="0">
                <a:solidFill>
                  <a:srgbClr val="C00000"/>
                </a:solidFill>
              </a:rPr>
            </a:br>
            <a:r>
              <a:rPr lang="en-US" altLang="en-US" sz="1800" b="1" dirty="0">
                <a:solidFill>
                  <a:srgbClr val="C00000"/>
                </a:solidFill>
              </a:rPr>
              <a:t>(SOPs) for Federal Grant P031S19XXXX</a:t>
            </a:r>
            <a:br>
              <a:rPr lang="en-US" altLang="en-US" sz="1800" b="1" dirty="0">
                <a:solidFill>
                  <a:srgbClr val="C00000"/>
                </a:solidFill>
              </a:rPr>
            </a:br>
            <a:r>
              <a:rPr lang="en-US" altLang="en-US" sz="1800" b="1" dirty="0">
                <a:solidFill>
                  <a:srgbClr val="C00000"/>
                </a:solidFill>
              </a:rPr>
              <a:t>U.S. Department of Education</a:t>
            </a:r>
            <a:br>
              <a:rPr lang="en-US" altLang="en-US" sz="1800" dirty="0">
                <a:solidFill>
                  <a:srgbClr val="C00000"/>
                </a:solidFill>
              </a:rPr>
            </a:br>
            <a:br>
              <a:rPr lang="en-US" altLang="en-US" sz="1800" dirty="0">
                <a:solidFill>
                  <a:srgbClr val="C00000"/>
                </a:solidFill>
              </a:rPr>
            </a:br>
            <a:r>
              <a:rPr lang="en-US" altLang="en-US" sz="1800" dirty="0">
                <a:solidFill>
                  <a:srgbClr val="C00000"/>
                </a:solidFill>
              </a:rPr>
              <a:t>Table of Contents</a:t>
            </a:r>
          </a:p>
        </p:txBody>
      </p:sp>
      <p:sp>
        <p:nvSpPr>
          <p:cNvPr id="35843" name="Content Placeholder 2">
            <a:extLst>
              <a:ext uri="{FF2B5EF4-FFF2-40B4-BE49-F238E27FC236}">
                <a16:creationId xmlns:a16="http://schemas.microsoft.com/office/drawing/2014/main" id="{F803A7D6-77F5-7187-D714-1AC34EF7299D}"/>
              </a:ext>
            </a:extLst>
          </p:cNvPr>
          <p:cNvSpPr>
            <a:spLocks noGrp="1"/>
          </p:cNvSpPr>
          <p:nvPr>
            <p:ph sz="half" idx="1"/>
          </p:nvPr>
        </p:nvSpPr>
        <p:spPr>
          <a:xfrm>
            <a:off x="990600" y="1371600"/>
            <a:ext cx="3276600" cy="5029200"/>
          </a:xfrm>
        </p:spPr>
        <p:txBody>
          <a:bodyPr rtlCol="0">
            <a:normAutofit fontScale="25000" lnSpcReduction="20000"/>
          </a:bodyPr>
          <a:lstStyle/>
          <a:p>
            <a:pPr eaLnBrk="1" fontAlgn="auto" hangingPunct="1">
              <a:spcAft>
                <a:spcPts val="0"/>
              </a:spcAft>
              <a:buClr>
                <a:schemeClr val="accent1">
                  <a:lumMod val="75000"/>
                </a:schemeClr>
              </a:buClr>
              <a:buFont typeface="Wingdings 3" charset="2"/>
              <a:buChar char=""/>
              <a:defRPr/>
            </a:pPr>
            <a:r>
              <a:rPr lang="en-US" altLang="en-US" sz="4200" b="1" dirty="0">
                <a:solidFill>
                  <a:schemeClr val="tx1">
                    <a:lumMod val="75000"/>
                    <a:lumOff val="25000"/>
                  </a:schemeClr>
                </a:solidFill>
              </a:rPr>
              <a:t>PROJECT ABSTRACT</a:t>
            </a:r>
            <a:r>
              <a:rPr lang="en-US" altLang="en-US" sz="4200" dirty="0">
                <a:solidFill>
                  <a:schemeClr val="tx1">
                    <a:lumMod val="75000"/>
                    <a:lumOff val="25000"/>
                  </a:schemeClr>
                </a:solidFill>
              </a:rPr>
              <a:t>………………………………………..……..1</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ORGANIZATION AND PERSONNEL……………………………………...…….2</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DIRECTORY OF PERSONNEL………………….....4</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DHSI PROGRAM REGULATIONS AND UNIFORM GUIDANCE……………………………….5</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DEPT. OF EDUCATION PERFORMANCE REPORTS………………………………………………..6</a:t>
            </a:r>
          </a:p>
          <a:p>
            <a:pPr eaLnBrk="1" fontAlgn="auto" hangingPunct="1">
              <a:spcAft>
                <a:spcPts val="0"/>
              </a:spcAft>
              <a:buClr>
                <a:schemeClr val="accent1">
                  <a:lumMod val="75000"/>
                </a:schemeClr>
              </a:buClr>
              <a:buFont typeface="Wingdings 3" charset="2"/>
              <a:buChar char=""/>
              <a:defRPr/>
            </a:pPr>
            <a:r>
              <a:rPr lang="en-US" altLang="en-US" sz="4200" b="1" dirty="0">
                <a:solidFill>
                  <a:schemeClr val="tx1">
                    <a:lumMod val="75000"/>
                    <a:lumOff val="25000"/>
                  </a:schemeClr>
                </a:solidFill>
              </a:rPr>
              <a:t>JOB DESCRIPTIONS</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-Associate Program Manager…….…………………………….………7</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-Activity Director ……………………..………….…………….....…..9</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-Administrative Assistant……………….………………….……....14</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-Project. Director……………………………………….......19</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-Technology/Web Assistant………………………………............24</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-Studio Classroom Specialist....………………….………………….29</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-Systems Research Analyst ……………..…34</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Monthly Progress Report…………………………….……………...42</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Staff Time &amp; Effort Report ……….…………44</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Title V Undergraduate Time &amp; Effort Report………………………………………..…...45</a:t>
            </a:r>
          </a:p>
          <a:p>
            <a:pPr eaLnBrk="1" fontAlgn="auto" hangingPunct="1">
              <a:spcAft>
                <a:spcPts val="0"/>
              </a:spcAft>
              <a:buClr>
                <a:schemeClr val="accent1">
                  <a:lumMod val="75000"/>
                </a:schemeClr>
              </a:buClr>
              <a:buFont typeface="Wingdings 3" charset="2"/>
              <a:buChar char=""/>
              <a:defRPr/>
            </a:pPr>
            <a:r>
              <a:rPr lang="en-US" altLang="en-US" sz="4200" dirty="0">
                <a:solidFill>
                  <a:schemeClr val="tx1">
                    <a:lumMod val="75000"/>
                    <a:lumOff val="25000"/>
                  </a:schemeClr>
                </a:solidFill>
              </a:rPr>
              <a:t>Peer Mentor Time &amp; Effort Report………………………………..……………46</a:t>
            </a:r>
          </a:p>
          <a:p>
            <a:pPr eaLnBrk="1" fontAlgn="auto" hangingPunct="1">
              <a:spcAft>
                <a:spcPts val="0"/>
              </a:spcAft>
              <a:buClr>
                <a:schemeClr val="accent1">
                  <a:lumMod val="75000"/>
                </a:schemeClr>
              </a:buClr>
              <a:buFont typeface="Wingdings 3" charset="2"/>
              <a:buChar char=""/>
              <a:defRPr/>
            </a:pPr>
            <a:endParaRPr lang="en-US" altLang="en-US" sz="2100" dirty="0">
              <a:solidFill>
                <a:schemeClr val="tx1">
                  <a:lumMod val="75000"/>
                  <a:lumOff val="25000"/>
                </a:schemeClr>
              </a:solidFill>
            </a:endParaRPr>
          </a:p>
        </p:txBody>
      </p:sp>
      <p:sp>
        <p:nvSpPr>
          <p:cNvPr id="6" name="Content Placeholder 5">
            <a:extLst>
              <a:ext uri="{FF2B5EF4-FFF2-40B4-BE49-F238E27FC236}">
                <a16:creationId xmlns:a16="http://schemas.microsoft.com/office/drawing/2014/main" id="{CE35E0D1-3616-A8B1-90F9-67336CFBBEC0}"/>
              </a:ext>
            </a:extLst>
          </p:cNvPr>
          <p:cNvSpPr>
            <a:spLocks noGrp="1"/>
          </p:cNvSpPr>
          <p:nvPr>
            <p:ph sz="half" idx="2"/>
          </p:nvPr>
        </p:nvSpPr>
        <p:spPr>
          <a:xfrm>
            <a:off x="4648200" y="1371600"/>
            <a:ext cx="4038600" cy="5495925"/>
          </a:xfrm>
        </p:spPr>
        <p:txBody>
          <a:bodyPr rtlCol="0">
            <a:normAutofit fontScale="25000" lnSpcReduction="20000"/>
          </a:bodyPr>
          <a:lstStyle/>
          <a:p>
            <a:pPr eaLnBrk="1" fontAlgn="auto" hangingPunct="1">
              <a:spcAft>
                <a:spcPts val="0"/>
              </a:spcAft>
              <a:buClr>
                <a:schemeClr val="accent1">
                  <a:lumMod val="75000"/>
                </a:schemeClr>
              </a:buClr>
              <a:buFont typeface="Arial" charset="0"/>
              <a:buChar char="•"/>
              <a:defRPr/>
            </a:pPr>
            <a:r>
              <a:rPr lang="en-US" altLang="en-US" sz="4800" dirty="0">
                <a:solidFill>
                  <a:schemeClr val="tx1">
                    <a:lumMod val="75000"/>
                    <a:lumOff val="25000"/>
                  </a:schemeClr>
                </a:solidFill>
              </a:rPr>
              <a:t>HIRING PROCESS ………………………………….………..47</a:t>
            </a:r>
          </a:p>
          <a:p>
            <a:pPr lvl="1"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Faculty ………………………………………………..47</a:t>
            </a:r>
          </a:p>
          <a:p>
            <a:pPr lvl="1"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Students…………………………….………………….48</a:t>
            </a:r>
          </a:p>
          <a:p>
            <a:pPr lvl="1"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Personnel Status Form ……………………………..50</a:t>
            </a:r>
          </a:p>
          <a:p>
            <a:pPr lvl="1"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Student Employment Form……………………....51</a:t>
            </a:r>
          </a:p>
          <a:p>
            <a:pPr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W-4 Form...………………………………………….…………52</a:t>
            </a:r>
          </a:p>
          <a:p>
            <a:pPr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I-9 Form………………………………………………………...53</a:t>
            </a:r>
          </a:p>
          <a:p>
            <a:pPr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PROCEDURES FOR EXPENDITURES ………….……….55</a:t>
            </a:r>
          </a:p>
          <a:p>
            <a:pPr lvl="1"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Purchase Requisitions ………………………….....58</a:t>
            </a:r>
          </a:p>
          <a:p>
            <a:pPr lvl="1"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Check Requests ……………… ……….……………59</a:t>
            </a:r>
          </a:p>
          <a:p>
            <a:pPr lvl="1"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Check Request Form ……………………………….60</a:t>
            </a:r>
          </a:p>
          <a:p>
            <a:pPr lvl="1"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Purchase Order Form ………………………………61</a:t>
            </a:r>
          </a:p>
          <a:p>
            <a:pPr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EQUIPMENT MANAGEMENT……………………………………….………..62</a:t>
            </a:r>
          </a:p>
          <a:p>
            <a:pPr lvl="1"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Equipment Inventory Form ……………………...63</a:t>
            </a:r>
          </a:p>
          <a:p>
            <a:pPr lvl="1"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Equipment Inventory Record ………………….…64</a:t>
            </a:r>
          </a:p>
          <a:p>
            <a:pPr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TRAVEL REGULATION AND POLICY………………......65</a:t>
            </a:r>
          </a:p>
          <a:p>
            <a:pPr lvl="1"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Travel Request /Reimbursement Form ………66</a:t>
            </a:r>
          </a:p>
          <a:p>
            <a:pPr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STIPENDS………………………………………………..….....67</a:t>
            </a:r>
          </a:p>
          <a:p>
            <a:pPr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Stipend Request Form…………………………………...…68</a:t>
            </a:r>
          </a:p>
          <a:p>
            <a:pPr eaLnBrk="1" fontAlgn="auto" hangingPunct="1">
              <a:spcAft>
                <a:spcPts val="0"/>
              </a:spcAft>
              <a:buClr>
                <a:schemeClr val="accent1">
                  <a:lumMod val="75000"/>
                </a:schemeClr>
              </a:buClr>
              <a:buFont typeface="Arial" charset="0"/>
              <a:buChar char="•"/>
              <a:defRPr/>
            </a:pPr>
            <a:r>
              <a:rPr lang="en-US" sz="4800" dirty="0">
                <a:solidFill>
                  <a:schemeClr val="tx1">
                    <a:lumMod val="75000"/>
                    <a:lumOff val="25000"/>
                  </a:schemeClr>
                </a:solidFill>
              </a:rPr>
              <a:t>W-9 Form ……………………………………………………....69</a:t>
            </a:r>
          </a:p>
          <a:p>
            <a:pPr eaLnBrk="1" fontAlgn="auto" hangingPunct="1">
              <a:spcAft>
                <a:spcPts val="0"/>
              </a:spcAft>
              <a:buClr>
                <a:schemeClr val="accent1">
                  <a:lumMod val="75000"/>
                </a:schemeClr>
              </a:buClr>
              <a:buFont typeface="Arial" charset="0"/>
              <a:buChar char="•"/>
              <a:defRPr/>
            </a:pPr>
            <a:endParaRPr lang="en-US" sz="4800" dirty="0">
              <a:solidFill>
                <a:schemeClr val="tx1">
                  <a:lumMod val="75000"/>
                  <a:lumOff val="25000"/>
                </a:schemeClr>
              </a:solidFill>
            </a:endParaRPr>
          </a:p>
          <a:p>
            <a:pPr marL="0" indent="0" eaLnBrk="1" fontAlgn="auto" hangingPunct="1">
              <a:spcAft>
                <a:spcPts val="0"/>
              </a:spcAft>
              <a:buClr>
                <a:schemeClr val="accent1">
                  <a:lumMod val="75000"/>
                </a:schemeClr>
              </a:buClr>
              <a:buFont typeface="Arial" charset="0"/>
              <a:buNone/>
              <a:defRPr/>
            </a:pPr>
            <a:endParaRPr lang="en-US" sz="3700" dirty="0">
              <a:solidFill>
                <a:schemeClr val="tx1">
                  <a:lumMod val="75000"/>
                  <a:lumOff val="25000"/>
                </a:schemeClr>
              </a:solidFill>
            </a:endParaRPr>
          </a:p>
          <a:p>
            <a:pPr eaLnBrk="1" fontAlgn="auto" hangingPunct="1">
              <a:spcAft>
                <a:spcPts val="0"/>
              </a:spcAft>
              <a:buClr>
                <a:schemeClr val="accent1">
                  <a:lumMod val="75000"/>
                </a:schemeClr>
              </a:buClr>
              <a:buFont typeface="Arial" charset="0"/>
              <a:buChar char="•"/>
              <a:defRPr/>
            </a:pPr>
            <a:endParaRPr lang="en-US" dirty="0">
              <a:solidFill>
                <a:schemeClr val="tx1">
                  <a:lumMod val="75000"/>
                  <a:lumOff val="25000"/>
                </a:schemeClr>
              </a:solidFill>
            </a:endParaRPr>
          </a:p>
        </p:txBody>
      </p:sp>
      <p:sp>
        <p:nvSpPr>
          <p:cNvPr id="2" name="Rectangle 1">
            <a:extLst>
              <a:ext uri="{FF2B5EF4-FFF2-40B4-BE49-F238E27FC236}">
                <a16:creationId xmlns:a16="http://schemas.microsoft.com/office/drawing/2014/main" id="{51B5DEED-F6F6-F61D-6EB7-C2B3CE74E0BD}"/>
              </a:ext>
            </a:extLst>
          </p:cNvPr>
          <p:cNvSpPr/>
          <p:nvPr/>
        </p:nvSpPr>
        <p:spPr>
          <a:xfrm>
            <a:off x="5181600" y="295275"/>
            <a:ext cx="3243263" cy="923925"/>
          </a:xfrm>
          <a:prstGeom prst="rect">
            <a:avLst/>
          </a:prstGeom>
          <a:noFill/>
        </p:spPr>
        <p:txBody>
          <a:bodyPr>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rPr>
              <a:t>SAMPLE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D9885-0DE4-9CCF-8D10-50B58DBD1853}"/>
              </a:ext>
            </a:extLst>
          </p:cNvPr>
          <p:cNvSpPr>
            <a:spLocks noGrp="1"/>
          </p:cNvSpPr>
          <p:nvPr>
            <p:ph type="title"/>
          </p:nvPr>
        </p:nvSpPr>
        <p:spPr>
          <a:xfrm>
            <a:off x="685800" y="3810000"/>
            <a:ext cx="8229600" cy="1971675"/>
          </a:xfrm>
        </p:spPr>
        <p:txBody>
          <a:bodyPr rtlCol="0">
            <a:normAutofit fontScale="90000"/>
          </a:bodyPr>
          <a:lstStyle/>
          <a:p>
            <a:pPr eaLnBrk="1" fontAlgn="auto" hangingPunct="1">
              <a:spcAft>
                <a:spcPts val="0"/>
              </a:spcAft>
              <a:defRPr/>
            </a:pPr>
            <a:br>
              <a:rPr lang="en-US" sz="2800" b="1" dirty="0">
                <a:solidFill>
                  <a:schemeClr val="accent2">
                    <a:lumMod val="75000"/>
                  </a:schemeClr>
                </a:solidFill>
              </a:rPr>
            </a:br>
            <a:r>
              <a:rPr lang="en-US" sz="2800" b="1" dirty="0">
                <a:solidFill>
                  <a:schemeClr val="accent2">
                    <a:lumMod val="75000"/>
                  </a:schemeClr>
                </a:solidFill>
              </a:rPr>
              <a:t>                         </a:t>
            </a:r>
            <a:br>
              <a:rPr lang="en-US" sz="2800" b="1" dirty="0">
                <a:solidFill>
                  <a:schemeClr val="accent2">
                    <a:lumMod val="75000"/>
                  </a:schemeClr>
                </a:solidFill>
              </a:rPr>
            </a:br>
            <a:r>
              <a:rPr lang="en-US" sz="2800" b="1" dirty="0">
                <a:solidFill>
                  <a:schemeClr val="accent2">
                    <a:lumMod val="75000"/>
                  </a:schemeClr>
                </a:solidFill>
              </a:rPr>
              <a:t>   </a:t>
            </a:r>
            <a:r>
              <a:rPr lang="en-US" sz="2700" b="1" dirty="0"/>
              <a:t>Equipment is defined as an item that has a cost ≥ $5000.00 and has a useful life of more than one year. Please include computers, laptops, tablets, printers, etc. as equipment although the per unit cost may be less than $5000.00</a:t>
            </a:r>
            <a:br>
              <a:rPr lang="en-US" sz="2700" dirty="0"/>
            </a:br>
            <a:r>
              <a:rPr lang="en-US" sz="2700" b="1" i="1" dirty="0">
                <a:solidFill>
                  <a:srgbClr val="FF0000"/>
                </a:solidFill>
              </a:rPr>
              <a:t>2 CFR Part 200.313</a:t>
            </a:r>
            <a:endParaRPr lang="en-US" sz="2700" i="1" dirty="0">
              <a:solidFill>
                <a:srgbClr val="FF0000"/>
              </a:solidFill>
            </a:endParaRPr>
          </a:p>
        </p:txBody>
      </p:sp>
      <p:sp>
        <p:nvSpPr>
          <p:cNvPr id="53252" name="Slide Number Placeholder 5">
            <a:extLst>
              <a:ext uri="{FF2B5EF4-FFF2-40B4-BE49-F238E27FC236}">
                <a16:creationId xmlns:a16="http://schemas.microsoft.com/office/drawing/2014/main" id="{2FC39C3E-4FAB-F4F4-C312-A76C069F245E}"/>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C30FCBD-61B1-4CA6-8FA1-0781DACA6783}" type="slidenum">
              <a:rPr lang="en-US" altLang="en-US" sz="1200" smtClean="0">
                <a:solidFill>
                  <a:srgbClr val="898989"/>
                </a:solidFill>
                <a:latin typeface="Calibri" panose="020F0502020204030204" pitchFamily="34" charset="0"/>
              </a:rPr>
              <a:pPr fontAlgn="base">
                <a:spcBef>
                  <a:spcPct val="0"/>
                </a:spcBef>
                <a:spcAft>
                  <a:spcPct val="0"/>
                </a:spcAft>
              </a:pPr>
              <a:t>42</a:t>
            </a:fld>
            <a:endParaRPr lang="en-US" altLang="en-US" sz="1200">
              <a:solidFill>
                <a:srgbClr val="898989"/>
              </a:solidFill>
              <a:latin typeface="Calibri" panose="020F0502020204030204" pitchFamily="34" charset="0"/>
            </a:endParaRPr>
          </a:p>
        </p:txBody>
      </p:sp>
      <p:sp>
        <p:nvSpPr>
          <p:cNvPr id="53253" name="Rectangle 7">
            <a:extLst>
              <a:ext uri="{FF2B5EF4-FFF2-40B4-BE49-F238E27FC236}">
                <a16:creationId xmlns:a16="http://schemas.microsoft.com/office/drawing/2014/main" id="{BC528A10-0343-8B70-6849-D457BA7396AF}"/>
              </a:ext>
            </a:extLst>
          </p:cNvPr>
          <p:cNvSpPr>
            <a:spLocks noChangeArrowheads="1"/>
          </p:cNvSpPr>
          <p:nvPr/>
        </p:nvSpPr>
        <p:spPr bwMode="auto">
          <a:xfrm>
            <a:off x="1851025" y="2967038"/>
            <a:ext cx="6613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Bef>
                <a:spcPts val="1000"/>
              </a:spcBef>
              <a:buClr>
                <a:srgbClr val="90C226"/>
              </a:buClr>
              <a:buSzPct val="80000"/>
            </a:pPr>
            <a:r>
              <a:rPr lang="en-US" altLang="en-US" sz="2400" b="1">
                <a:solidFill>
                  <a:srgbClr val="404040"/>
                </a:solidFill>
                <a:latin typeface="Trebuchet MS" panose="020B0603020202020204" pitchFamily="34" charset="0"/>
              </a:rPr>
              <a:t>How do you manage your equipment?</a:t>
            </a:r>
          </a:p>
        </p:txBody>
      </p:sp>
      <p:pic>
        <p:nvPicPr>
          <p:cNvPr id="53254" name="Picture 5" descr="A group of mobile devices and cameras&#10;&#10;">
            <a:extLst>
              <a:ext uri="{FF2B5EF4-FFF2-40B4-BE49-F238E27FC236}">
                <a16:creationId xmlns:a16="http://schemas.microsoft.com/office/drawing/2014/main" id="{381F44C7-FDAE-16F1-8910-A2195E917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207963"/>
            <a:ext cx="649605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1372388-FB0D-FE51-477D-E15AF8DAEEEF}"/>
              </a:ext>
            </a:extLst>
          </p:cNvPr>
          <p:cNvSpPr>
            <a:spLocks noGrp="1" noChangeArrowheads="1"/>
          </p:cNvSpPr>
          <p:nvPr>
            <p:ph type="title"/>
          </p:nvPr>
        </p:nvSpPr>
        <p:spPr>
          <a:xfrm>
            <a:off x="982663" y="685800"/>
            <a:ext cx="7704137" cy="1752600"/>
          </a:xfrm>
        </p:spPr>
        <p:txBody>
          <a:bodyPr/>
          <a:lstStyle/>
          <a:p>
            <a:r>
              <a:rPr lang="en-US" altLang="en-US">
                <a:ln>
                  <a:noFill/>
                </a:ln>
              </a:rPr>
              <a:t>Publications and Press Releases</a:t>
            </a:r>
          </a:p>
        </p:txBody>
      </p:sp>
      <p:sp>
        <p:nvSpPr>
          <p:cNvPr id="3" name="Content Placeholder 2">
            <a:extLst>
              <a:ext uri="{FF2B5EF4-FFF2-40B4-BE49-F238E27FC236}">
                <a16:creationId xmlns:a16="http://schemas.microsoft.com/office/drawing/2014/main" id="{ECA82270-EAF2-57C0-5FFB-FA5CE05BDACD}"/>
              </a:ext>
            </a:extLst>
          </p:cNvPr>
          <p:cNvSpPr>
            <a:spLocks noGrp="1"/>
          </p:cNvSpPr>
          <p:nvPr>
            <p:ph sz="half" idx="1"/>
          </p:nvPr>
        </p:nvSpPr>
        <p:spPr>
          <a:xfrm>
            <a:off x="982663" y="2438400"/>
            <a:ext cx="3740150" cy="3368675"/>
          </a:xfrm>
        </p:spPr>
        <p:txBody>
          <a:bodyPr>
            <a:normAutofit fontScale="77500" lnSpcReduction="20000"/>
          </a:bodyPr>
          <a:lstStyle/>
          <a:p>
            <a:pPr marL="0" indent="0">
              <a:buFont typeface="Arial" panose="020B0604020202020204" pitchFamily="34" charset="0"/>
              <a:buNone/>
              <a:defRPr/>
            </a:pPr>
            <a:r>
              <a:rPr lang="en-US" b="1" dirty="0">
                <a:solidFill>
                  <a:srgbClr val="0D0D0D"/>
                </a:solidFill>
                <a:latin typeface="Calibri" panose="020F0502020204030204" pitchFamily="34" charset="0"/>
              </a:rPr>
              <a:t>		PUBLICATIONS</a:t>
            </a:r>
            <a:endParaRPr lang="en-US" dirty="0">
              <a:solidFill>
                <a:srgbClr val="0D0D0D"/>
              </a:solidFill>
              <a:latin typeface="Calibri" panose="020F0502020204030204" pitchFamily="34" charset="0"/>
            </a:endParaRPr>
          </a:p>
          <a:p>
            <a:pPr>
              <a:defRPr/>
            </a:pPr>
            <a:r>
              <a:rPr lang="en-US" dirty="0">
                <a:solidFill>
                  <a:srgbClr val="0D0D0D"/>
                </a:solidFill>
                <a:latin typeface="Calibri" panose="020F0502020204030204" pitchFamily="34" charset="0"/>
              </a:rPr>
              <a:t>Grantees, in carrying out their grants, may</a:t>
            </a:r>
            <a:endParaRPr lang="en-US" dirty="0">
              <a:latin typeface="Calibri" panose="020F0502020204030204" pitchFamily="34" charset="0"/>
            </a:endParaRPr>
          </a:p>
          <a:p>
            <a:pPr>
              <a:defRPr/>
            </a:pPr>
            <a:r>
              <a:rPr lang="en-US" dirty="0">
                <a:solidFill>
                  <a:srgbClr val="0D0D0D"/>
                </a:solidFill>
                <a:latin typeface="Calibri" panose="020F0502020204030204" pitchFamily="34" charset="0"/>
              </a:rPr>
              <a:t>Grantees, in carrying out their grants, may plan to publish a variety of materials. If producing materials as part of grant activities, grantee must include in any such materials the disclaimer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EDGAR §75.620 </a:t>
            </a:r>
            <a:r>
              <a:rPr lang="en-US" dirty="0">
                <a:solidFill>
                  <a:srgbClr val="0D0D0D"/>
                </a:solidFill>
                <a:latin typeface="Calibri" panose="020F0502020204030204" pitchFamily="34" charset="0"/>
              </a:rPr>
              <a:t>that states:</a:t>
            </a:r>
          </a:p>
          <a:p>
            <a:pPr>
              <a:defRPr/>
            </a:pPr>
            <a:r>
              <a:rPr lang="en-US" i="1" dirty="0">
                <a:solidFill>
                  <a:srgbClr val="0D0D0D"/>
                </a:solidFill>
                <a:latin typeface="Calibri" panose="020F0502020204030204" pitchFamily="34" charset="0"/>
              </a:rPr>
              <a:t>The contents of this (insert type of publication; such as book, report, film) were developed under a grant from the U.S. Department of Education. However, those contents do not necessarily represent the policy of the Department of Education, and you should not assume endorsement by the Federal Government.</a:t>
            </a:r>
            <a:endParaRPr lang="en-US" dirty="0">
              <a:solidFill>
                <a:srgbClr val="0D0D0D"/>
              </a:solidFill>
              <a:latin typeface="Calibri" panose="020F0502020204030204" pitchFamily="34" charset="0"/>
            </a:endParaRPr>
          </a:p>
          <a:p>
            <a:pPr>
              <a:defRPr/>
            </a:pPr>
            <a:endParaRPr lang="en-US" dirty="0"/>
          </a:p>
        </p:txBody>
      </p:sp>
      <p:sp>
        <p:nvSpPr>
          <p:cNvPr id="4" name="Content Placeholder 3">
            <a:extLst>
              <a:ext uri="{FF2B5EF4-FFF2-40B4-BE49-F238E27FC236}">
                <a16:creationId xmlns:a16="http://schemas.microsoft.com/office/drawing/2014/main" id="{14D78E5D-7D16-0A05-9148-E1537F8270DC}"/>
              </a:ext>
            </a:extLst>
          </p:cNvPr>
          <p:cNvSpPr>
            <a:spLocks noGrp="1"/>
          </p:cNvSpPr>
          <p:nvPr>
            <p:ph sz="half" idx="2"/>
          </p:nvPr>
        </p:nvSpPr>
        <p:spPr>
          <a:xfrm>
            <a:off x="4946650" y="2460625"/>
            <a:ext cx="3740150" cy="3346450"/>
          </a:xfrm>
        </p:spPr>
        <p:txBody>
          <a:bodyPr>
            <a:normAutofit fontScale="77500" lnSpcReduction="20000"/>
          </a:bodyPr>
          <a:lstStyle/>
          <a:p>
            <a:pPr marL="0" indent="0">
              <a:buFont typeface="Arial" panose="020B0604020202020204" pitchFamily="34" charset="0"/>
              <a:buNone/>
              <a:defRPr/>
            </a:pPr>
            <a:r>
              <a:rPr lang="en-US" b="1" dirty="0">
                <a:solidFill>
                  <a:srgbClr val="0D0D0D"/>
                </a:solidFill>
                <a:latin typeface="Calibri" panose="020F0502020204030204" pitchFamily="34" charset="0"/>
              </a:rPr>
              <a:t>		PRESS RELEASES</a:t>
            </a:r>
            <a:endParaRPr lang="en-US" dirty="0">
              <a:solidFill>
                <a:srgbClr val="0D0D0D"/>
              </a:solidFill>
              <a:latin typeface="Calibri" panose="020F0502020204030204" pitchFamily="34" charset="0"/>
            </a:endParaRPr>
          </a:p>
          <a:p>
            <a:pPr>
              <a:defRPr/>
            </a:pPr>
            <a:r>
              <a:rPr lang="en-US" dirty="0">
                <a:solidFill>
                  <a:srgbClr val="000000"/>
                </a:solidFill>
                <a:latin typeface="Calibri" panose="020F0502020204030204" pitchFamily="34" charset="0"/>
              </a:rPr>
              <a:t>When issuing statements, press releases, requests for proposals, bid solicitations and other documents describing projects or programs funded in whole or in part with Federal money, U. S. Department of   shall clearly state:</a:t>
            </a:r>
          </a:p>
          <a:p>
            <a:pPr>
              <a:defRPr/>
            </a:pPr>
            <a:r>
              <a:rPr lang="en-US" dirty="0">
                <a:solidFill>
                  <a:srgbClr val="000000"/>
                </a:solidFill>
                <a:latin typeface="Calibri" panose="020F0502020204030204" pitchFamily="34" charset="0"/>
              </a:rPr>
              <a:t>The percentage of the total costs of the program or project which will be financed with Federal money;</a:t>
            </a:r>
          </a:p>
          <a:p>
            <a:pPr>
              <a:defRPr/>
            </a:pPr>
            <a:r>
              <a:rPr lang="en-US" dirty="0">
                <a:solidFill>
                  <a:srgbClr val="000000"/>
                </a:solidFill>
                <a:latin typeface="Calibri" panose="020F0502020204030204" pitchFamily="34" charset="0"/>
              </a:rPr>
              <a:t>The dollar amount of Federal funds for the project or program; and</a:t>
            </a:r>
          </a:p>
          <a:p>
            <a:pPr>
              <a:defRPr/>
            </a:pPr>
            <a:r>
              <a:rPr lang="en-US" dirty="0">
                <a:solidFill>
                  <a:srgbClr val="000000"/>
                </a:solidFill>
                <a:latin typeface="Calibri" panose="020F0502020204030204" pitchFamily="34" charset="0"/>
              </a:rPr>
              <a:t>The percentage and dollar amount of the total costs of the project or program that will be financed by non-governmental sources.</a:t>
            </a:r>
          </a:p>
          <a:p>
            <a:pPr>
              <a:defRPr/>
            </a:pPr>
            <a:endParaRPr lang="en-US" dirty="0"/>
          </a:p>
        </p:txBody>
      </p:sp>
      <p:sp>
        <p:nvSpPr>
          <p:cNvPr id="6" name="Slide Number Placeholder 5">
            <a:extLst>
              <a:ext uri="{FF2B5EF4-FFF2-40B4-BE49-F238E27FC236}">
                <a16:creationId xmlns:a16="http://schemas.microsoft.com/office/drawing/2014/main" id="{95E78B47-3C6C-2308-79C6-06A623FEEDB8}"/>
              </a:ext>
            </a:extLst>
          </p:cNvPr>
          <p:cNvSpPr>
            <a:spLocks noGrp="1"/>
          </p:cNvSpPr>
          <p:nvPr>
            <p:ph type="sldNum" sz="quarter" idx="12"/>
          </p:nvPr>
        </p:nvSpPr>
        <p:spPr/>
        <p:txBody>
          <a:bodyPr/>
          <a:lstStyle/>
          <a:p>
            <a:pPr>
              <a:defRPr/>
            </a:pPr>
            <a:fld id="{F07B4F52-7D64-48D6-95DF-761278F39BB3}" type="slidenum">
              <a:rPr lang="en-US" altLang="en-US" smtClean="0"/>
              <a:pPr>
                <a:defRPr/>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6FC59A99-7290-F075-D4B5-E53470A6B6F0}"/>
              </a:ext>
            </a:extLst>
          </p:cNvPr>
          <p:cNvSpPr>
            <a:spLocks noGrp="1" noChangeArrowheads="1"/>
          </p:cNvSpPr>
          <p:nvPr>
            <p:ph type="title"/>
          </p:nvPr>
        </p:nvSpPr>
        <p:spPr>
          <a:xfrm>
            <a:off x="3886200" y="263525"/>
            <a:ext cx="4995863" cy="1752600"/>
          </a:xfrm>
        </p:spPr>
        <p:txBody>
          <a:bodyPr/>
          <a:lstStyle/>
          <a:p>
            <a:r>
              <a:rPr lang="en-US" altLang="en-US" b="1">
                <a:ln>
                  <a:noFill/>
                </a:ln>
              </a:rPr>
              <a:t>At the end of your Performance Period</a:t>
            </a:r>
            <a:br>
              <a:rPr lang="en-US" altLang="en-US" b="1">
                <a:ln>
                  <a:noFill/>
                </a:ln>
              </a:rPr>
            </a:br>
            <a:endParaRPr lang="en-US" altLang="en-US">
              <a:ln>
                <a:noFill/>
              </a:ln>
            </a:endParaRPr>
          </a:p>
        </p:txBody>
      </p:sp>
      <p:pic>
        <p:nvPicPr>
          <p:cNvPr id="55303" name="Picture 2" descr="A group of people running on a track&#10;&#10;">
            <a:extLst>
              <a:ext uri="{FF2B5EF4-FFF2-40B4-BE49-F238E27FC236}">
                <a16:creationId xmlns:a16="http://schemas.microsoft.com/office/drawing/2014/main" id="{65567D61-F3CF-8895-03C2-00568FE53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13" y="0"/>
            <a:ext cx="31591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10">
            <a:extLst>
              <a:ext uri="{FF2B5EF4-FFF2-40B4-BE49-F238E27FC236}">
                <a16:creationId xmlns:a16="http://schemas.microsoft.com/office/drawing/2014/main" id="{FABA73AC-2EB0-4406-0BFF-3A13D92C3685}"/>
              </a:ext>
            </a:extLst>
          </p:cNvPr>
          <p:cNvSpPr txBox="1">
            <a:spLocks noChangeArrowheads="1"/>
          </p:cNvSpPr>
          <p:nvPr/>
        </p:nvSpPr>
        <p:spPr bwMode="auto">
          <a:xfrm>
            <a:off x="3305175" y="2324100"/>
            <a:ext cx="2836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US" altLang="en-US" sz="2000" b="1">
                <a:solidFill>
                  <a:srgbClr val="0070C0"/>
                </a:solidFill>
              </a:rPr>
              <a:t>Closing out your grant</a:t>
            </a:r>
          </a:p>
        </p:txBody>
      </p:sp>
      <p:sp>
        <p:nvSpPr>
          <p:cNvPr id="56323" name="Content Placeholder 2">
            <a:extLst>
              <a:ext uri="{FF2B5EF4-FFF2-40B4-BE49-F238E27FC236}">
                <a16:creationId xmlns:a16="http://schemas.microsoft.com/office/drawing/2014/main" id="{1ED9770E-5CBF-5774-B640-96EECEB23FD4}"/>
              </a:ext>
            </a:extLst>
          </p:cNvPr>
          <p:cNvSpPr>
            <a:spLocks noGrp="1" noChangeArrowheads="1"/>
          </p:cNvSpPr>
          <p:nvPr>
            <p:ph sz="half" idx="1"/>
          </p:nvPr>
        </p:nvSpPr>
        <p:spPr>
          <a:xfrm>
            <a:off x="982663" y="2667000"/>
            <a:ext cx="3740150" cy="3368675"/>
          </a:xfrm>
        </p:spPr>
        <p:txBody>
          <a:bodyPr>
            <a:normAutofit fontScale="92500" lnSpcReduction="10000"/>
          </a:bodyPr>
          <a:lstStyle/>
          <a:p>
            <a:pPr>
              <a:defRPr/>
            </a:pPr>
            <a:r>
              <a:rPr lang="en-US" altLang="en-US" sz="1600" dirty="0"/>
              <a:t>Project Director will receive a close out notification letter on October 1.</a:t>
            </a:r>
          </a:p>
          <a:p>
            <a:pPr>
              <a:defRPr/>
            </a:pPr>
            <a:r>
              <a:rPr lang="en-US" altLang="en-US" sz="1600" dirty="0"/>
              <a:t>90-day Liquidation period-usually Oct.1-Dec. 31</a:t>
            </a:r>
          </a:p>
          <a:p>
            <a:pPr lvl="1">
              <a:defRPr/>
            </a:pPr>
            <a:r>
              <a:rPr lang="en-US" altLang="en-US" dirty="0"/>
              <a:t>Grantee may</a:t>
            </a:r>
            <a:r>
              <a:rPr lang="en-US" altLang="en-US" dirty="0">
                <a:latin typeface="Calibri" panose="020F0502020204030204" pitchFamily="34" charset="0"/>
                <a:ea typeface="Calibri" panose="020F0502020204030204" pitchFamily="34" charset="0"/>
                <a:cs typeface="Times New Roman" panose="02020603050405020304" pitchFamily="18" charset="0"/>
              </a:rPr>
              <a:t> continue to draw down for liquidating obligations during the 90-day period immediately following the project end date.  Grantee may not incur any new obligations during the 90-day liquidation period.</a:t>
            </a:r>
          </a:p>
          <a:p>
            <a:pPr>
              <a:defRPr/>
            </a:pPr>
            <a:r>
              <a:rPr lang="en-US" altLang="en-US" sz="1600" dirty="0"/>
              <a:t>Final Performance Report due at next cycle</a:t>
            </a:r>
          </a:p>
        </p:txBody>
      </p:sp>
      <p:sp>
        <p:nvSpPr>
          <p:cNvPr id="56324" name="Content Placeholder 3">
            <a:extLst>
              <a:ext uri="{FF2B5EF4-FFF2-40B4-BE49-F238E27FC236}">
                <a16:creationId xmlns:a16="http://schemas.microsoft.com/office/drawing/2014/main" id="{2587A46A-662B-1343-B75F-08F9967D1A9D}"/>
              </a:ext>
            </a:extLst>
          </p:cNvPr>
          <p:cNvSpPr>
            <a:spLocks noGrp="1" noChangeArrowheads="1"/>
          </p:cNvSpPr>
          <p:nvPr>
            <p:ph sz="half" idx="2"/>
          </p:nvPr>
        </p:nvSpPr>
        <p:spPr>
          <a:xfrm>
            <a:off x="5038725" y="2770188"/>
            <a:ext cx="3738563" cy="3346450"/>
          </a:xfrm>
        </p:spPr>
        <p:txBody>
          <a:bodyPr>
            <a:normAutofit fontScale="92500" lnSpcReduction="10000"/>
          </a:bodyPr>
          <a:lstStyle/>
          <a:p>
            <a:pPr>
              <a:defRPr/>
            </a:pPr>
            <a:r>
              <a:rPr lang="en-US" altLang="en-US" sz="1600">
                <a:latin typeface="Calibri" panose="020F0502020204030204" pitchFamily="34" charset="0"/>
                <a:ea typeface="Calibri" panose="020F0502020204030204" pitchFamily="34" charset="0"/>
                <a:cs typeface="Times New Roman" panose="02020603050405020304" pitchFamily="18" charset="0"/>
              </a:rPr>
              <a:t>Title to equipment and supplies acquired by a recipient with Federal funds shall vest with the recipient.</a:t>
            </a:r>
          </a:p>
          <a:p>
            <a:pPr>
              <a:defRPr/>
            </a:pPr>
            <a:r>
              <a:rPr lang="en-US" altLang="en-US" sz="1600">
                <a:latin typeface="Calibri" panose="020F0502020204030204" pitchFamily="34" charset="0"/>
                <a:ea typeface="Calibri" panose="020F0502020204030204" pitchFamily="34" charset="0"/>
                <a:cs typeface="Times New Roman" panose="02020603050405020304" pitchFamily="18" charset="0"/>
              </a:rPr>
              <a:t>Financial records, supporting documents, statistical records, and all other records pertinent to award shall be retained for a period of three (3) years from the date of submission of the Final Performance report.</a:t>
            </a:r>
          </a:p>
          <a:p>
            <a:pPr>
              <a:defRPr/>
            </a:pPr>
            <a:r>
              <a:rPr lang="en-US" altLang="en-US" sz="1600">
                <a:latin typeface="Calibri" panose="020F0502020204030204" pitchFamily="34" charset="0"/>
                <a:ea typeface="Calibri" panose="020F0502020204030204" pitchFamily="34" charset="0"/>
                <a:cs typeface="Times New Roman" panose="02020603050405020304" pitchFamily="18" charset="0"/>
              </a:rPr>
              <a:t>If you have endowment activities under this grant award, you must continue to submit annual financial reports to the Department for a time period after the grant has ended. </a:t>
            </a:r>
            <a:endParaRPr lang="en-US" altLang="en-US" sz="160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D0504B57-B9E7-F408-74B5-3F2631BF4A5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73DACF-B969-4EAE-903E-33C64B991730}" type="slidenum">
              <a:rPr lang="en-US" altLang="en-US" smtClean="0"/>
              <a:pPr>
                <a:defRPr/>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8259D19-C157-DB18-207F-8073A414B3C6}"/>
              </a:ext>
            </a:extLst>
          </p:cNvPr>
          <p:cNvSpPr>
            <a:spLocks noGrp="1" noChangeArrowheads="1"/>
          </p:cNvSpPr>
          <p:nvPr>
            <p:ph type="title"/>
          </p:nvPr>
        </p:nvSpPr>
        <p:spPr>
          <a:xfrm>
            <a:off x="1112838" y="266700"/>
            <a:ext cx="7705725" cy="838200"/>
          </a:xfrm>
        </p:spPr>
        <p:txBody>
          <a:bodyPr/>
          <a:lstStyle/>
          <a:p>
            <a:r>
              <a:rPr lang="en-US" altLang="en-US">
                <a:ln>
                  <a:noFill/>
                </a:ln>
              </a:rPr>
              <a:t>Frequently Asked Questions</a:t>
            </a:r>
          </a:p>
        </p:txBody>
      </p:sp>
      <p:sp>
        <p:nvSpPr>
          <p:cNvPr id="3" name="Content Placeholder 2">
            <a:extLst>
              <a:ext uri="{FF2B5EF4-FFF2-40B4-BE49-F238E27FC236}">
                <a16:creationId xmlns:a16="http://schemas.microsoft.com/office/drawing/2014/main" id="{20DA5B21-A692-D050-1C8E-491D4FE06F3A}"/>
              </a:ext>
            </a:extLst>
          </p:cNvPr>
          <p:cNvSpPr>
            <a:spLocks noGrp="1"/>
          </p:cNvSpPr>
          <p:nvPr>
            <p:ph sz="half" idx="1"/>
          </p:nvPr>
        </p:nvSpPr>
        <p:spPr>
          <a:xfrm>
            <a:off x="982663" y="1219200"/>
            <a:ext cx="3740150" cy="5372100"/>
          </a:xfrm>
        </p:spPr>
        <p:txBody>
          <a:bodyPr>
            <a:normAutofit fontScale="77500" lnSpcReduction="20000"/>
          </a:bodyPr>
          <a:lstStyle/>
          <a:p>
            <a:pPr>
              <a:defRPr/>
            </a:pPr>
            <a:r>
              <a:rPr lang="en-US" b="1" dirty="0"/>
              <a:t>1. Do we need approval to modify our budget</a:t>
            </a:r>
            <a:r>
              <a:rPr lang="en-US" dirty="0"/>
              <a:t>? </a:t>
            </a:r>
            <a:r>
              <a:rPr lang="en-US" dirty="0">
                <a:solidFill>
                  <a:srgbClr val="FF0000"/>
                </a:solidFill>
              </a:rPr>
              <a:t>If budget changes are 10%  or more of your annual budget, you DO need approval from your ED PS to make the modification. Also, when you move money from training, you need prior approval.</a:t>
            </a:r>
          </a:p>
          <a:p>
            <a:pPr>
              <a:defRPr/>
            </a:pPr>
            <a:r>
              <a:rPr lang="en-US" b="1" dirty="0"/>
              <a:t>2. Do we have to implement the activities as proposed in the application? </a:t>
            </a:r>
            <a:r>
              <a:rPr lang="en-US" dirty="0">
                <a:solidFill>
                  <a:srgbClr val="FF0000"/>
                </a:solidFill>
              </a:rPr>
              <a:t>We want you to adhere to the fidelity of the proposal, but if changes need to be made, contact your ED Program Officer.</a:t>
            </a:r>
          </a:p>
          <a:p>
            <a:pPr>
              <a:defRPr/>
            </a:pPr>
            <a:r>
              <a:rPr lang="en-US" b="1" dirty="0"/>
              <a:t>3. What if we can’t find staff to fill all the positions included in the application? </a:t>
            </a:r>
            <a:r>
              <a:rPr lang="en-US" dirty="0">
                <a:solidFill>
                  <a:srgbClr val="FF0000"/>
                </a:solidFill>
              </a:rPr>
              <a:t>Contact your ED PO for recommendations. He or she will work with you to modify your activities, budget, etc. </a:t>
            </a:r>
          </a:p>
          <a:p>
            <a:pPr>
              <a:defRPr/>
            </a:pPr>
            <a:r>
              <a:rPr lang="en-US" b="1" dirty="0"/>
              <a:t>4. Can I serve as the Certifying Official and Project Director? </a:t>
            </a:r>
            <a:r>
              <a:rPr lang="en-US" dirty="0">
                <a:solidFill>
                  <a:srgbClr val="FF0000"/>
                </a:solidFill>
              </a:rPr>
              <a:t>No. There must be checks and balances. </a:t>
            </a:r>
          </a:p>
          <a:p>
            <a:pPr>
              <a:defRPr/>
            </a:pPr>
            <a:r>
              <a:rPr lang="en-US" b="1" dirty="0"/>
              <a:t>5. How long do I have to hire a Project Director? </a:t>
            </a:r>
            <a:r>
              <a:rPr lang="en-US" dirty="0">
                <a:solidFill>
                  <a:srgbClr val="FF0000"/>
                </a:solidFill>
              </a:rPr>
              <a:t>There must be an interim PD put in place immediately. If you do not hire a PD in 90 days, you may be deemed a high-risk grantee which has implications. </a:t>
            </a:r>
          </a:p>
          <a:p>
            <a:pPr>
              <a:defRPr/>
            </a:pPr>
            <a:endParaRPr lang="en-US" dirty="0"/>
          </a:p>
        </p:txBody>
      </p:sp>
      <p:sp>
        <p:nvSpPr>
          <p:cNvPr id="4" name="Content Placeholder 3">
            <a:extLst>
              <a:ext uri="{FF2B5EF4-FFF2-40B4-BE49-F238E27FC236}">
                <a16:creationId xmlns:a16="http://schemas.microsoft.com/office/drawing/2014/main" id="{62F0EB03-E664-591F-A1CA-113116ECC9F0}"/>
              </a:ext>
            </a:extLst>
          </p:cNvPr>
          <p:cNvSpPr>
            <a:spLocks noGrp="1"/>
          </p:cNvSpPr>
          <p:nvPr>
            <p:ph sz="half" idx="2"/>
          </p:nvPr>
        </p:nvSpPr>
        <p:spPr>
          <a:xfrm>
            <a:off x="4965700" y="1295400"/>
            <a:ext cx="3740150" cy="5486400"/>
          </a:xfrm>
        </p:spPr>
        <p:txBody>
          <a:bodyPr>
            <a:normAutofit fontScale="77500" lnSpcReduction="20000"/>
          </a:bodyPr>
          <a:lstStyle/>
          <a:p>
            <a:pPr>
              <a:defRPr/>
            </a:pPr>
            <a:r>
              <a:rPr lang="en-US" b="1" dirty="0"/>
              <a:t>6. Can the Dean of Academic Affairs serve as Project Director and be paid from the grant? </a:t>
            </a:r>
            <a:r>
              <a:rPr lang="en-US" b="1" dirty="0">
                <a:solidFill>
                  <a:srgbClr val="FF0000"/>
                </a:solidFill>
              </a:rPr>
              <a:t> The Dean </a:t>
            </a:r>
            <a:r>
              <a:rPr lang="en-US" dirty="0">
                <a:solidFill>
                  <a:srgbClr val="FF0000"/>
                </a:solidFill>
              </a:rPr>
              <a:t>cannot be paid from the grant since he has college-wide administrative authority, but  he or she can serve with “0.00” salary on the budget chart. </a:t>
            </a:r>
          </a:p>
          <a:p>
            <a:pPr>
              <a:defRPr/>
            </a:pPr>
            <a:r>
              <a:rPr lang="en-US" b="1" dirty="0"/>
              <a:t>7. Are indirect costs allowed?</a:t>
            </a:r>
            <a:r>
              <a:rPr lang="en-US" dirty="0"/>
              <a:t> </a:t>
            </a:r>
            <a:r>
              <a:rPr lang="en-US" dirty="0">
                <a:solidFill>
                  <a:srgbClr val="FF0000"/>
                </a:solidFill>
              </a:rPr>
              <a:t>No</a:t>
            </a:r>
          </a:p>
          <a:p>
            <a:pPr>
              <a:defRPr/>
            </a:pPr>
            <a:r>
              <a:rPr lang="en-US" b="1" dirty="0"/>
              <a:t>8. Can we pay for student stipends</a:t>
            </a:r>
            <a:r>
              <a:rPr lang="en-US" b="1" dirty="0">
                <a:solidFill>
                  <a:srgbClr val="FF0000"/>
                </a:solidFill>
              </a:rPr>
              <a:t>? </a:t>
            </a:r>
            <a:r>
              <a:rPr lang="en-US" dirty="0">
                <a:solidFill>
                  <a:srgbClr val="FF0000"/>
                </a:solidFill>
              </a:rPr>
              <a:t>Yes, as long as the expense connects to the grant objective.</a:t>
            </a:r>
          </a:p>
          <a:p>
            <a:pPr>
              <a:defRPr/>
            </a:pPr>
            <a:r>
              <a:rPr lang="en-US" b="1" dirty="0"/>
              <a:t>9. Can we pay for student travel? </a:t>
            </a:r>
            <a:r>
              <a:rPr lang="en-US" dirty="0">
                <a:solidFill>
                  <a:srgbClr val="FF0000"/>
                </a:solidFill>
              </a:rPr>
              <a:t>Yes, as long as the expense connects to the grant objective.</a:t>
            </a:r>
          </a:p>
          <a:p>
            <a:pPr>
              <a:defRPr/>
            </a:pPr>
            <a:r>
              <a:rPr lang="en-US" b="1" dirty="0"/>
              <a:t>10. Can we pay for international travel for faculty to attend a conference? </a:t>
            </a:r>
            <a:r>
              <a:rPr lang="en-US" dirty="0">
                <a:solidFill>
                  <a:srgbClr val="FF0000"/>
                </a:solidFill>
              </a:rPr>
              <a:t>Yes, as long as the expense connects to the grant objective.</a:t>
            </a:r>
            <a:endParaRPr lang="en-US" b="1" dirty="0"/>
          </a:p>
          <a:p>
            <a:pPr>
              <a:defRPr/>
            </a:pPr>
            <a:r>
              <a:rPr lang="en-US" b="1" dirty="0"/>
              <a:t>11. Can we give students gift cards</a:t>
            </a:r>
            <a:r>
              <a:rPr lang="en-US" b="1" dirty="0">
                <a:solidFill>
                  <a:srgbClr val="FF0000"/>
                </a:solidFill>
              </a:rPr>
              <a:t>? </a:t>
            </a:r>
            <a:r>
              <a:rPr lang="en-US" dirty="0">
                <a:solidFill>
                  <a:srgbClr val="FF0000"/>
                </a:solidFill>
              </a:rPr>
              <a:t>Yes, as long as the expense connects to the grant objective.</a:t>
            </a:r>
          </a:p>
          <a:p>
            <a:pPr>
              <a:defRPr/>
            </a:pPr>
            <a:r>
              <a:rPr lang="en-US" dirty="0"/>
              <a:t>12</a:t>
            </a:r>
            <a:r>
              <a:rPr lang="en-US" b="1" dirty="0"/>
              <a:t>. What happens if we lose our HSI status during the performance period? </a:t>
            </a:r>
            <a:r>
              <a:rPr lang="en-US" dirty="0">
                <a:solidFill>
                  <a:srgbClr val="FF0000"/>
                </a:solidFill>
              </a:rPr>
              <a:t>Our</a:t>
            </a:r>
            <a:r>
              <a:rPr lang="en-US" dirty="0">
                <a:solidFill>
                  <a:srgbClr val="FF0000"/>
                </a:solidFill>
                <a:latin typeface="Calibri" panose="020F0502020204030204" pitchFamily="34" charset="0"/>
                <a:ea typeface="Calibri" panose="020F0502020204030204" pitchFamily="34" charset="0"/>
              </a:rPr>
              <a:t> practice has been that the grantee retains eligibility for the entire performance period. </a:t>
            </a:r>
          </a:p>
          <a:p>
            <a:pPr>
              <a:defRPr/>
            </a:pPr>
            <a:endParaRPr lang="en-US" dirty="0"/>
          </a:p>
          <a:p>
            <a:pPr>
              <a:defRPr/>
            </a:pPr>
            <a:endParaRPr lang="en-US" dirty="0"/>
          </a:p>
        </p:txBody>
      </p:sp>
      <p:sp>
        <p:nvSpPr>
          <p:cNvPr id="6" name="Slide Number Placeholder 5">
            <a:extLst>
              <a:ext uri="{FF2B5EF4-FFF2-40B4-BE49-F238E27FC236}">
                <a16:creationId xmlns:a16="http://schemas.microsoft.com/office/drawing/2014/main" id="{65666FD2-6B06-202E-0B56-714196A5C2BC}"/>
              </a:ext>
            </a:extLst>
          </p:cNvPr>
          <p:cNvSpPr>
            <a:spLocks noGrp="1"/>
          </p:cNvSpPr>
          <p:nvPr>
            <p:ph type="sldNum" sz="quarter" idx="12"/>
          </p:nvPr>
        </p:nvSpPr>
        <p:spPr/>
        <p:txBody>
          <a:bodyPr/>
          <a:lstStyle/>
          <a:p>
            <a:pPr>
              <a:defRPr/>
            </a:pPr>
            <a:fld id="{7F57D3C8-5D6A-4616-B5EC-C6AEADD4A2C9}" type="slidenum">
              <a:rPr lang="en-US" altLang="en-US" smtClean="0"/>
              <a:pPr>
                <a:defRPr/>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DFABCC6F-8D28-8BF9-32FF-9AD2B9491A9F}"/>
              </a:ext>
            </a:extLst>
          </p:cNvPr>
          <p:cNvSpPr>
            <a:spLocks noGrp="1" noChangeArrowheads="1"/>
          </p:cNvSpPr>
          <p:nvPr>
            <p:ph type="title"/>
          </p:nvPr>
        </p:nvSpPr>
        <p:spPr>
          <a:xfrm>
            <a:off x="982663" y="457200"/>
            <a:ext cx="7704137" cy="762000"/>
          </a:xfrm>
        </p:spPr>
        <p:txBody>
          <a:bodyPr/>
          <a:lstStyle/>
          <a:p>
            <a:r>
              <a:rPr lang="en-US" altLang="en-US">
                <a:ln>
                  <a:noFill/>
                </a:ln>
              </a:rPr>
              <a:t>Helpful Tips</a:t>
            </a:r>
          </a:p>
        </p:txBody>
      </p:sp>
      <p:sp>
        <p:nvSpPr>
          <p:cNvPr id="57347" name="Content Placeholder 2">
            <a:extLst>
              <a:ext uri="{FF2B5EF4-FFF2-40B4-BE49-F238E27FC236}">
                <a16:creationId xmlns:a16="http://schemas.microsoft.com/office/drawing/2014/main" id="{0FA3D38C-B0EB-B77E-CCF7-DBC86D2EB642}"/>
              </a:ext>
            </a:extLst>
          </p:cNvPr>
          <p:cNvSpPr>
            <a:spLocks noGrp="1" noChangeArrowheads="1"/>
          </p:cNvSpPr>
          <p:nvPr>
            <p:ph idx="1"/>
          </p:nvPr>
        </p:nvSpPr>
        <p:spPr>
          <a:xfrm>
            <a:off x="982663" y="1981200"/>
            <a:ext cx="7704137" cy="4017963"/>
          </a:xfrm>
        </p:spPr>
        <p:txBody>
          <a:bodyPr/>
          <a:lstStyle/>
          <a:p>
            <a:r>
              <a:rPr lang="en-US" altLang="en-US"/>
              <a:t>Use your resources!</a:t>
            </a:r>
          </a:p>
          <a:p>
            <a:r>
              <a:rPr lang="en-US" altLang="en-US"/>
              <a:t>Include the PR Award number on all emails and correspondence.</a:t>
            </a:r>
          </a:p>
          <a:p>
            <a:r>
              <a:rPr lang="en-US" altLang="en-US"/>
              <a:t>When in doubt, ask your PS.</a:t>
            </a:r>
          </a:p>
          <a:p>
            <a:r>
              <a:rPr lang="en-US" altLang="en-US"/>
              <a:t>Do not work in a silo. Be sure your team as well as other departments and leadership know about your project and the great work you are doing.</a:t>
            </a:r>
          </a:p>
          <a:p>
            <a:r>
              <a:rPr lang="en-US" altLang="en-US"/>
              <a:t>Work closely with your evaluator.</a:t>
            </a:r>
          </a:p>
          <a:p>
            <a:r>
              <a:rPr lang="en-US" altLang="en-US"/>
              <a:t>Attend meetings, conferences, and other grant related events. </a:t>
            </a:r>
          </a:p>
          <a:p>
            <a:r>
              <a:rPr lang="en-US" altLang="en-US"/>
              <a:t>Share your accomplishments with the Department.</a:t>
            </a:r>
          </a:p>
          <a:p>
            <a:endParaRPr lang="en-US" altLang="en-US"/>
          </a:p>
        </p:txBody>
      </p:sp>
      <p:sp>
        <p:nvSpPr>
          <p:cNvPr id="5" name="Slide Number Placeholder 4">
            <a:extLst>
              <a:ext uri="{FF2B5EF4-FFF2-40B4-BE49-F238E27FC236}">
                <a16:creationId xmlns:a16="http://schemas.microsoft.com/office/drawing/2014/main" id="{B98A2757-034F-8F00-E9DE-7E81658D780A}"/>
              </a:ext>
            </a:extLst>
          </p:cNvPr>
          <p:cNvSpPr>
            <a:spLocks noGrp="1"/>
          </p:cNvSpPr>
          <p:nvPr>
            <p:ph type="sldNum" sz="quarter" idx="12"/>
          </p:nvPr>
        </p:nvSpPr>
        <p:spPr/>
        <p:txBody>
          <a:bodyPr/>
          <a:lstStyle/>
          <a:p>
            <a:pPr>
              <a:defRPr/>
            </a:pPr>
            <a:fld id="{0A462203-C541-4E92-A3E5-EC19B70B48D6}" type="slidenum">
              <a:rPr lang="en-US" altLang="en-US" smtClean="0"/>
              <a:pPr>
                <a:defRPr/>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E1CC4AC-4743-F987-ADB6-73ACFC344CF5}"/>
              </a:ext>
            </a:extLst>
          </p:cNvPr>
          <p:cNvSpPr>
            <a:spLocks noGrp="1" noChangeArrowheads="1"/>
          </p:cNvSpPr>
          <p:nvPr>
            <p:ph type="title"/>
          </p:nvPr>
        </p:nvSpPr>
        <p:spPr>
          <a:xfrm>
            <a:off x="515938" y="2057400"/>
            <a:ext cx="8229600" cy="1143000"/>
          </a:xfrm>
        </p:spPr>
        <p:txBody>
          <a:bodyPr/>
          <a:lstStyle/>
          <a:p>
            <a:pPr eaLnBrk="1" hangingPunct="1"/>
            <a:r>
              <a:rPr lang="en-US" altLang="en-US" b="1">
                <a:ln>
                  <a:noFill/>
                </a:ln>
              </a:rPr>
              <a:t>Important Dates and Information</a:t>
            </a:r>
          </a:p>
        </p:txBody>
      </p:sp>
      <p:sp>
        <p:nvSpPr>
          <p:cNvPr id="58371" name="Content Placeholder 2">
            <a:extLst>
              <a:ext uri="{FF2B5EF4-FFF2-40B4-BE49-F238E27FC236}">
                <a16:creationId xmlns:a16="http://schemas.microsoft.com/office/drawing/2014/main" id="{C6770A45-4973-1FCB-AF2E-8B4AD4EC6BAF}"/>
              </a:ext>
            </a:extLst>
          </p:cNvPr>
          <p:cNvSpPr>
            <a:spLocks noGrp="1" noChangeArrowheads="1"/>
          </p:cNvSpPr>
          <p:nvPr>
            <p:ph idx="1"/>
          </p:nvPr>
        </p:nvSpPr>
        <p:spPr>
          <a:xfrm>
            <a:off x="457200" y="2243138"/>
            <a:ext cx="8229600" cy="2925762"/>
          </a:xfrm>
        </p:spPr>
        <p:txBody>
          <a:bodyPr/>
          <a:lstStyle/>
          <a:p>
            <a:pPr marL="0" indent="0" eaLnBrk="1" hangingPunct="1">
              <a:buFont typeface="Arial" panose="020B0604020202020204" pitchFamily="34" charset="0"/>
              <a:buNone/>
            </a:pPr>
            <a:endParaRPr lang="en-US" altLang="en-US"/>
          </a:p>
          <a:p>
            <a:pPr marL="457200" lvl="1" indent="0" eaLnBrk="1" hangingPunct="1">
              <a:buFont typeface="Arial" panose="020B0604020202020204" pitchFamily="34" charset="0"/>
              <a:buNone/>
            </a:pPr>
            <a:endParaRPr lang="en-US" altLang="en-US"/>
          </a:p>
          <a:p>
            <a:pPr marL="457200" lvl="1" indent="0" eaLnBrk="1" hangingPunct="1">
              <a:buFont typeface="Arial" panose="020B0604020202020204" pitchFamily="34" charset="0"/>
              <a:buNone/>
            </a:pPr>
            <a:endParaRPr lang="en-US" altLang="en-US"/>
          </a:p>
          <a:p>
            <a:pPr marL="457200" lvl="1" indent="0" algn="ctr" eaLnBrk="1" hangingPunct="1">
              <a:buFont typeface="Arial" panose="020B0604020202020204" pitchFamily="34" charset="0"/>
              <a:buNone/>
            </a:pPr>
            <a:r>
              <a:rPr lang="en-US" altLang="en-US" sz="3600" b="1"/>
              <a:t>Visit </a:t>
            </a:r>
            <a:r>
              <a:rPr lang="en-US" altLang="en-US" sz="3600" b="1">
                <a:hlinkClick r:id="rId2"/>
              </a:rPr>
              <a:t>www.ed.gov/hsi</a:t>
            </a:r>
            <a:r>
              <a:rPr lang="en-US" altLang="en-US" sz="3600" b="1"/>
              <a:t> regularly </a:t>
            </a:r>
          </a:p>
          <a:p>
            <a:pPr marL="457200" lvl="1" indent="0" algn="ctr" eaLnBrk="1" hangingPunct="1">
              <a:buFont typeface="Arial" panose="020B0604020202020204" pitchFamily="34" charset="0"/>
              <a:buNone/>
            </a:pPr>
            <a:r>
              <a:rPr lang="en-US" altLang="en-US" sz="3600" b="1"/>
              <a:t>for updates and news.</a:t>
            </a:r>
          </a:p>
          <a:p>
            <a:pPr marL="457200" lvl="1" indent="0" eaLnBrk="1" hangingPunct="1">
              <a:buFont typeface="Arial" panose="020B0604020202020204" pitchFamily="34" charset="0"/>
              <a:buNone/>
            </a:pPr>
            <a:endParaRPr lang="en-US" altLang="en-US"/>
          </a:p>
        </p:txBody>
      </p:sp>
      <p:sp>
        <p:nvSpPr>
          <p:cNvPr id="58372" name="Footer Placeholder 3">
            <a:extLst>
              <a:ext uri="{FF2B5EF4-FFF2-40B4-BE49-F238E27FC236}">
                <a16:creationId xmlns:a16="http://schemas.microsoft.com/office/drawing/2014/main" id="{58374370-E403-C08C-B6C4-D626044D3A54}"/>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a:t>Office of Postsecondary Education/Hispanic Serving Institutions Division</a:t>
            </a:r>
          </a:p>
        </p:txBody>
      </p:sp>
      <p:sp>
        <p:nvSpPr>
          <p:cNvPr id="58373" name="Slide Number Placeholder 4">
            <a:extLst>
              <a:ext uri="{FF2B5EF4-FFF2-40B4-BE49-F238E27FC236}">
                <a16:creationId xmlns:a16="http://schemas.microsoft.com/office/drawing/2014/main" id="{A24C0DF6-D64B-B426-D3FC-02C440C9969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51D32505-2C9C-40AA-B3D1-82099B35B2AC}" type="slidenum">
              <a:rPr lang="en-US" altLang="en-US" sz="1200" smtClean="0">
                <a:solidFill>
                  <a:srgbClr val="898989"/>
                </a:solidFill>
                <a:latin typeface="Calibri" panose="020F0502020204030204" pitchFamily="34" charset="0"/>
              </a:rPr>
              <a:pPr fontAlgn="base">
                <a:spcBef>
                  <a:spcPct val="0"/>
                </a:spcBef>
                <a:spcAft>
                  <a:spcPct val="0"/>
                </a:spcAft>
              </a:pPr>
              <a:t>47</a:t>
            </a:fld>
            <a:endParaRPr lang="en-US" altLang="en-US" sz="1200">
              <a:solidFill>
                <a:srgbClr val="898989"/>
              </a:solidFill>
              <a:latin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4" descr="Whiteboard that says Thank You&#10;&#10;">
            <a:extLst>
              <a:ext uri="{FF2B5EF4-FFF2-40B4-BE49-F238E27FC236}">
                <a16:creationId xmlns:a16="http://schemas.microsoft.com/office/drawing/2014/main" id="{0FD15BA5-AA52-9E24-B5AD-3C05C6F00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04C005E-869E-F301-BAE7-7D3BEAFA2157}"/>
              </a:ext>
            </a:extLst>
          </p:cNvPr>
          <p:cNvSpPr>
            <a:spLocks noGrp="1"/>
          </p:cNvSpPr>
          <p:nvPr>
            <p:ph type="title" idx="4294967295"/>
          </p:nvPr>
        </p:nvSpPr>
        <p:spPr>
          <a:xfrm>
            <a:off x="7010400" y="457200"/>
            <a:ext cx="1676400" cy="1981200"/>
          </a:xfrm>
        </p:spPr>
        <p:txBody>
          <a:bodyPr/>
          <a:lstStyle/>
          <a:p>
            <a:r>
              <a:rPr lang="en-US"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D22B-5E34-2C38-9E59-2163912DE2AD}"/>
              </a:ext>
            </a:extLst>
          </p:cNvPr>
          <p:cNvSpPr>
            <a:spLocks noGrp="1"/>
          </p:cNvSpPr>
          <p:nvPr>
            <p:ph type="title"/>
          </p:nvPr>
        </p:nvSpPr>
        <p:spPr>
          <a:xfrm>
            <a:off x="533400" y="787400"/>
            <a:ext cx="8229600" cy="2257425"/>
          </a:xfrm>
        </p:spPr>
        <p:txBody>
          <a:bodyPr rtlCol="0">
            <a:normAutofit fontScale="90000"/>
          </a:bodyPr>
          <a:lstStyle/>
          <a:p>
            <a:pPr marL="57150" eaLnBrk="1" fontAlgn="auto" hangingPunct="1">
              <a:spcBef>
                <a:spcPts val="0"/>
              </a:spcBef>
              <a:spcAft>
                <a:spcPts val="0"/>
              </a:spcAft>
              <a:defRPr/>
            </a:pPr>
            <a:br>
              <a:rPr lang="en-US" dirty="0">
                <a:latin typeface="Andalus" panose="02020603050405020304" pitchFamily="18" charset="-78"/>
                <a:cs typeface="Andalus" panose="02020603050405020304" pitchFamily="18" charset="-78"/>
              </a:rPr>
            </a:br>
            <a:br>
              <a:rPr lang="en-US" dirty="0">
                <a:latin typeface="Andalus" panose="02020603050405020304" pitchFamily="18" charset="-78"/>
                <a:cs typeface="Andalus" panose="02020603050405020304" pitchFamily="18" charset="-78"/>
              </a:rPr>
            </a:br>
            <a:r>
              <a:rPr lang="en-US" sz="3100" b="1" dirty="0">
                <a:latin typeface="Andalus" panose="02020603050405020304" pitchFamily="18" charset="-78"/>
                <a:cs typeface="Andalus" panose="02020603050405020304" pitchFamily="18" charset="-78"/>
              </a:rPr>
              <a:t>Hispanic-Serving Institutions Division </a:t>
            </a:r>
            <a:br>
              <a:rPr lang="en-US" sz="2700" dirty="0">
                <a:latin typeface="Andalus" panose="02020603050405020304" pitchFamily="18" charset="-78"/>
                <a:cs typeface="Andalus" panose="02020603050405020304" pitchFamily="18" charset="-78"/>
              </a:rPr>
            </a:br>
            <a:r>
              <a:rPr lang="en-US" sz="2700" dirty="0">
                <a:latin typeface="Andalus" panose="02020603050405020304" pitchFamily="18" charset="-78"/>
                <a:cs typeface="Andalus" panose="02020603050405020304" pitchFamily="18" charset="-78"/>
              </a:rPr>
              <a:t>		</a:t>
            </a:r>
            <a:r>
              <a:rPr lang="en-US" sz="1800" dirty="0">
                <a:latin typeface="Andalus" panose="02020603050405020304" pitchFamily="18" charset="-78"/>
                <a:cs typeface="Andalus" panose="02020603050405020304" pitchFamily="18" charset="-78"/>
              </a:rPr>
              <a:t>Dr. Stacey Slijepcevic, Division Director</a:t>
            </a:r>
            <a:br>
              <a:rPr lang="en-US" sz="1800" dirty="0">
                <a:latin typeface="Andalus" panose="02020603050405020304" pitchFamily="18" charset="-78"/>
                <a:cs typeface="Andalus" panose="02020603050405020304" pitchFamily="18" charset="-78"/>
              </a:rPr>
            </a:br>
            <a:r>
              <a:rPr lang="en-US" sz="1800" dirty="0">
                <a:latin typeface="Andalus" panose="02020603050405020304" pitchFamily="18" charset="-78"/>
                <a:cs typeface="Andalus" panose="02020603050405020304" pitchFamily="18" charset="-78"/>
                <a:hlinkClick r:id="rId2"/>
              </a:rPr>
              <a:t>Stacey.slijepcevic@ed.gov</a:t>
            </a:r>
            <a:r>
              <a:rPr lang="en-US" sz="1800" dirty="0">
                <a:latin typeface="Andalus" panose="02020603050405020304" pitchFamily="18" charset="-78"/>
                <a:cs typeface="Andalus" panose="02020603050405020304" pitchFamily="18" charset="-78"/>
              </a:rPr>
              <a:t> 202-453-6150</a:t>
            </a:r>
            <a:br>
              <a:rPr lang="en-US" sz="1800" dirty="0">
                <a:latin typeface="Andalus" panose="02020603050405020304" pitchFamily="18" charset="-78"/>
                <a:cs typeface="Andalus" panose="02020603050405020304" pitchFamily="18" charset="-78"/>
              </a:rPr>
            </a:br>
            <a:br>
              <a:rPr lang="en-US" sz="1800" dirty="0">
                <a:latin typeface="Andalus" panose="02020603050405020304" pitchFamily="18" charset="-78"/>
                <a:cs typeface="Andalus" panose="02020603050405020304" pitchFamily="18" charset="-78"/>
              </a:rPr>
            </a:br>
            <a:br>
              <a:rPr lang="en-US" sz="1800" dirty="0">
                <a:latin typeface="Andalus" panose="02020603050405020304" pitchFamily="18" charset="-78"/>
                <a:cs typeface="Andalus" panose="02020603050405020304" pitchFamily="18" charset="-78"/>
              </a:rPr>
            </a:br>
            <a:br>
              <a:rPr lang="en-US" sz="1800" dirty="0">
                <a:latin typeface="Andalus" panose="02020603050405020304" pitchFamily="18" charset="-78"/>
                <a:cs typeface="Andalus" panose="02020603050405020304" pitchFamily="18" charset="-78"/>
              </a:rPr>
            </a:br>
            <a:br>
              <a:rPr lang="en-US" sz="2700" dirty="0">
                <a:latin typeface="Andalus" panose="02020603050405020304" pitchFamily="18" charset="-78"/>
                <a:cs typeface="Andalus" panose="02020603050405020304" pitchFamily="18" charset="-78"/>
              </a:rPr>
            </a:br>
            <a:br>
              <a:rPr lang="en-US" sz="2700" dirty="0">
                <a:latin typeface="Andalus" panose="02020603050405020304" pitchFamily="18" charset="-78"/>
                <a:cs typeface="Andalus" panose="02020603050405020304" pitchFamily="18" charset="-78"/>
              </a:rPr>
            </a:br>
            <a:br>
              <a:rPr lang="en-US" sz="2000" b="1" dirty="0">
                <a:latin typeface="Andalus" panose="02020603050405020304" pitchFamily="18" charset="-78"/>
                <a:cs typeface="Andalus" panose="02020603050405020304" pitchFamily="18" charset="-78"/>
              </a:rPr>
            </a:br>
            <a:br>
              <a:rPr lang="en-US" sz="2000" b="1" dirty="0">
                <a:latin typeface="Andalus" panose="02020603050405020304" pitchFamily="18" charset="-78"/>
                <a:cs typeface="Andalus" panose="02020603050405020304" pitchFamily="18" charset="-78"/>
              </a:rPr>
            </a:br>
            <a:br>
              <a:rPr lang="en-US" sz="1800" dirty="0">
                <a:latin typeface="Andalus" panose="02020603050405020304" pitchFamily="18" charset="-78"/>
                <a:cs typeface="Andalus" panose="02020603050405020304" pitchFamily="18" charset="-78"/>
              </a:rPr>
            </a:br>
            <a:r>
              <a:rPr lang="en-US" sz="1800" dirty="0">
                <a:latin typeface="Andalus" panose="02020603050405020304" pitchFamily="18" charset="-78"/>
                <a:cs typeface="Andalus" panose="02020603050405020304" pitchFamily="18" charset="-78"/>
              </a:rPr>
              <a:t> </a:t>
            </a:r>
            <a:br>
              <a:rPr lang="en-US" sz="2400" dirty="0">
                <a:latin typeface="Andalus" panose="02020603050405020304" pitchFamily="18" charset="-78"/>
                <a:cs typeface="Andalus" panose="02020603050405020304" pitchFamily="18" charset="-78"/>
              </a:rPr>
            </a:br>
            <a:endParaRPr lang="en-US" dirty="0">
              <a:latin typeface="Andalus" panose="02020603050405020304" pitchFamily="18" charset="-78"/>
              <a:cs typeface="Andalus" panose="02020603050405020304" pitchFamily="18" charset="-78"/>
            </a:endParaRPr>
          </a:p>
        </p:txBody>
      </p:sp>
      <p:sp>
        <p:nvSpPr>
          <p:cNvPr id="64515" name="Content Placeholder 2">
            <a:extLst>
              <a:ext uri="{FF2B5EF4-FFF2-40B4-BE49-F238E27FC236}">
                <a16:creationId xmlns:a16="http://schemas.microsoft.com/office/drawing/2014/main" id="{FE0F6B94-1D0B-BEC5-B0B4-5DFC5C198F18}"/>
              </a:ext>
            </a:extLst>
          </p:cNvPr>
          <p:cNvSpPr>
            <a:spLocks noGrp="1"/>
          </p:cNvSpPr>
          <p:nvPr>
            <p:ph sz="half" idx="1"/>
          </p:nvPr>
        </p:nvSpPr>
        <p:spPr>
          <a:xfrm>
            <a:off x="1219200" y="1752600"/>
            <a:ext cx="4038600" cy="6210300"/>
          </a:xfrm>
        </p:spPr>
        <p:txBody>
          <a:bodyPr rtlCol="0"/>
          <a:lstStyle/>
          <a:p>
            <a:pPr marL="800100" lvl="1" eaLnBrk="1" fontAlgn="auto" hangingPunct="1">
              <a:spcAft>
                <a:spcPts val="0"/>
              </a:spcAft>
              <a:buClr>
                <a:schemeClr val="accent1">
                  <a:lumMod val="75000"/>
                </a:schemeClr>
              </a:buClr>
              <a:buFont typeface="Wingdings" pitchFamily="2" charset="2"/>
              <a:buChar char="§"/>
              <a:defRPr/>
            </a:pPr>
            <a:endParaRPr lang="en-US" sz="1700" dirty="0">
              <a:solidFill>
                <a:schemeClr val="tx1">
                  <a:lumMod val="75000"/>
                  <a:lumOff val="25000"/>
                </a:schemeClr>
              </a:solidFill>
              <a:latin typeface="Andalus" panose="02020603050405020304" pitchFamily="18" charset="-78"/>
              <a:cs typeface="Andalus" panose="02020603050405020304" pitchFamily="18" charset="-78"/>
            </a:endParaRPr>
          </a:p>
          <a:p>
            <a:pPr marL="57150" indent="0" eaLnBrk="1" fontAlgn="auto" hangingPunct="1">
              <a:spcAft>
                <a:spcPts val="0"/>
              </a:spcAft>
              <a:buClr>
                <a:schemeClr val="accent1">
                  <a:lumMod val="75000"/>
                </a:schemeClr>
              </a:buClr>
              <a:buFont typeface="Arial" charset="0"/>
              <a:buNone/>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Njeri Clark </a:t>
            </a:r>
          </a:p>
          <a:p>
            <a:pPr marL="800100" lvl="1" eaLnBrk="1" fontAlgn="auto" hangingPunct="1">
              <a:spcAft>
                <a:spcPts val="0"/>
              </a:spcAft>
              <a:buClr>
                <a:schemeClr val="accent1">
                  <a:lumMod val="75000"/>
                </a:schemeClr>
              </a:buClr>
              <a:buFont typeface="Wingdings" pitchFamily="2" charset="2"/>
              <a:buChar char="§"/>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Njeri.clark@ed.gov</a:t>
            </a:r>
          </a:p>
          <a:p>
            <a:pPr marL="800100" lvl="1" eaLnBrk="1" fontAlgn="auto" hangingPunct="1">
              <a:spcAft>
                <a:spcPts val="0"/>
              </a:spcAft>
              <a:buClr>
                <a:schemeClr val="accent1">
                  <a:lumMod val="75000"/>
                </a:schemeClr>
              </a:buClr>
              <a:buFont typeface="Wingdings" pitchFamily="2" charset="2"/>
              <a:buChar char="§"/>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202-453-6224</a:t>
            </a:r>
          </a:p>
          <a:p>
            <a:pPr marL="800100" lvl="1" eaLnBrk="1" fontAlgn="auto" hangingPunct="1">
              <a:spcAft>
                <a:spcPts val="0"/>
              </a:spcAft>
              <a:buClr>
                <a:schemeClr val="accent1">
                  <a:lumMod val="75000"/>
                </a:schemeClr>
              </a:buClr>
              <a:buFont typeface="Wingdings" pitchFamily="2" charset="2"/>
              <a:buChar char="§"/>
              <a:defRPr/>
            </a:pPr>
            <a:endParaRPr lang="en-US" sz="1700" dirty="0">
              <a:solidFill>
                <a:schemeClr val="tx1">
                  <a:lumMod val="75000"/>
                  <a:lumOff val="25000"/>
                </a:schemeClr>
              </a:solidFill>
              <a:latin typeface="Andalus" panose="02020603050405020304" pitchFamily="18" charset="-78"/>
              <a:cs typeface="Andalus" panose="02020603050405020304" pitchFamily="18" charset="-78"/>
            </a:endParaRPr>
          </a:p>
          <a:p>
            <a:pPr marL="57150" indent="0" eaLnBrk="1" fontAlgn="auto" hangingPunct="1">
              <a:spcAft>
                <a:spcPts val="0"/>
              </a:spcAft>
              <a:buClr>
                <a:schemeClr val="accent1">
                  <a:lumMod val="75000"/>
                </a:schemeClr>
              </a:buClr>
              <a:buFont typeface="Arial" charset="0"/>
              <a:buNone/>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Kurrinn Cusumano-Abrams</a:t>
            </a:r>
          </a:p>
          <a:p>
            <a:pPr marL="800100" lvl="1" eaLnBrk="1" fontAlgn="auto" hangingPunct="1">
              <a:spcAft>
                <a:spcPts val="0"/>
              </a:spcAft>
              <a:buClr>
                <a:schemeClr val="accent1">
                  <a:lumMod val="75000"/>
                </a:schemeClr>
              </a:buClr>
              <a:buFont typeface="Wingdings" pitchFamily="2" charset="2"/>
              <a:buChar char="§"/>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Kurrinn.abrams2@ed.gov</a:t>
            </a:r>
          </a:p>
          <a:p>
            <a:pPr marL="800100" lvl="1" eaLnBrk="1" fontAlgn="auto" hangingPunct="1">
              <a:spcAft>
                <a:spcPts val="0"/>
              </a:spcAft>
              <a:buClr>
                <a:schemeClr val="accent1">
                  <a:lumMod val="75000"/>
                </a:schemeClr>
              </a:buClr>
              <a:buFont typeface="Wingdings" pitchFamily="2" charset="2"/>
              <a:buChar char="§"/>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202-453-7906</a:t>
            </a:r>
          </a:p>
          <a:p>
            <a:pPr marL="800100" lvl="1" eaLnBrk="1" fontAlgn="auto" hangingPunct="1">
              <a:spcAft>
                <a:spcPts val="0"/>
              </a:spcAft>
              <a:buClr>
                <a:schemeClr val="accent1">
                  <a:lumMod val="75000"/>
                </a:schemeClr>
              </a:buClr>
              <a:buFont typeface="Wingdings" pitchFamily="2" charset="2"/>
              <a:buChar char="§"/>
              <a:defRPr/>
            </a:pPr>
            <a:endParaRPr lang="en-US" sz="1700" dirty="0">
              <a:solidFill>
                <a:schemeClr val="tx1">
                  <a:lumMod val="75000"/>
                  <a:lumOff val="25000"/>
                </a:schemeClr>
              </a:solidFill>
              <a:latin typeface="Andalus" panose="02020603050405020304" pitchFamily="18" charset="-78"/>
              <a:cs typeface="Andalus" panose="02020603050405020304" pitchFamily="18" charset="-78"/>
            </a:endParaRPr>
          </a:p>
          <a:p>
            <a:pPr marL="57150" indent="0" eaLnBrk="1" fontAlgn="auto" hangingPunct="1">
              <a:spcAft>
                <a:spcPts val="0"/>
              </a:spcAft>
              <a:buClr>
                <a:schemeClr val="accent1">
                  <a:lumMod val="75000"/>
                </a:schemeClr>
              </a:buClr>
              <a:buFont typeface="Arial" charset="0"/>
              <a:buNone/>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Dr. Robin M. Dabney</a:t>
            </a:r>
          </a:p>
          <a:p>
            <a:pPr marL="800100" lvl="1" eaLnBrk="1" fontAlgn="auto" hangingPunct="1">
              <a:spcAft>
                <a:spcPts val="0"/>
              </a:spcAft>
              <a:buClr>
                <a:schemeClr val="accent1">
                  <a:lumMod val="75000"/>
                </a:schemeClr>
              </a:buClr>
              <a:buFont typeface="Wingdings" pitchFamily="2" charset="2"/>
              <a:buChar char="§"/>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Robin.dabney@ed.gov</a:t>
            </a:r>
          </a:p>
          <a:p>
            <a:pPr marL="800100" lvl="1" eaLnBrk="1" fontAlgn="auto" hangingPunct="1">
              <a:spcAft>
                <a:spcPts val="0"/>
              </a:spcAft>
              <a:buClr>
                <a:schemeClr val="accent1">
                  <a:lumMod val="75000"/>
                </a:schemeClr>
              </a:buClr>
              <a:buFont typeface="Wingdings" pitchFamily="2" charset="2"/>
              <a:buChar char="§"/>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202-453-7908</a:t>
            </a:r>
          </a:p>
          <a:p>
            <a:pPr marL="57150" indent="0" eaLnBrk="1" fontAlgn="auto" hangingPunct="1">
              <a:spcAft>
                <a:spcPts val="0"/>
              </a:spcAft>
              <a:buClr>
                <a:schemeClr val="accent1">
                  <a:lumMod val="75000"/>
                </a:schemeClr>
              </a:buClr>
              <a:buFont typeface="Arial" charset="0"/>
              <a:buNone/>
              <a:defRPr/>
            </a:pPr>
            <a:endParaRPr lang="en-US" dirty="0">
              <a:solidFill>
                <a:schemeClr val="tx1">
                  <a:lumMod val="75000"/>
                  <a:lumOff val="25000"/>
                </a:schemeClr>
              </a:solidFill>
              <a:latin typeface="Andalus" panose="02020603050405020304" pitchFamily="18" charset="-78"/>
              <a:cs typeface="Andalus" panose="02020603050405020304" pitchFamily="18" charset="-78"/>
            </a:endParaRPr>
          </a:p>
          <a:p>
            <a:pPr lvl="1" eaLnBrk="1" fontAlgn="auto" hangingPunct="1">
              <a:spcAft>
                <a:spcPts val="0"/>
              </a:spcAft>
              <a:buClr>
                <a:schemeClr val="accent1">
                  <a:lumMod val="75000"/>
                </a:schemeClr>
              </a:buClr>
              <a:buFont typeface="Wingdings" pitchFamily="2" charset="2"/>
              <a:buChar char="§"/>
              <a:defRPr/>
            </a:pPr>
            <a:endParaRPr lang="en-US" sz="1800" dirty="0">
              <a:solidFill>
                <a:schemeClr val="tx1">
                  <a:lumMod val="75000"/>
                  <a:lumOff val="25000"/>
                </a:schemeClr>
              </a:solidFill>
              <a:latin typeface="Andalus" panose="02020603050405020304" pitchFamily="18" charset="-78"/>
              <a:cs typeface="Andalus" panose="02020603050405020304" pitchFamily="18" charset="-78"/>
            </a:endParaRPr>
          </a:p>
          <a:p>
            <a:pPr marL="0" indent="0" eaLnBrk="1" fontAlgn="auto" hangingPunct="1">
              <a:spcAft>
                <a:spcPts val="0"/>
              </a:spcAft>
              <a:buClr>
                <a:schemeClr val="accent1">
                  <a:lumMod val="75000"/>
                </a:schemeClr>
              </a:buClr>
              <a:buFont typeface="Arial" charset="0"/>
              <a:buNone/>
              <a:defRPr/>
            </a:pPr>
            <a:endParaRPr lang="en-US" sz="2400" dirty="0">
              <a:solidFill>
                <a:schemeClr val="tx1">
                  <a:lumMod val="75000"/>
                  <a:lumOff val="25000"/>
                </a:schemeClr>
              </a:solidFill>
              <a:latin typeface="Andalus" panose="02020603050405020304" pitchFamily="18" charset="-78"/>
              <a:cs typeface="Andalus" panose="02020603050405020304" pitchFamily="18" charset="-78"/>
            </a:endParaRPr>
          </a:p>
          <a:p>
            <a:pPr marL="0" indent="0" eaLnBrk="1" fontAlgn="auto" hangingPunct="1">
              <a:spcAft>
                <a:spcPts val="0"/>
              </a:spcAft>
              <a:buClr>
                <a:schemeClr val="accent1">
                  <a:lumMod val="75000"/>
                </a:schemeClr>
              </a:buClr>
              <a:buFont typeface="Arial" charset="0"/>
              <a:buNone/>
              <a:defRPr/>
            </a:pPr>
            <a:r>
              <a:rPr lang="en-US" sz="2400" dirty="0">
                <a:solidFill>
                  <a:schemeClr val="tx1">
                    <a:lumMod val="75000"/>
                    <a:lumOff val="25000"/>
                  </a:schemeClr>
                </a:solidFill>
                <a:latin typeface="Andalus" panose="02020603050405020304" pitchFamily="18" charset="-78"/>
                <a:cs typeface="Andalus" panose="02020603050405020304" pitchFamily="18" charset="-78"/>
              </a:rPr>
              <a:t>	</a:t>
            </a:r>
          </a:p>
          <a:p>
            <a:pPr marL="800100" lvl="1" eaLnBrk="1" fontAlgn="auto" hangingPunct="1">
              <a:spcAft>
                <a:spcPts val="0"/>
              </a:spcAft>
              <a:buClr>
                <a:schemeClr val="accent1">
                  <a:lumMod val="75000"/>
                </a:schemeClr>
              </a:buClr>
              <a:buFont typeface="Wingdings" pitchFamily="2" charset="2"/>
              <a:buChar char="§"/>
              <a:defRPr/>
            </a:pPr>
            <a:endParaRPr lang="en-US" sz="1800" dirty="0">
              <a:solidFill>
                <a:schemeClr val="tx1">
                  <a:lumMod val="75000"/>
                  <a:lumOff val="25000"/>
                </a:schemeClr>
              </a:solidFill>
              <a:latin typeface="Andalus" panose="02020603050405020304" pitchFamily="18" charset="-78"/>
              <a:cs typeface="Andalus" panose="02020603050405020304" pitchFamily="18" charset="-78"/>
            </a:endParaRPr>
          </a:p>
          <a:p>
            <a:pPr marL="800100" lvl="1" eaLnBrk="1" fontAlgn="auto" hangingPunct="1">
              <a:spcAft>
                <a:spcPts val="0"/>
              </a:spcAft>
              <a:buClr>
                <a:schemeClr val="accent1">
                  <a:lumMod val="75000"/>
                </a:schemeClr>
              </a:buClr>
              <a:buFont typeface="Wingdings" pitchFamily="2" charset="2"/>
              <a:buChar char="§"/>
              <a:defRPr/>
            </a:pPr>
            <a:endParaRPr lang="en-US" sz="1800" dirty="0">
              <a:solidFill>
                <a:schemeClr val="tx1">
                  <a:lumMod val="75000"/>
                  <a:lumOff val="25000"/>
                </a:schemeClr>
              </a:solidFill>
              <a:latin typeface="Andalus" panose="02020603050405020304" pitchFamily="18" charset="-78"/>
              <a:cs typeface="Andalus" panose="02020603050405020304" pitchFamily="18" charset="-78"/>
            </a:endParaRPr>
          </a:p>
          <a:p>
            <a:pPr marL="0" indent="0" eaLnBrk="1" fontAlgn="auto" hangingPunct="1">
              <a:spcAft>
                <a:spcPts val="0"/>
              </a:spcAft>
              <a:buClr>
                <a:schemeClr val="accent1">
                  <a:lumMod val="75000"/>
                </a:schemeClr>
              </a:buClr>
              <a:buFont typeface="Arial" charset="0"/>
              <a:buNone/>
              <a:defRPr/>
            </a:pP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4277A7F1-DA63-5034-9A26-F0004F93C292}"/>
              </a:ext>
            </a:extLst>
          </p:cNvPr>
          <p:cNvSpPr>
            <a:spLocks noGrp="1"/>
          </p:cNvSpPr>
          <p:nvPr>
            <p:ph sz="half" idx="2"/>
          </p:nvPr>
        </p:nvSpPr>
        <p:spPr>
          <a:xfrm>
            <a:off x="5126038" y="1752600"/>
            <a:ext cx="4343400" cy="5578475"/>
          </a:xfrm>
        </p:spPr>
        <p:txBody>
          <a:bodyPr rtlCol="0"/>
          <a:lstStyle/>
          <a:p>
            <a:pPr marL="0" indent="0" eaLnBrk="1" fontAlgn="auto" hangingPunct="1">
              <a:spcAft>
                <a:spcPts val="0"/>
              </a:spcAft>
              <a:buClr>
                <a:srgbClr val="30ACEC">
                  <a:lumMod val="75000"/>
                </a:srgbClr>
              </a:buClr>
              <a:buFont typeface="Arial" charset="0"/>
              <a:buNone/>
              <a:defRPr/>
            </a:pPr>
            <a:r>
              <a:rPr lang="en-US" sz="1700" dirty="0">
                <a:solidFill>
                  <a:prstClr val="black">
                    <a:lumMod val="75000"/>
                    <a:lumOff val="25000"/>
                  </a:prstClr>
                </a:solidFill>
                <a:latin typeface="Andalus" panose="02020603050405020304" pitchFamily="18" charset="-78"/>
                <a:cs typeface="Andalus" panose="02020603050405020304" pitchFamily="18" charset="-78"/>
              </a:rPr>
              <a:t>Richard (Rick) Gaona</a:t>
            </a:r>
          </a:p>
          <a:p>
            <a:pPr lvl="1" eaLnBrk="1" fontAlgn="auto" hangingPunct="1">
              <a:spcAft>
                <a:spcPts val="0"/>
              </a:spcAft>
              <a:buClr>
                <a:srgbClr val="30ACEC">
                  <a:lumMod val="75000"/>
                </a:srgbClr>
              </a:buClr>
              <a:buFont typeface="Wingdings" pitchFamily="2" charset="2"/>
              <a:buChar char="§"/>
              <a:defRPr/>
            </a:pPr>
            <a:r>
              <a:rPr lang="en-US" sz="1700" dirty="0" err="1">
                <a:solidFill>
                  <a:prstClr val="black">
                    <a:lumMod val="75000"/>
                    <a:lumOff val="25000"/>
                  </a:prstClr>
                </a:solidFill>
                <a:latin typeface="Andalus" panose="02020603050405020304" pitchFamily="18" charset="-78"/>
                <a:cs typeface="Andalus" panose="02020603050405020304" pitchFamily="18" charset="-78"/>
              </a:rPr>
              <a:t>Richard.Gaona</a:t>
            </a:r>
            <a:r>
              <a:rPr lang="en-US" sz="1700" dirty="0">
                <a:solidFill>
                  <a:prstClr val="black">
                    <a:lumMod val="75000"/>
                    <a:lumOff val="25000"/>
                  </a:prstClr>
                </a:solidFill>
                <a:latin typeface="Andalus" panose="02020603050405020304" pitchFamily="18" charset="-78"/>
                <a:cs typeface="Andalus" panose="02020603050405020304" pitchFamily="18" charset="-78"/>
              </a:rPr>
              <a:t>@ed.gov</a:t>
            </a:r>
          </a:p>
          <a:p>
            <a:pPr lvl="1" eaLnBrk="1" fontAlgn="auto" hangingPunct="1">
              <a:spcAft>
                <a:spcPts val="0"/>
              </a:spcAft>
              <a:buClr>
                <a:srgbClr val="30ACEC">
                  <a:lumMod val="75000"/>
                </a:srgbClr>
              </a:buClr>
              <a:buFont typeface="Wingdings" pitchFamily="2" charset="2"/>
              <a:buChar char="§"/>
              <a:defRPr/>
            </a:pPr>
            <a:r>
              <a:rPr lang="en-US" sz="1700" dirty="0">
                <a:solidFill>
                  <a:prstClr val="black">
                    <a:lumMod val="75000"/>
                    <a:lumOff val="25000"/>
                  </a:prstClr>
                </a:solidFill>
                <a:latin typeface="Andalus" panose="02020603050405020304" pitchFamily="18" charset="-78"/>
                <a:cs typeface="Andalus" panose="02020603050405020304" pitchFamily="18" charset="-78"/>
              </a:rPr>
              <a:t>202-453-6077</a:t>
            </a:r>
          </a:p>
          <a:p>
            <a:pPr marL="0" indent="0" eaLnBrk="1" fontAlgn="auto" hangingPunct="1">
              <a:spcAft>
                <a:spcPts val="0"/>
              </a:spcAft>
              <a:buClr>
                <a:schemeClr val="accent1">
                  <a:lumMod val="75000"/>
                </a:schemeClr>
              </a:buClr>
              <a:buFont typeface="Arial" charset="0"/>
              <a:buNone/>
              <a:defRPr/>
            </a:pPr>
            <a:endParaRPr lang="en-US" sz="1700" dirty="0">
              <a:solidFill>
                <a:schemeClr val="tx1">
                  <a:lumMod val="75000"/>
                  <a:lumOff val="25000"/>
                </a:schemeClr>
              </a:solidFill>
              <a:latin typeface="Andalus" panose="02020603050405020304" pitchFamily="18" charset="-78"/>
              <a:cs typeface="Andalus" panose="02020603050405020304" pitchFamily="18" charset="-78"/>
            </a:endParaRPr>
          </a:p>
          <a:p>
            <a:pPr marL="0" indent="0" eaLnBrk="1" fontAlgn="auto" hangingPunct="1">
              <a:spcAft>
                <a:spcPts val="0"/>
              </a:spcAft>
              <a:buClr>
                <a:schemeClr val="accent1">
                  <a:lumMod val="75000"/>
                </a:schemeClr>
              </a:buClr>
              <a:buFont typeface="Arial" charset="0"/>
              <a:buNone/>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Margarita Melendez </a:t>
            </a:r>
          </a:p>
          <a:p>
            <a:pPr lvl="1" eaLnBrk="1" fontAlgn="auto" hangingPunct="1">
              <a:spcAft>
                <a:spcPts val="0"/>
              </a:spcAft>
              <a:buClr>
                <a:schemeClr val="accent1">
                  <a:lumMod val="75000"/>
                </a:schemeClr>
              </a:buClr>
              <a:buFont typeface="Wingdings" pitchFamily="2" charset="2"/>
              <a:buChar char="§"/>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Margarita.melendez@ed.gov</a:t>
            </a:r>
          </a:p>
          <a:p>
            <a:pPr lvl="1" eaLnBrk="1" fontAlgn="auto" hangingPunct="1">
              <a:spcAft>
                <a:spcPts val="0"/>
              </a:spcAft>
              <a:buClr>
                <a:schemeClr val="accent1">
                  <a:lumMod val="75000"/>
                </a:schemeClr>
              </a:buClr>
              <a:buFont typeface="Wingdings" pitchFamily="2" charset="2"/>
              <a:buChar char="§"/>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202-260-3548</a:t>
            </a:r>
          </a:p>
          <a:p>
            <a:pPr marL="57150" indent="0" eaLnBrk="1" fontAlgn="auto" hangingPunct="1">
              <a:spcAft>
                <a:spcPts val="0"/>
              </a:spcAft>
              <a:buClr>
                <a:schemeClr val="accent1">
                  <a:lumMod val="75000"/>
                </a:schemeClr>
              </a:buClr>
              <a:buFont typeface="Arial" charset="0"/>
              <a:buNone/>
              <a:defRPr/>
            </a:pPr>
            <a:endParaRPr lang="en-US" sz="1700" dirty="0">
              <a:solidFill>
                <a:schemeClr val="tx1">
                  <a:lumMod val="75000"/>
                  <a:lumOff val="25000"/>
                </a:schemeClr>
              </a:solidFill>
              <a:latin typeface="Andalus" panose="02020603050405020304" pitchFamily="18" charset="-78"/>
              <a:cs typeface="Andalus" panose="02020603050405020304" pitchFamily="18" charset="-78"/>
            </a:endParaRPr>
          </a:p>
          <a:p>
            <a:pPr marL="57150" indent="0" eaLnBrk="1" fontAlgn="auto" hangingPunct="1">
              <a:spcAft>
                <a:spcPts val="0"/>
              </a:spcAft>
              <a:buClr>
                <a:schemeClr val="accent1">
                  <a:lumMod val="75000"/>
                </a:schemeClr>
              </a:buClr>
              <a:buFont typeface="Arial" charset="0"/>
              <a:buNone/>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Jymece Seward </a:t>
            </a:r>
          </a:p>
          <a:p>
            <a:pPr marL="800100" lvl="1" eaLnBrk="1" fontAlgn="auto" hangingPunct="1">
              <a:spcAft>
                <a:spcPts val="0"/>
              </a:spcAft>
              <a:buClr>
                <a:schemeClr val="accent1">
                  <a:lumMod val="75000"/>
                </a:schemeClr>
              </a:buClr>
              <a:buFont typeface="Wingdings" pitchFamily="2" charset="2"/>
              <a:buChar char="§"/>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Jymece.seward@ed.gov</a:t>
            </a:r>
          </a:p>
          <a:p>
            <a:pPr marL="800100" lvl="1" eaLnBrk="1" fontAlgn="auto" hangingPunct="1">
              <a:spcAft>
                <a:spcPts val="0"/>
              </a:spcAft>
              <a:buClr>
                <a:schemeClr val="accent1">
                  <a:lumMod val="75000"/>
                </a:schemeClr>
              </a:buClr>
              <a:buFont typeface="Wingdings" pitchFamily="2" charset="2"/>
              <a:buChar char="§"/>
              <a:defRPr/>
            </a:pPr>
            <a:r>
              <a:rPr lang="en-US" sz="1700" dirty="0">
                <a:solidFill>
                  <a:schemeClr val="tx1">
                    <a:lumMod val="75000"/>
                    <a:lumOff val="25000"/>
                  </a:schemeClr>
                </a:solidFill>
                <a:latin typeface="Andalus" panose="02020603050405020304" pitchFamily="18" charset="-78"/>
                <a:cs typeface="Andalus" panose="02020603050405020304" pitchFamily="18" charset="-78"/>
              </a:rPr>
              <a:t>202-453-6138</a:t>
            </a:r>
          </a:p>
          <a:p>
            <a:pPr marL="800100" lvl="1" eaLnBrk="1" fontAlgn="auto" hangingPunct="1">
              <a:spcAft>
                <a:spcPts val="0"/>
              </a:spcAft>
              <a:buClr>
                <a:schemeClr val="accent1">
                  <a:lumMod val="75000"/>
                </a:schemeClr>
              </a:buClr>
              <a:buFont typeface="Wingdings" pitchFamily="2" charset="2"/>
              <a:buChar char="§"/>
              <a:defRPr/>
            </a:pPr>
            <a:endParaRPr lang="en-US" sz="1800" dirty="0">
              <a:solidFill>
                <a:schemeClr val="tx1">
                  <a:lumMod val="75000"/>
                  <a:lumOff val="25000"/>
                </a:schemeClr>
              </a:solidFill>
              <a:latin typeface="Andalus" panose="02020603050405020304" pitchFamily="18" charset="-78"/>
              <a:cs typeface="Andalus" panose="02020603050405020304" pitchFamily="18" charset="-78"/>
            </a:endParaRPr>
          </a:p>
          <a:p>
            <a:pPr lvl="1" eaLnBrk="1" fontAlgn="auto" hangingPunct="1">
              <a:spcAft>
                <a:spcPts val="0"/>
              </a:spcAft>
              <a:buClr>
                <a:schemeClr val="accent1">
                  <a:lumMod val="75000"/>
                </a:schemeClr>
              </a:buClr>
              <a:buFont typeface="Wingdings" pitchFamily="2" charset="2"/>
              <a:buChar char="§"/>
              <a:defRPr/>
            </a:pPr>
            <a:endParaRPr lang="en-US" sz="1800" dirty="0">
              <a:solidFill>
                <a:schemeClr val="tx1">
                  <a:lumMod val="75000"/>
                  <a:lumOff val="25000"/>
                </a:schemeClr>
              </a:solidFill>
              <a:latin typeface="Andalus" panose="02020603050405020304" pitchFamily="18" charset="-78"/>
              <a:cs typeface="Andalus" panose="02020603050405020304" pitchFamily="18" charset="-78"/>
            </a:endParaRPr>
          </a:p>
          <a:p>
            <a:pPr marL="800100" lvl="1" eaLnBrk="1" fontAlgn="auto" hangingPunct="1">
              <a:spcAft>
                <a:spcPts val="0"/>
              </a:spcAft>
              <a:buClr>
                <a:schemeClr val="accent1">
                  <a:lumMod val="75000"/>
                </a:schemeClr>
              </a:buClr>
              <a:buFont typeface="Wingdings" pitchFamily="2" charset="2"/>
              <a:buChar char="§"/>
              <a:defRPr/>
            </a:pPr>
            <a:endParaRPr lang="en-US" sz="1800" dirty="0">
              <a:solidFill>
                <a:schemeClr val="tx1">
                  <a:lumMod val="75000"/>
                  <a:lumOff val="25000"/>
                </a:schemeClr>
              </a:solidFill>
              <a:latin typeface="Andalus" panose="02020603050405020304" pitchFamily="18" charset="-78"/>
              <a:cs typeface="Andalus" panose="02020603050405020304" pitchFamily="18" charset="-78"/>
            </a:endParaRPr>
          </a:p>
          <a:p>
            <a:pPr marL="800100" lvl="1" eaLnBrk="1" fontAlgn="auto" hangingPunct="1">
              <a:spcAft>
                <a:spcPts val="0"/>
              </a:spcAft>
              <a:buClr>
                <a:schemeClr val="accent1">
                  <a:lumMod val="75000"/>
                </a:schemeClr>
              </a:buClr>
              <a:buFont typeface="Wingdings" pitchFamily="2" charset="2"/>
              <a:buChar char="§"/>
              <a:defRPr/>
            </a:pPr>
            <a:endParaRPr lang="en-US" sz="1800" dirty="0">
              <a:solidFill>
                <a:schemeClr val="tx1">
                  <a:lumMod val="75000"/>
                  <a:lumOff val="25000"/>
                </a:schemeClr>
              </a:solidFill>
              <a:latin typeface="Andalus" panose="02020603050405020304" pitchFamily="18" charset="-78"/>
              <a:cs typeface="Andalus" panose="02020603050405020304" pitchFamily="18" charset="-78"/>
            </a:endParaRPr>
          </a:p>
          <a:p>
            <a:pPr marL="514350" lvl="1" indent="0" eaLnBrk="1" fontAlgn="auto" hangingPunct="1">
              <a:spcAft>
                <a:spcPts val="0"/>
              </a:spcAft>
              <a:buClr>
                <a:schemeClr val="accent1">
                  <a:lumMod val="75000"/>
                </a:schemeClr>
              </a:buClr>
              <a:buFont typeface="Arial" charset="0"/>
              <a:buNone/>
              <a:defRPr/>
            </a:pPr>
            <a:endParaRPr lang="en-US" sz="1400" dirty="0">
              <a:solidFill>
                <a:schemeClr val="tx1">
                  <a:lumMod val="75000"/>
                  <a:lumOff val="25000"/>
                </a:schemeClr>
              </a:solidFill>
            </a:endParaRPr>
          </a:p>
        </p:txBody>
      </p:sp>
      <p:sp>
        <p:nvSpPr>
          <p:cNvPr id="14341" name="Slide Number Placeholder 4">
            <a:extLst>
              <a:ext uri="{FF2B5EF4-FFF2-40B4-BE49-F238E27FC236}">
                <a16:creationId xmlns:a16="http://schemas.microsoft.com/office/drawing/2014/main" id="{8BC99994-5B22-2BEB-9DF0-E1B4FD666D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7C8A5905-F0E4-41D5-86C6-42B88A669012}" type="slidenum">
              <a:rPr lang="en-US" altLang="en-US" sz="1200" smtClean="0">
                <a:solidFill>
                  <a:srgbClr val="898989"/>
                </a:solidFill>
                <a:latin typeface="Calibri" panose="020F0502020204030204" pitchFamily="34" charset="0"/>
              </a:rPr>
              <a:pPr fontAlgn="base">
                <a:spcBef>
                  <a:spcPct val="0"/>
                </a:spcBef>
                <a:spcAft>
                  <a:spcPct val="0"/>
                </a:spcAft>
              </a:pPr>
              <a:t>5</a:t>
            </a:fld>
            <a:endParaRPr lang="en-US" altLang="en-US" sz="1200">
              <a:solidFill>
                <a:srgbClr val="898989"/>
              </a:solidFill>
              <a:latin typeface="Calibri" panose="020F0502020204030204" pitchFamily="34" charset="0"/>
            </a:endParaRPr>
          </a:p>
        </p:txBody>
      </p:sp>
      <p:pic>
        <p:nvPicPr>
          <p:cNvPr id="14342" name="Picture 5" descr="Department of Education Logo">
            <a:extLst>
              <a:ext uri="{FF2B5EF4-FFF2-40B4-BE49-F238E27FC236}">
                <a16:creationId xmlns:a16="http://schemas.microsoft.com/office/drawing/2014/main" id="{16511F7A-1983-DE24-EE2C-375707EC4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338" y="71438"/>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a:extLst>
              <a:ext uri="{FF2B5EF4-FFF2-40B4-BE49-F238E27FC236}">
                <a16:creationId xmlns:a16="http://schemas.microsoft.com/office/drawing/2014/main" id="{C87E4B25-3D73-0B09-C8B0-59FF933B1D73}"/>
              </a:ext>
            </a:extLst>
          </p:cNvPr>
          <p:cNvSpPr>
            <a:spLocks noGrp="1" noChangeArrowheads="1"/>
          </p:cNvSpPr>
          <p:nvPr>
            <p:ph type="title"/>
          </p:nvPr>
        </p:nvSpPr>
        <p:spPr>
          <a:xfrm>
            <a:off x="982663" y="376238"/>
            <a:ext cx="7704137" cy="914400"/>
          </a:xfrm>
        </p:spPr>
        <p:txBody>
          <a:bodyPr/>
          <a:lstStyle/>
          <a:p>
            <a:r>
              <a:rPr lang="en-US" altLang="en-US" b="1">
                <a:ln>
                  <a:noFill/>
                </a:ln>
              </a:rPr>
              <a:t>Common Acronyms used at ED</a:t>
            </a:r>
          </a:p>
        </p:txBody>
      </p:sp>
      <p:sp>
        <p:nvSpPr>
          <p:cNvPr id="9" name="Content Placeholder 8">
            <a:extLst>
              <a:ext uri="{FF2B5EF4-FFF2-40B4-BE49-F238E27FC236}">
                <a16:creationId xmlns:a16="http://schemas.microsoft.com/office/drawing/2014/main" id="{68920436-C44A-2D22-2406-7C515B39FB53}"/>
              </a:ext>
            </a:extLst>
          </p:cNvPr>
          <p:cNvSpPr>
            <a:spLocks noGrp="1"/>
          </p:cNvSpPr>
          <p:nvPr>
            <p:ph sz="half" idx="1"/>
          </p:nvPr>
        </p:nvSpPr>
        <p:spPr>
          <a:xfrm>
            <a:off x="831850" y="1752600"/>
            <a:ext cx="3892550" cy="3902075"/>
          </a:xfrm>
        </p:spPr>
        <p:txBody>
          <a:bodyPr>
            <a:normAutofit fontScale="92500" lnSpcReduction="20000"/>
          </a:bodyPr>
          <a:lstStyle/>
          <a:p>
            <a:pPr marL="0" indent="0">
              <a:buFont typeface="Arial" panose="020B0604020202020204" pitchFamily="34" charset="0"/>
              <a:buNone/>
              <a:defRPr/>
            </a:pPr>
            <a:r>
              <a:rPr lang="en-US" b="1" dirty="0" err="1"/>
              <a:t>DoEd</a:t>
            </a:r>
            <a:r>
              <a:rPr lang="en-US" b="1" dirty="0"/>
              <a:t> or ED </a:t>
            </a:r>
            <a:r>
              <a:rPr lang="en-US" dirty="0"/>
              <a:t>(U.S. Department of Education)</a:t>
            </a:r>
          </a:p>
          <a:p>
            <a:pPr marL="0" indent="0">
              <a:buFont typeface="Arial" panose="020B0604020202020204" pitchFamily="34" charset="0"/>
              <a:buNone/>
              <a:defRPr/>
            </a:pPr>
            <a:r>
              <a:rPr lang="en-US" b="1" dirty="0"/>
              <a:t>DHSI or Title V, Part A </a:t>
            </a:r>
            <a:r>
              <a:rPr lang="en-US" dirty="0"/>
              <a:t>(Developing Hispanic-Serving Institutions Program)</a:t>
            </a:r>
          </a:p>
          <a:p>
            <a:pPr marL="0" indent="0">
              <a:buFont typeface="Arial" panose="020B0604020202020204" pitchFamily="34" charset="0"/>
              <a:buNone/>
              <a:defRPr/>
            </a:pPr>
            <a:r>
              <a:rPr lang="en-US" b="1" dirty="0"/>
              <a:t>PPOHA  or Title V, Part B </a:t>
            </a:r>
            <a:r>
              <a:rPr lang="en-US" dirty="0"/>
              <a:t>(Promoting Post-baccalaureate Opportunities for Hispanic Americans Program)</a:t>
            </a:r>
          </a:p>
          <a:p>
            <a:pPr marL="0" indent="0">
              <a:buFont typeface="Arial" panose="020B0604020202020204" pitchFamily="34" charset="0"/>
              <a:buNone/>
              <a:defRPr/>
            </a:pPr>
            <a:r>
              <a:rPr lang="en-US" b="1" dirty="0"/>
              <a:t>HSI STEM and Articulation or Title III, Part F</a:t>
            </a:r>
            <a:r>
              <a:rPr lang="en-US" dirty="0"/>
              <a:t> (Hispanic-Serving Institutions Science, Technology, Engineering and Math and Articulation Program)</a:t>
            </a:r>
          </a:p>
          <a:p>
            <a:pPr marL="0" indent="0">
              <a:buFont typeface="Arial" panose="020B0604020202020204" pitchFamily="34" charset="0"/>
              <a:buNone/>
              <a:defRPr/>
            </a:pPr>
            <a:r>
              <a:rPr lang="en-US" b="1" dirty="0"/>
              <a:t>FIPSE</a:t>
            </a:r>
            <a:r>
              <a:rPr lang="en-US" dirty="0"/>
              <a:t>(Fund for the Improvement of Postsecondary Education)-various programs like Basic Needs, Modeling and Simulation, Gang-related Youth, etc.</a:t>
            </a:r>
          </a:p>
        </p:txBody>
      </p:sp>
      <p:sp>
        <p:nvSpPr>
          <p:cNvPr id="10" name="Content Placeholder 9">
            <a:extLst>
              <a:ext uri="{FF2B5EF4-FFF2-40B4-BE49-F238E27FC236}">
                <a16:creationId xmlns:a16="http://schemas.microsoft.com/office/drawing/2014/main" id="{53405BE7-2523-F916-FB9E-CB4E45E6F12A}"/>
              </a:ext>
            </a:extLst>
          </p:cNvPr>
          <p:cNvSpPr>
            <a:spLocks noGrp="1"/>
          </p:cNvSpPr>
          <p:nvPr>
            <p:ph sz="half" idx="2"/>
          </p:nvPr>
        </p:nvSpPr>
        <p:spPr>
          <a:xfrm>
            <a:off x="4975225" y="1290638"/>
            <a:ext cx="3740150" cy="4641850"/>
          </a:xfrm>
        </p:spPr>
        <p:txBody>
          <a:bodyPr>
            <a:normAutofit fontScale="92500" lnSpcReduction="20000"/>
          </a:bodyPr>
          <a:lstStyle/>
          <a:p>
            <a:pPr marL="0" indent="0">
              <a:buFont typeface="Arial" panose="020B0604020202020204" pitchFamily="34" charset="0"/>
              <a:buNone/>
              <a:defRPr/>
            </a:pPr>
            <a:r>
              <a:rPr lang="en-US" b="1" dirty="0"/>
              <a:t>GAN</a:t>
            </a:r>
            <a:r>
              <a:rPr lang="en-US" dirty="0"/>
              <a:t> (Grant Award Notification)</a:t>
            </a:r>
          </a:p>
          <a:p>
            <a:pPr marL="0" indent="0">
              <a:buFont typeface="Arial" panose="020B0604020202020204" pitchFamily="34" charset="0"/>
              <a:buNone/>
              <a:defRPr/>
            </a:pPr>
            <a:r>
              <a:rPr lang="en-US" b="1" dirty="0"/>
              <a:t>APR </a:t>
            </a:r>
            <a:r>
              <a:rPr lang="en-US" dirty="0"/>
              <a:t>(Annual Performance Report)</a:t>
            </a:r>
          </a:p>
          <a:p>
            <a:pPr marL="0" indent="0">
              <a:buFont typeface="Arial" panose="020B0604020202020204" pitchFamily="34" charset="0"/>
              <a:buNone/>
              <a:defRPr/>
            </a:pPr>
            <a:r>
              <a:rPr lang="en-US" b="1" dirty="0"/>
              <a:t>IPR</a:t>
            </a:r>
            <a:r>
              <a:rPr lang="en-US" dirty="0"/>
              <a:t> (Interim Performance Report)</a:t>
            </a:r>
          </a:p>
          <a:p>
            <a:pPr marL="0" indent="0">
              <a:buFont typeface="Arial" panose="020B0604020202020204" pitchFamily="34" charset="0"/>
              <a:buNone/>
              <a:defRPr/>
            </a:pPr>
            <a:r>
              <a:rPr lang="en-US" b="1" dirty="0"/>
              <a:t>OMB</a:t>
            </a:r>
            <a:r>
              <a:rPr lang="en-US" dirty="0"/>
              <a:t> (Office of Management and Budget)</a:t>
            </a:r>
          </a:p>
          <a:p>
            <a:pPr marL="0" indent="0">
              <a:buFont typeface="Arial" panose="020B0604020202020204" pitchFamily="34" charset="0"/>
              <a:buNone/>
              <a:defRPr/>
            </a:pPr>
            <a:r>
              <a:rPr lang="en-US" b="1" dirty="0"/>
              <a:t>NCC</a:t>
            </a:r>
            <a:r>
              <a:rPr lang="en-US" dirty="0"/>
              <a:t> (Non-Competing Continuation)</a:t>
            </a:r>
          </a:p>
          <a:p>
            <a:pPr marL="0" indent="0">
              <a:buFont typeface="Arial" panose="020B0604020202020204" pitchFamily="34" charset="0"/>
              <a:buNone/>
              <a:defRPr/>
            </a:pPr>
            <a:r>
              <a:rPr lang="en-US" b="1" dirty="0"/>
              <a:t>EDGAR</a:t>
            </a:r>
            <a:r>
              <a:rPr lang="en-US" dirty="0"/>
              <a:t> (Education General Administrative Regulations)</a:t>
            </a:r>
          </a:p>
          <a:p>
            <a:pPr marL="0" indent="0">
              <a:buFont typeface="Arial" panose="020B0604020202020204" pitchFamily="34" charset="0"/>
              <a:buNone/>
              <a:defRPr/>
            </a:pPr>
            <a:r>
              <a:rPr lang="en-US" b="1" dirty="0"/>
              <a:t>PD</a:t>
            </a:r>
            <a:r>
              <a:rPr lang="en-US" dirty="0"/>
              <a:t> (Project Director)</a:t>
            </a:r>
          </a:p>
          <a:p>
            <a:pPr marL="0" indent="0">
              <a:buFont typeface="Arial" panose="020B0604020202020204" pitchFamily="34" charset="0"/>
              <a:buNone/>
              <a:defRPr/>
            </a:pPr>
            <a:r>
              <a:rPr lang="en-US" b="1" dirty="0"/>
              <a:t>PO/PS </a:t>
            </a:r>
            <a:r>
              <a:rPr lang="en-US" dirty="0"/>
              <a:t>(Program Officer or Program Specialist)</a:t>
            </a:r>
          </a:p>
          <a:p>
            <a:pPr>
              <a:defRPr/>
            </a:pPr>
            <a:endParaRPr lang="en-US" dirty="0"/>
          </a:p>
        </p:txBody>
      </p:sp>
      <p:sp>
        <p:nvSpPr>
          <p:cNvPr id="5" name="Slide Number Placeholder 4">
            <a:extLst>
              <a:ext uri="{FF2B5EF4-FFF2-40B4-BE49-F238E27FC236}">
                <a16:creationId xmlns:a16="http://schemas.microsoft.com/office/drawing/2014/main" id="{4884990A-CA0D-139F-A8E4-C2242163EF1D}"/>
              </a:ext>
            </a:extLst>
          </p:cNvPr>
          <p:cNvSpPr>
            <a:spLocks noGrp="1"/>
          </p:cNvSpPr>
          <p:nvPr>
            <p:ph type="sldNum" sz="quarter" idx="12"/>
          </p:nvPr>
        </p:nvSpPr>
        <p:spPr/>
        <p:txBody>
          <a:bodyPr/>
          <a:lstStyle/>
          <a:p>
            <a:pPr>
              <a:defRPr/>
            </a:pPr>
            <a:fld id="{35AC780A-1B27-4F18-BD2E-5DE3E2B6EDB9}" type="slidenum">
              <a:rPr lang="en-US" altLang="en-US" smtClean="0"/>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Slide Number Placeholder 2">
            <a:extLst>
              <a:ext uri="{FF2B5EF4-FFF2-40B4-BE49-F238E27FC236}">
                <a16:creationId xmlns:a16="http://schemas.microsoft.com/office/drawing/2014/main" id="{6EAC303C-15B7-8508-9981-AA7468742867}"/>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F2846FAA-9C8E-4B2B-9D27-6E34C705D84D}" type="slidenum">
              <a:rPr lang="en-US" altLang="en-US" sz="1200" smtClean="0">
                <a:solidFill>
                  <a:srgbClr val="898989"/>
                </a:solidFill>
                <a:latin typeface="Calibri" panose="020F0502020204030204" pitchFamily="34" charset="0"/>
              </a:rPr>
              <a:pPr fontAlgn="base">
                <a:spcBef>
                  <a:spcPct val="0"/>
                </a:spcBef>
                <a:spcAft>
                  <a:spcPct val="0"/>
                </a:spcAft>
              </a:pPr>
              <a:t>7</a:t>
            </a:fld>
            <a:endParaRPr lang="en-US" altLang="en-US" sz="1200">
              <a:solidFill>
                <a:srgbClr val="898989"/>
              </a:solidFill>
              <a:latin typeface="Calibri" panose="020F0502020204030204" pitchFamily="34" charset="0"/>
            </a:endParaRPr>
          </a:p>
        </p:txBody>
      </p:sp>
      <p:sp>
        <p:nvSpPr>
          <p:cNvPr id="5" name="Title 1">
            <a:extLst>
              <a:ext uri="{FF2B5EF4-FFF2-40B4-BE49-F238E27FC236}">
                <a16:creationId xmlns:a16="http://schemas.microsoft.com/office/drawing/2014/main" id="{942DEBBC-8B2E-D554-4682-6A82B909DF8F}"/>
              </a:ext>
            </a:extLst>
          </p:cNvPr>
          <p:cNvSpPr txBox="1">
            <a:spLocks noGrp="1"/>
          </p:cNvSpPr>
          <p:nvPr>
            <p:ph type="title" idx="4294967295"/>
          </p:nvPr>
        </p:nvSpPr>
        <p:spPr>
          <a:xfrm>
            <a:off x="1143000" y="2590800"/>
            <a:ext cx="7772400" cy="1470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mn-lt"/>
                <a:ea typeface="+mj-ea"/>
                <a:cs typeface="+mj-cs"/>
              </a:rPr>
              <a:t>Overview</a:t>
            </a:r>
            <a:r>
              <a:rPr kumimoji="0" lang="en-US" sz="4400" b="1" i="0" u="none" strike="noStrike" kern="1200" cap="none" spc="0" normalizeH="0" baseline="0" noProof="0" dirty="0">
                <a:ln>
                  <a:noFill/>
                </a:ln>
                <a:solidFill>
                  <a:schemeClr val="tx1"/>
                </a:solidFill>
                <a:effectLst/>
                <a:uLnTx/>
                <a:uFillTx/>
                <a:latin typeface="+mj-lt"/>
                <a:ea typeface="+mj-ea"/>
                <a:cs typeface="+mj-cs"/>
              </a:rPr>
              <a:t> of the DHSI Program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A62CC26-4D8D-813D-A29D-280B84E92DCE}"/>
              </a:ext>
            </a:extLst>
          </p:cNvPr>
          <p:cNvSpPr>
            <a:spLocks noGrp="1"/>
          </p:cNvSpPr>
          <p:nvPr>
            <p:ph type="title"/>
          </p:nvPr>
        </p:nvSpPr>
        <p:spPr>
          <a:xfrm>
            <a:off x="1752600" y="101600"/>
            <a:ext cx="6400800" cy="923925"/>
          </a:xfrm>
        </p:spPr>
        <p:txBody>
          <a:bodyPr rtlCol="0">
            <a:normAutofit fontScale="90000"/>
          </a:bodyPr>
          <a:lstStyle/>
          <a:p>
            <a:pPr eaLnBrk="1" fontAlgn="auto" hangingPunct="1">
              <a:spcAft>
                <a:spcPts val="0"/>
              </a:spcAft>
              <a:defRPr/>
            </a:pPr>
            <a:r>
              <a:rPr lang="en-US" altLang="en-US" b="1" dirty="0">
                <a:latin typeface="+mn-lt"/>
              </a:rPr>
              <a:t>Purpose of  the DHSI program</a:t>
            </a:r>
          </a:p>
        </p:txBody>
      </p:sp>
      <p:sp>
        <p:nvSpPr>
          <p:cNvPr id="15363" name="Content Placeholder 2">
            <a:extLst>
              <a:ext uri="{FF2B5EF4-FFF2-40B4-BE49-F238E27FC236}">
                <a16:creationId xmlns:a16="http://schemas.microsoft.com/office/drawing/2014/main" id="{2E776A34-29DE-3EC0-7588-B5B5B45F59DE}"/>
              </a:ext>
            </a:extLst>
          </p:cNvPr>
          <p:cNvSpPr>
            <a:spLocks noGrp="1" noChangeArrowheads="1"/>
          </p:cNvSpPr>
          <p:nvPr>
            <p:ph idx="1"/>
          </p:nvPr>
        </p:nvSpPr>
        <p:spPr>
          <a:xfrm>
            <a:off x="838200" y="1025525"/>
            <a:ext cx="8229600" cy="4805363"/>
          </a:xfrm>
        </p:spPr>
        <p:txBody>
          <a:bodyPr/>
          <a:lstStyle/>
          <a:p>
            <a:pPr eaLnBrk="1" hangingPunct="1">
              <a:defRPr/>
            </a:pPr>
            <a:r>
              <a:rPr lang="en-US" altLang="en-US" sz="1800" dirty="0">
                <a:latin typeface="Plantagenet Cherokee" panose="02020602070100000000" pitchFamily="18" charset="0"/>
              </a:rPr>
              <a:t>To </a:t>
            </a:r>
            <a:r>
              <a:rPr lang="en-US" altLang="en-US" sz="1800" dirty="0">
                <a:highlight>
                  <a:srgbClr val="FFFF00"/>
                </a:highlight>
                <a:latin typeface="Plantagenet Cherokee" panose="02020602070100000000" pitchFamily="18" charset="0"/>
              </a:rPr>
              <a:t>assist HSIs in expanding educational opportunities </a:t>
            </a:r>
            <a:r>
              <a:rPr lang="en-US" altLang="en-US" sz="1800" dirty="0">
                <a:latin typeface="Plantagenet Cherokee" panose="02020602070100000000" pitchFamily="18" charset="0"/>
              </a:rPr>
              <a:t>for, </a:t>
            </a:r>
          </a:p>
          <a:p>
            <a:pPr marL="0" indent="0" eaLnBrk="1" hangingPunct="1">
              <a:buFont typeface="Arial" panose="020B0604020202020204" pitchFamily="34" charset="0"/>
              <a:buNone/>
              <a:defRPr/>
            </a:pPr>
            <a:r>
              <a:rPr lang="en-US" altLang="en-US" sz="1800" dirty="0">
                <a:latin typeface="Plantagenet Cherokee" panose="02020602070100000000" pitchFamily="18" charset="0"/>
              </a:rPr>
              <a:t>and improving the academic attainment of, Hispanic and low-income</a:t>
            </a:r>
          </a:p>
          <a:p>
            <a:pPr marL="0" indent="0" eaLnBrk="1" hangingPunct="1">
              <a:buFont typeface="Arial" panose="020B0604020202020204" pitchFamily="34" charset="0"/>
              <a:buNone/>
              <a:defRPr/>
            </a:pPr>
            <a:r>
              <a:rPr lang="en-US" altLang="en-US" sz="1800" dirty="0">
                <a:latin typeface="Plantagenet Cherokee" panose="02020602070100000000" pitchFamily="18" charset="0"/>
              </a:rPr>
              <a:t>students. </a:t>
            </a:r>
          </a:p>
          <a:p>
            <a:pPr marL="0" indent="0" eaLnBrk="1" hangingPunct="1">
              <a:buFont typeface="Arial" panose="020B0604020202020204" pitchFamily="34" charset="0"/>
              <a:buNone/>
              <a:defRPr/>
            </a:pPr>
            <a:r>
              <a:rPr lang="en-US" altLang="en-US" sz="1800" dirty="0">
                <a:latin typeface="Plantagenet Cherokee" panose="02020602070100000000" pitchFamily="18" charset="0"/>
              </a:rPr>
              <a:t>DHSI Program </a:t>
            </a:r>
            <a:r>
              <a:rPr lang="en-US" altLang="en-US" sz="1800" dirty="0">
                <a:highlight>
                  <a:srgbClr val="FFFF00"/>
                </a:highlight>
                <a:latin typeface="Plantagenet Cherokee" panose="02020602070100000000" pitchFamily="18" charset="0"/>
              </a:rPr>
              <a:t>grants also expand and enhance </a:t>
            </a:r>
          </a:p>
          <a:p>
            <a:pPr marL="0" indent="0" eaLnBrk="1" hangingPunct="1">
              <a:buFont typeface="Arial" panose="020B0604020202020204" pitchFamily="34" charset="0"/>
              <a:buNone/>
              <a:defRPr/>
            </a:pPr>
            <a:r>
              <a:rPr lang="en-US" altLang="en-US" sz="1800" dirty="0">
                <a:highlight>
                  <a:srgbClr val="FFFF00"/>
                </a:highlight>
                <a:latin typeface="Plantagenet Cherokee" panose="02020602070100000000" pitchFamily="18" charset="0"/>
              </a:rPr>
              <a:t>the academic offering, program quality, </a:t>
            </a:r>
          </a:p>
          <a:p>
            <a:pPr marL="0" indent="0" eaLnBrk="1" hangingPunct="1">
              <a:buFont typeface="Arial" panose="020B0604020202020204" pitchFamily="34" charset="0"/>
              <a:buNone/>
              <a:defRPr/>
            </a:pPr>
            <a:r>
              <a:rPr lang="en-US" altLang="en-US" sz="1800" dirty="0">
                <a:highlight>
                  <a:srgbClr val="FFFF00"/>
                </a:highlight>
                <a:latin typeface="Plantagenet Cherokee" panose="02020602070100000000" pitchFamily="18" charset="0"/>
              </a:rPr>
              <a:t>and institutional stability of colleges</a:t>
            </a:r>
          </a:p>
          <a:p>
            <a:pPr marL="0" indent="0" eaLnBrk="1" hangingPunct="1">
              <a:buFont typeface="Arial" panose="020B0604020202020204" pitchFamily="34" charset="0"/>
              <a:buNone/>
              <a:defRPr/>
            </a:pPr>
            <a:r>
              <a:rPr lang="en-US" altLang="en-US" sz="1800" dirty="0">
                <a:highlight>
                  <a:srgbClr val="FFFF00"/>
                </a:highlight>
                <a:latin typeface="Plantagenet Cherokee" panose="02020602070100000000" pitchFamily="18" charset="0"/>
              </a:rPr>
              <a:t>and universities that are educating</a:t>
            </a:r>
          </a:p>
          <a:p>
            <a:pPr marL="0" indent="0" eaLnBrk="1" hangingPunct="1">
              <a:buFont typeface="Arial" panose="020B0604020202020204" pitchFamily="34" charset="0"/>
              <a:buNone/>
              <a:defRPr/>
            </a:pPr>
            <a:r>
              <a:rPr lang="en-US" altLang="en-US" sz="1800" dirty="0">
                <a:highlight>
                  <a:srgbClr val="FFFF00"/>
                </a:highlight>
                <a:latin typeface="Plantagenet Cherokee" panose="02020602070100000000" pitchFamily="18" charset="0"/>
              </a:rPr>
              <a:t>the majority of Hispanic college </a:t>
            </a:r>
          </a:p>
          <a:p>
            <a:pPr marL="0" indent="0" eaLnBrk="1" hangingPunct="1">
              <a:buFont typeface="Arial" panose="020B0604020202020204" pitchFamily="34" charset="0"/>
              <a:buNone/>
              <a:defRPr/>
            </a:pPr>
            <a:r>
              <a:rPr lang="en-US" altLang="en-US" sz="1800" dirty="0">
                <a:highlight>
                  <a:srgbClr val="FFFF00"/>
                </a:highlight>
                <a:latin typeface="Plantagenet Cherokee" panose="02020602070100000000" pitchFamily="18" charset="0"/>
              </a:rPr>
              <a:t>students </a:t>
            </a:r>
            <a:r>
              <a:rPr lang="en-US" altLang="en-US" sz="1800" dirty="0">
                <a:latin typeface="Plantagenet Cherokee" panose="02020602070100000000" pitchFamily="18" charset="0"/>
              </a:rPr>
              <a:t>and helping large numbers</a:t>
            </a:r>
          </a:p>
          <a:p>
            <a:pPr marL="0" indent="0" eaLnBrk="1" hangingPunct="1">
              <a:buFont typeface="Arial" panose="020B0604020202020204" pitchFamily="34" charset="0"/>
              <a:buNone/>
              <a:defRPr/>
            </a:pPr>
            <a:r>
              <a:rPr lang="en-US" altLang="en-US" sz="1800" dirty="0">
                <a:latin typeface="Plantagenet Cherokee" panose="02020602070100000000" pitchFamily="18" charset="0"/>
              </a:rPr>
              <a:t>of Hispanic students and low-income</a:t>
            </a:r>
          </a:p>
          <a:p>
            <a:pPr marL="0" indent="0" eaLnBrk="1" hangingPunct="1">
              <a:buFont typeface="Arial" panose="020B0604020202020204" pitchFamily="34" charset="0"/>
              <a:buNone/>
              <a:defRPr/>
            </a:pPr>
            <a:r>
              <a:rPr lang="en-US" altLang="en-US" sz="1800" dirty="0">
                <a:latin typeface="Plantagenet Cherokee" panose="02020602070100000000" pitchFamily="18" charset="0"/>
              </a:rPr>
              <a:t>individuals complete postsecondary</a:t>
            </a:r>
          </a:p>
          <a:p>
            <a:pPr marL="0" indent="0" eaLnBrk="1" hangingPunct="1">
              <a:buFont typeface="Arial" panose="020B0604020202020204" pitchFamily="34" charset="0"/>
              <a:buNone/>
              <a:defRPr/>
            </a:pPr>
            <a:r>
              <a:rPr lang="en-US" altLang="en-US" sz="1800" dirty="0">
                <a:latin typeface="Plantagenet Cherokee" panose="02020602070100000000" pitchFamily="18" charset="0"/>
              </a:rPr>
              <a:t>degrees.</a:t>
            </a:r>
          </a:p>
        </p:txBody>
      </p:sp>
      <p:sp>
        <p:nvSpPr>
          <p:cNvPr id="17412" name="Slide Number Placeholder 4">
            <a:extLst>
              <a:ext uri="{FF2B5EF4-FFF2-40B4-BE49-F238E27FC236}">
                <a16:creationId xmlns:a16="http://schemas.microsoft.com/office/drawing/2014/main" id="{9F364AB5-764B-31CA-909F-55AA15EBE0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4ACF2A5-503D-450B-8132-7B7354B6754A}" type="slidenum">
              <a:rPr lang="en-US" altLang="en-US" sz="1200" smtClean="0">
                <a:solidFill>
                  <a:srgbClr val="898989"/>
                </a:solidFill>
                <a:latin typeface="Calibri" panose="020F0502020204030204" pitchFamily="34" charset="0"/>
              </a:rPr>
              <a:pPr fontAlgn="base">
                <a:spcBef>
                  <a:spcPct val="0"/>
                </a:spcBef>
                <a:spcAft>
                  <a:spcPct val="0"/>
                </a:spcAft>
              </a:pPr>
              <a:t>8</a:t>
            </a:fld>
            <a:endParaRPr lang="en-US" altLang="en-US" sz="1200">
              <a:solidFill>
                <a:srgbClr val="898989"/>
              </a:solidFill>
              <a:latin typeface="Calibri" panose="020F0502020204030204" pitchFamily="34" charset="0"/>
            </a:endParaRPr>
          </a:p>
        </p:txBody>
      </p:sp>
      <p:pic>
        <p:nvPicPr>
          <p:cNvPr id="17413" name="Picture 2" descr="A person holding a clipboard&#10;&#10;">
            <a:extLst>
              <a:ext uri="{FF2B5EF4-FFF2-40B4-BE49-F238E27FC236}">
                <a16:creationId xmlns:a16="http://schemas.microsoft.com/office/drawing/2014/main" id="{D117419D-E783-7266-673F-82FE3DB6E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19250"/>
            <a:ext cx="5005388"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8">
            <a:extLst>
              <a:ext uri="{FF2B5EF4-FFF2-40B4-BE49-F238E27FC236}">
                <a16:creationId xmlns:a16="http://schemas.microsoft.com/office/drawing/2014/main" id="{6E6EA84E-B126-E923-CF24-5190B80234C7}"/>
              </a:ext>
            </a:extLst>
          </p:cNvPr>
          <p:cNvSpPr>
            <a:spLocks noGrp="1" noChangeArrowheads="1"/>
          </p:cNvSpPr>
          <p:nvPr>
            <p:ph type="title"/>
          </p:nvPr>
        </p:nvSpPr>
        <p:spPr>
          <a:xfrm>
            <a:off x="1011238" y="1981200"/>
            <a:ext cx="7704137" cy="1981200"/>
          </a:xfrm>
        </p:spPr>
        <p:txBody>
          <a:bodyPr/>
          <a:lstStyle/>
          <a:p>
            <a:r>
              <a:rPr lang="en-US" altLang="en-US" b="1">
                <a:ln>
                  <a:noFill/>
                </a:ln>
              </a:rPr>
              <a:t>Allowable Activities</a:t>
            </a:r>
          </a:p>
        </p:txBody>
      </p:sp>
      <p:sp>
        <p:nvSpPr>
          <p:cNvPr id="8" name="Slide Number Placeholder 7">
            <a:extLst>
              <a:ext uri="{FF2B5EF4-FFF2-40B4-BE49-F238E27FC236}">
                <a16:creationId xmlns:a16="http://schemas.microsoft.com/office/drawing/2014/main" id="{6318A154-68EF-35E2-F59E-58708B67ABE8}"/>
              </a:ext>
            </a:extLst>
          </p:cNvPr>
          <p:cNvSpPr>
            <a:spLocks noGrp="1"/>
          </p:cNvSpPr>
          <p:nvPr>
            <p:ph type="sldNum" sz="quarter" idx="12"/>
          </p:nvPr>
        </p:nvSpPr>
        <p:spPr/>
        <p:txBody>
          <a:bodyPr/>
          <a:lstStyle/>
          <a:p>
            <a:pPr>
              <a:defRPr/>
            </a:pPr>
            <a:fld id="{1549A706-55C1-44EE-BDEA-5A843AF39D0B}" type="slidenum">
              <a:rPr lang="en-US" altLang="en-US" smtClean="0"/>
              <a:pPr>
                <a:defRPr/>
              </a:pPr>
              <a:t>9</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3" ma:contentTypeDescription="Create a new document." ma:contentTypeScope="" ma:versionID="fbb959a823dbea70e3c4524354614f84">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7b430cf6ec579cabde5ca5e58c3f4dc7"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42D835-BFC3-4442-89A0-E8D5C657118A}">
  <ds:schemaRefs>
    <ds:schemaRef ds:uri="http://schemas.microsoft.com/sharepoint/v3/contenttype/forms"/>
  </ds:schemaRefs>
</ds:datastoreItem>
</file>

<file path=customXml/itemProps2.xml><?xml version="1.0" encoding="utf-8"?>
<ds:datastoreItem xmlns:ds="http://schemas.openxmlformats.org/officeDocument/2006/customXml" ds:itemID="{25B7B30A-67D1-4235-B8B2-88F6C9ECB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C04F26-5BA8-4715-B06B-7FBB35F0E3AA}">
  <ds:schemaRefs>
    <ds:schemaRef ds:uri="http://purl.org/dc/terms/"/>
    <ds:schemaRef ds:uri="02e41e38-1731-4866-b09a-6257d8bc047f"/>
    <ds:schemaRef ds:uri="http://schemas.microsoft.com/office/2006/documentManagement/types"/>
    <ds:schemaRef ds:uri="http://schemas.microsoft.com/office/infopath/2007/PartnerControls"/>
    <ds:schemaRef ds:uri="http://purl.org/dc/elements/1.1/"/>
    <ds:schemaRef ds:uri="http://purl.org/dc/dcmitype/"/>
    <ds:schemaRef ds:uri="http://www.w3.org/XML/1998/namespace"/>
    <ds:schemaRef ds:uri="http://schemas.openxmlformats.org/package/2006/metadata/core-properties"/>
    <ds:schemaRef ds:uri="f87c7b8b-c0e7-4b77-a067-2c707fd1239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TM10001115[[fn=Parcel]]</Template>
  <TotalTime>9303</TotalTime>
  <Words>2679</Words>
  <Application>Microsoft Office PowerPoint</Application>
  <PresentationFormat>On-screen Show (4:3)</PresentationFormat>
  <Paragraphs>358</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Andalus</vt:lpstr>
      <vt:lpstr>Arial</vt:lpstr>
      <vt:lpstr>Calibri</vt:lpstr>
      <vt:lpstr>Corbel</vt:lpstr>
      <vt:lpstr>Plantagenet Cherokee</vt:lpstr>
      <vt:lpstr>Trebuchet MS</vt:lpstr>
      <vt:lpstr>Wingdings</vt:lpstr>
      <vt:lpstr>Wingdings 3</vt:lpstr>
      <vt:lpstr>Parallax</vt:lpstr>
      <vt:lpstr>Developing Hispanic-Serving Institutions (DHSI) Program Technical Assistance for Grantees</vt:lpstr>
      <vt:lpstr>Today’s Agenda</vt:lpstr>
      <vt:lpstr>Overview of the Hispanic-Serving Institutions (HSI) Division</vt:lpstr>
      <vt:lpstr>The Hispanic-Serving Institutions Division is a division within one of the many principal offices within the U.S. Department of Education. We are located at Washington, DC headquarters-LBJ Building. Our division is comprised of 6 team members and the Division Director, Stacey Slijepcevic. </vt:lpstr>
      <vt:lpstr>  Hispanic-Serving Institutions Division    Dr. Stacey Slijepcevic, Division Director Stacey.slijepcevic@ed.gov 202-453-6150           </vt:lpstr>
      <vt:lpstr>Common Acronyms used at ED</vt:lpstr>
      <vt:lpstr>Overview of the DHSI Program</vt:lpstr>
      <vt:lpstr>Purpose of  the DHSI program</vt:lpstr>
      <vt:lpstr>Allowable Activities</vt:lpstr>
      <vt:lpstr>     What’s allowed</vt:lpstr>
      <vt:lpstr>What’s not allowed…</vt:lpstr>
      <vt:lpstr>The Role of the Project Director</vt:lpstr>
      <vt:lpstr>The Role of the Project Director Note: Certifying Official and PD cannot be the same person. </vt:lpstr>
      <vt:lpstr>Project Director Resources</vt:lpstr>
      <vt:lpstr>Regulations</vt:lpstr>
      <vt:lpstr>Compliance </vt:lpstr>
      <vt:lpstr>Uniform Guidance</vt:lpstr>
      <vt:lpstr>Uniform Guidance Website</vt:lpstr>
      <vt:lpstr>Cost Principles</vt:lpstr>
      <vt:lpstr>20</vt:lpstr>
      <vt:lpstr>Cost Principles</vt:lpstr>
      <vt:lpstr>§200.432   Conferences. A conference is defined as a meeting, retreat, seminar, symposium, workshop or event whose primary purpose is the dissemination of technical information beyond the non-Federal entity and is necessary and reasonable for successful performance under the Federal award. Allowable conference costs paid by the non-Federal entity as a sponsor or host of the conference may include rental of facilities, speakers' fees, costs of meals and refreshments, local transportation, and other items incidental to such conferences unless further restricted by the terms and conditions of the Federal award.</vt:lpstr>
      <vt:lpstr>Fund Raising for Endowments</vt:lpstr>
      <vt:lpstr>Grantee Handbook</vt:lpstr>
      <vt:lpstr>25</vt:lpstr>
      <vt:lpstr>Grantee Handbook Table of Contents</vt:lpstr>
      <vt:lpstr>Program Website</vt:lpstr>
      <vt:lpstr>HSI Division Website</vt:lpstr>
      <vt:lpstr>HSI Division Website –Performance Page</vt:lpstr>
      <vt:lpstr>HSI Division website continued</vt:lpstr>
      <vt:lpstr>Grant Award Notification (GAN) Attachments</vt:lpstr>
      <vt:lpstr>HSI Division Newsletter</vt:lpstr>
      <vt:lpstr>Online Grantee Training </vt:lpstr>
      <vt:lpstr>Training Resources</vt:lpstr>
      <vt:lpstr>Training Resources</vt:lpstr>
      <vt:lpstr>Training Resources</vt:lpstr>
      <vt:lpstr>Challenges for  Project Directors</vt:lpstr>
      <vt:lpstr>What are some of the challenges you have experienced?</vt:lpstr>
      <vt:lpstr>Other considerations for the Project Director…</vt:lpstr>
      <vt:lpstr>Does the grant have its own Internal Controls Manual or SOP document?</vt:lpstr>
      <vt:lpstr>Internal Controls Manual  (SOPs) for Federal Grant P031S19XXXX U.S. Department of Education  Table of Contents</vt:lpstr>
      <vt:lpstr>                              Equipment is defined as an item that has a cost ≥ $5000.00 and has a useful life of more than one year. Please include computers, laptops, tablets, printers, etc. as equipment although the per unit cost may be less than $5000.00 2 CFR Part 200.313</vt:lpstr>
      <vt:lpstr>Publications and Press Releases</vt:lpstr>
      <vt:lpstr>At the end of your Performance Period </vt:lpstr>
      <vt:lpstr>Frequently Asked Questions</vt:lpstr>
      <vt:lpstr>Helpful Tips</vt:lpstr>
      <vt:lpstr>Important Dates and Information</vt:lpstr>
      <vt:lpstr>Thank you</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 Developing Hispanic-Serving Institutions Program Webinar (PowerPoint)</dc:title>
  <dc:creator>U.S. Department of Education</dc:creator>
  <cp:lastModifiedBy>Chin, David</cp:lastModifiedBy>
  <cp:revision>513</cp:revision>
  <cp:lastPrinted>2015-10-15T20:31:16Z</cp:lastPrinted>
  <dcterms:created xsi:type="dcterms:W3CDTF">2012-02-08T14:07:43Z</dcterms:created>
  <dcterms:modified xsi:type="dcterms:W3CDTF">2023-11-03T12:09:07Z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