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handoutMasterIdLst>
    <p:handoutMasterId r:id="rId50"/>
  </p:handoutMasterIdLst>
  <p:sldIdLst>
    <p:sldId id="273" r:id="rId2"/>
    <p:sldId id="303" r:id="rId3"/>
    <p:sldId id="283" r:id="rId4"/>
    <p:sldId id="288" r:id="rId5"/>
    <p:sldId id="284" r:id="rId6"/>
    <p:sldId id="257" r:id="rId7"/>
    <p:sldId id="259" r:id="rId8"/>
    <p:sldId id="261" r:id="rId9"/>
    <p:sldId id="321" r:id="rId10"/>
    <p:sldId id="322" r:id="rId11"/>
    <p:sldId id="274" r:id="rId12"/>
    <p:sldId id="276" r:id="rId13"/>
    <p:sldId id="262" r:id="rId14"/>
    <p:sldId id="282" r:id="rId15"/>
    <p:sldId id="279" r:id="rId16"/>
    <p:sldId id="281" r:id="rId17"/>
    <p:sldId id="263" r:id="rId18"/>
    <p:sldId id="264" r:id="rId19"/>
    <p:sldId id="265" r:id="rId20"/>
    <p:sldId id="324" r:id="rId21"/>
    <p:sldId id="325" r:id="rId22"/>
    <p:sldId id="326" r:id="rId23"/>
    <p:sldId id="266" r:id="rId24"/>
    <p:sldId id="323" r:id="rId25"/>
    <p:sldId id="267" r:id="rId26"/>
    <p:sldId id="327" r:id="rId27"/>
    <p:sldId id="268" r:id="rId28"/>
    <p:sldId id="269" r:id="rId29"/>
    <p:sldId id="328" r:id="rId30"/>
    <p:sldId id="329" r:id="rId31"/>
    <p:sldId id="270" r:id="rId32"/>
    <p:sldId id="330" r:id="rId33"/>
    <p:sldId id="331" r:id="rId34"/>
    <p:sldId id="332" r:id="rId35"/>
    <p:sldId id="318" r:id="rId36"/>
    <p:sldId id="292" r:id="rId37"/>
    <p:sldId id="333" r:id="rId38"/>
    <p:sldId id="294" r:id="rId39"/>
    <p:sldId id="295" r:id="rId40"/>
    <p:sldId id="296" r:id="rId41"/>
    <p:sldId id="297" r:id="rId42"/>
    <p:sldId id="308" r:id="rId43"/>
    <p:sldId id="309" r:id="rId44"/>
    <p:sldId id="315" r:id="rId45"/>
    <p:sldId id="314" r:id="rId46"/>
    <p:sldId id="320" r:id="rId47"/>
    <p:sldId id="28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C601DA-90E0-4FEE-9017-8A80DD248720}" v="3" dt="2022-04-13T20:08:18.4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9763" autoAdjust="0"/>
  </p:normalViewPr>
  <p:slideViewPr>
    <p:cSldViewPr>
      <p:cViewPr varScale="1">
        <p:scale>
          <a:sx n="71" d="100"/>
          <a:sy n="71" d="100"/>
        </p:scale>
        <p:origin x="1380" y="52"/>
      </p:cViewPr>
      <p:guideLst>
        <p:guide orient="horz" pos="2160"/>
        <p:guide pos="2880"/>
      </p:guideLst>
    </p:cSldViewPr>
  </p:slideViewPr>
  <p:outlineViewPr>
    <p:cViewPr>
      <p:scale>
        <a:sx n="33" d="100"/>
        <a:sy n="33" d="100"/>
      </p:scale>
      <p:origin x="0" y="15624"/>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F410CB-8D08-4732-9810-578B9406AD78}" type="datetimeFigureOut">
              <a:rPr lang="en-US" smtClean="0"/>
              <a:pPr/>
              <a:t>4/13/2022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05EC9D-C294-4BF7-B5A5-7CC4E97743FE}" type="slidenum">
              <a:rPr lang="en-US" smtClean="0"/>
              <a:pPr/>
              <a:t>‹#›</a:t>
            </a:fld>
            <a:endParaRPr lang="en-US"/>
          </a:p>
        </p:txBody>
      </p:sp>
    </p:spTree>
    <p:extLst>
      <p:ext uri="{BB962C8B-B14F-4D97-AF65-F5344CB8AC3E}">
        <p14:creationId xmlns:p14="http://schemas.microsoft.com/office/powerpoint/2010/main" val="4000208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466277-DA8F-4373-9F4E-736CD47FDC84}" type="datetimeFigureOut">
              <a:rPr lang="en-US" smtClean="0"/>
              <a:pPr/>
              <a:t>4/13/2022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33EAD3-667F-485E-837F-79693FAE1F96}" type="slidenum">
              <a:rPr lang="en-US" smtClean="0"/>
              <a:pPr/>
              <a:t>‹#›</a:t>
            </a:fld>
            <a:endParaRPr lang="en-US"/>
          </a:p>
        </p:txBody>
      </p:sp>
    </p:spTree>
    <p:extLst>
      <p:ext uri="{BB962C8B-B14F-4D97-AF65-F5344CB8AC3E}">
        <p14:creationId xmlns:p14="http://schemas.microsoft.com/office/powerpoint/2010/main" val="233189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Writing a AANAPISI grant application</a:t>
            </a:r>
            <a:r>
              <a:rPr lang="en-US" baseline="0" dirty="0"/>
              <a:t> should not cause you to scream with anguish but it does require some effort. </a:t>
            </a:r>
          </a:p>
          <a:p>
            <a:r>
              <a:rPr lang="en-US" baseline="0" dirty="0"/>
              <a:t>We are going to try to provide</a:t>
            </a:r>
            <a:r>
              <a:rPr lang="en-US" dirty="0"/>
              <a:t> you with some tips for writing a successful application, which is based on experience with past readings.</a:t>
            </a:r>
          </a:p>
          <a:p>
            <a:endParaRPr lang="en-US" baseline="0" dirty="0"/>
          </a:p>
          <a:p>
            <a:r>
              <a:rPr lang="en-US" dirty="0"/>
              <a:t>But remember that the SIP staff does not evaluate and score your application.  That work is performed by outside reviewers  who possess expertise on postsecondary education.  </a:t>
            </a:r>
          </a:p>
          <a:p>
            <a:endParaRPr lang="en-US" baseline="0" dirty="0"/>
          </a:p>
          <a:p>
            <a:r>
              <a:rPr lang="en-US" dirty="0"/>
              <a:t>But the staff does try to make sure that the readers direct their comments and scores to  what is called for in the technical review form. </a:t>
            </a:r>
            <a:endParaRPr lang="en-US" baseline="0" dirty="0"/>
          </a:p>
          <a:p>
            <a:endParaRPr lang="en-US" dirty="0"/>
          </a:p>
        </p:txBody>
      </p:sp>
      <p:sp>
        <p:nvSpPr>
          <p:cNvPr id="4" name="Slide Number Placeholder 3"/>
          <p:cNvSpPr>
            <a:spLocks noGrp="1"/>
          </p:cNvSpPr>
          <p:nvPr>
            <p:ph type="sldNum" sz="quarter" idx="10"/>
          </p:nvPr>
        </p:nvSpPr>
        <p:spPr/>
        <p:txBody>
          <a:bodyPr/>
          <a:lstStyle/>
          <a:p>
            <a:fld id="{9233EAD3-667F-485E-837F-79693FAE1F9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readers are focusing on the content in your application—in terms of how it fits the criteria.</a:t>
            </a:r>
          </a:p>
          <a:p>
            <a:r>
              <a:rPr lang="en-US" dirty="0"/>
              <a:t>Just use plain English—no need for colorful words of phrases.</a:t>
            </a:r>
          </a:p>
          <a:p>
            <a:r>
              <a:rPr lang="en-US" dirty="0"/>
              <a:t>A mundane, focus on the facts is all that is called for. –</a:t>
            </a:r>
          </a:p>
          <a:p>
            <a:r>
              <a:rPr lang="en-US" dirty="0"/>
              <a:t>You do not have to be like Shakespeare</a:t>
            </a:r>
          </a:p>
          <a:p>
            <a:r>
              <a:rPr lang="en-US" dirty="0"/>
              <a:t>But it is essential to write in a clear and understandable fashion so the readers  will easily know your meaning.  Readers will not make any guesses to give you the benefit of doubt.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Grant writers can sometimes be so carried away by their own eloquence and subject-matter knowledge that they tend to completely blow off instructions.  You might have a masterpiece but ignore or slight any of the selection criteria you will have points reduced no matter what a great masterpiece your overall project might be. </a:t>
            </a:r>
          </a:p>
          <a:p>
            <a:endParaRPr lang="en-US" dirty="0"/>
          </a:p>
          <a:p>
            <a:r>
              <a:rPr lang="en-US" dirty="0"/>
              <a:t>Again, you are only being scored on how you address the selection criteria.  Material unrelated to the criteria, no matter how interesting, will not boost your score and will be taking up space that could  be used for relevant information that might increase your score.</a:t>
            </a:r>
          </a:p>
          <a:p>
            <a:endParaRPr lang="en-US" dirty="0"/>
          </a:p>
          <a:p>
            <a:r>
              <a:rPr lang="en-US" b="1" dirty="0"/>
              <a:t>Beware of jargon and buzz words.</a:t>
            </a:r>
            <a:r>
              <a:rPr lang="en-US" dirty="0"/>
              <a:t>. </a:t>
            </a:r>
          </a:p>
          <a:p>
            <a:endParaRPr lang="en-US" dirty="0"/>
          </a:p>
          <a:p>
            <a:r>
              <a:rPr lang="en-US" dirty="0"/>
              <a:t>Now, of course, neither educators nor </a:t>
            </a:r>
            <a:r>
              <a:rPr lang="en-US" dirty="0" err="1"/>
              <a:t>bureacrats</a:t>
            </a:r>
            <a:r>
              <a:rPr lang="en-US" dirty="0"/>
              <a:t> ever use jargon or buzzwords but </a:t>
            </a:r>
          </a:p>
          <a:p>
            <a:r>
              <a:rPr lang="en-US" dirty="0"/>
              <a:t>Avoid it if at all possible. If you do need to use technical terms, try to define them the first time you use them.</a:t>
            </a:r>
          </a:p>
          <a:p>
            <a:r>
              <a:rPr lang="en-US" dirty="0"/>
              <a:t>Of course, it might be difficult to determine exactly what constitutes jargon or buzz words.  Remember, we are have overall experts on higher education but they might not be familiar with new terms in particular fields—curriculum, education technology. </a:t>
            </a:r>
          </a:p>
          <a:p>
            <a:r>
              <a:rPr lang="en-US" dirty="0"/>
              <a:t>The problem with jargon is also that its meaning is nebulous or that can often have more than one meaning.</a:t>
            </a:r>
          </a:p>
          <a:p>
            <a:r>
              <a:rPr lang="en-US" dirty="0"/>
              <a:t>Also, I have noted that a lot of jargon  can turn some readers off to the overall review.  They might  come to think that the writer is simply being pretentious and  intends simply to impress  readers with the use of an obscure term.</a:t>
            </a:r>
          </a:p>
          <a:p>
            <a:endParaRPr lang="en-US" dirty="0"/>
          </a:p>
          <a:p>
            <a:r>
              <a:rPr lang="en-US" dirty="0"/>
              <a:t>buzzword (which often develops from the appropriation of technical jargon) is used imprecisely among non-specialists with the primary goal of impressing the listeners with the speaker's use of an obscure term rather than technical communication per se.[1]</a:t>
            </a:r>
          </a:p>
          <a:p>
            <a:endParaRPr lang="en-US" dirty="0"/>
          </a:p>
          <a:p>
            <a:r>
              <a:rPr lang="en-US" dirty="0"/>
              <a:t>This can result in slightly lower scores—even a difference of one point can mean the difference between receiving and not receiving an award.</a:t>
            </a:r>
          </a:p>
          <a:p>
            <a:endParaRPr lang="en-US" dirty="0"/>
          </a:p>
          <a:p>
            <a:r>
              <a:rPr lang="en-US" dirty="0"/>
              <a:t>Buzz Words </a:t>
            </a:r>
          </a:p>
          <a:p>
            <a:r>
              <a:rPr lang="en-US" dirty="0"/>
              <a:t>.</a:t>
            </a:r>
          </a:p>
        </p:txBody>
      </p:sp>
      <p:sp>
        <p:nvSpPr>
          <p:cNvPr id="4" name="Slide Number Placeholder 3"/>
          <p:cNvSpPr>
            <a:spLocks noGrp="1"/>
          </p:cNvSpPr>
          <p:nvPr>
            <p:ph type="sldNum" sz="quarter" idx="10"/>
          </p:nvPr>
        </p:nvSpPr>
        <p:spPr/>
        <p:txBody>
          <a:bodyPr/>
          <a:lstStyle/>
          <a:p>
            <a:fld id="{9233EAD3-667F-485E-837F-79693FAE1F96}"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Don’t just make assertions without offering proof. </a:t>
            </a:r>
          </a:p>
          <a:p>
            <a:endParaRPr lang="en-US" dirty="0"/>
          </a:p>
          <a:p>
            <a:r>
              <a:rPr lang="en-US" dirty="0"/>
              <a:t>Few things you write are really common knowledge, even if they seem obvious to you.  Readers want to see backup information, proof that what you say is true</a:t>
            </a:r>
          </a:p>
          <a:p>
            <a:endParaRPr lang="en-US" dirty="0"/>
          </a:p>
          <a:p>
            <a:endParaRPr lang="en-US" dirty="0"/>
          </a:p>
          <a:p>
            <a:r>
              <a:rPr lang="en-US" dirty="0"/>
              <a:t>Readers want to see statistics. They want to know that your objectives and your results are quantifiable.</a:t>
            </a:r>
          </a:p>
          <a:p>
            <a:endParaRPr lang="en-US" dirty="0"/>
          </a:p>
          <a:p>
            <a:r>
              <a:rPr lang="en-US" dirty="0"/>
              <a:t>Obviously, if you have inconsistencies you can have a more than a few  points deducted.  Readers are good at finding this, especially since they work as a group.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w="9525"/>
        </p:spPr>
        <p:txBody>
          <a:bodyPr/>
          <a:lstStyle/>
          <a:p>
            <a:r>
              <a:rPr lang="en-US" dirty="0"/>
              <a:t>You are only getting credited for how you address the criteria.  And remember to address all parts of the different criterion.  </a:t>
            </a:r>
          </a:p>
          <a:p>
            <a:endParaRPr lang="en-US" dirty="0"/>
          </a:p>
          <a:p>
            <a:r>
              <a:rPr lang="en-US" dirty="0"/>
              <a:t>No matter what I great idea you have, you will receive a low score if you do not address the criteria properly.  </a:t>
            </a:r>
          </a:p>
          <a:p>
            <a:endParaRPr lang="en-US" dirty="0"/>
          </a:p>
          <a:p>
            <a:r>
              <a:rPr lang="en-US" dirty="0"/>
              <a:t>Study the proposal evaluation criteria and the points allocated to each. This information will tell you what to emphasize and where to put your efforts with regard to proposal preparation. </a:t>
            </a:r>
          </a:p>
          <a:p>
            <a:endParaRPr lang="en-US" dirty="0"/>
          </a:p>
          <a:p>
            <a:r>
              <a:rPr lang="en-US" dirty="0"/>
              <a:t>This is just general presentation of the criteria which will now be gone over in greater specificity. </a:t>
            </a:r>
          </a:p>
        </p:txBody>
      </p:sp>
      <p:sp>
        <p:nvSpPr>
          <p:cNvPr id="135172" name="Slide Number Placeholder 3"/>
          <p:cNvSpPr>
            <a:spLocks noGrp="1"/>
          </p:cNvSpPr>
          <p:nvPr>
            <p:ph type="sldNum" sz="quarter" idx="5"/>
          </p:nvPr>
        </p:nvSpPr>
        <p:spPr>
          <a:noFill/>
        </p:spPr>
        <p:txBody>
          <a:bodyPr/>
          <a:lstStyle/>
          <a:p>
            <a:pPr defTabSz="896165"/>
            <a:fld id="{364D6D58-8EA1-4EEF-AAEA-DDF0BB85961A}" type="slidenum">
              <a:rPr lang="en-US" smtClean="0"/>
              <a:pPr defTabSz="896165"/>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is a lot to do here.  Make sure you address every aspect, which relates to the problem that you are rectifying. </a:t>
            </a:r>
          </a:p>
          <a:p>
            <a:endParaRPr lang="en-US" dirty="0"/>
          </a:p>
          <a:p>
            <a:r>
              <a:rPr lang="en-US" dirty="0"/>
              <a:t>State the  your institutional strengths and weaknesses and significant problems.</a:t>
            </a:r>
          </a:p>
          <a:p>
            <a:r>
              <a:rPr lang="en-US" dirty="0"/>
              <a:t>You need to show that there are problems but if you paint your situation as too bleak,   you may appear to lack even the basic conditions for building a new project. </a:t>
            </a:r>
          </a:p>
          <a:p>
            <a:r>
              <a:rPr lang="en-US" dirty="0"/>
              <a:t>In short, show that there are problems but that the institution has the strength to rectify them with this grant funding.  </a:t>
            </a:r>
          </a:p>
          <a:p>
            <a:endParaRPr lang="en-US" dirty="0"/>
          </a:p>
          <a:p>
            <a:r>
              <a:rPr lang="en-US" dirty="0"/>
              <a:t>Also, make sure to describe how the relevant constituencies of the institution were involved in the process of identifying these strengths and weaknesses.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Specify your institutions goals  to address the proposed project, and how the proposed activities relate to these goals.  Provide reason to believe that the activities will address the proposed</a:t>
            </a:r>
            <a:r>
              <a:rPr lang="en-US" baseline="0" dirty="0"/>
              <a:t> project and successfully address the needs of your target population</a:t>
            </a:r>
            <a:r>
              <a:rPr lang="en-US" dirty="0"/>
              <a:t>. </a:t>
            </a:r>
          </a:p>
          <a:p>
            <a:endParaRPr lang="en-US" dirty="0"/>
          </a:p>
          <a:p>
            <a:endParaRPr lang="en-US" dirty="0"/>
          </a:p>
          <a:p>
            <a:r>
              <a:rPr lang="en-US" dirty="0"/>
              <a:t>Must have objectives that are measureable that are related to the goal </a:t>
            </a:r>
          </a:p>
          <a:p>
            <a:r>
              <a:rPr lang="en-US" dirty="0"/>
              <a:t>and realistic time frames for achieving the objectives.</a:t>
            </a:r>
          </a:p>
          <a:p>
            <a:endParaRPr lang="en-US" dirty="0"/>
          </a:p>
          <a:p>
            <a:r>
              <a:rPr lang="en-US" dirty="0"/>
              <a:t>Provide  a clear and realistic plan for the institutionalization of the project’s achievements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Specify your institutions goals  to address the proposed project, and how the proposed activities relate to these goals.  Provide reason to believe that the activities will address the proposed</a:t>
            </a:r>
            <a:r>
              <a:rPr lang="en-US" baseline="0" dirty="0"/>
              <a:t> project and successfully address the needs of your target population</a:t>
            </a:r>
            <a:r>
              <a:rPr lang="en-US" dirty="0"/>
              <a:t>. </a:t>
            </a:r>
          </a:p>
          <a:p>
            <a:endParaRPr lang="en-US" dirty="0"/>
          </a:p>
          <a:p>
            <a:endParaRPr lang="en-US" dirty="0"/>
          </a:p>
          <a:p>
            <a:r>
              <a:rPr lang="en-US" dirty="0"/>
              <a:t>Must have objectives that are measureable that are related to the goal </a:t>
            </a:r>
          </a:p>
          <a:p>
            <a:r>
              <a:rPr lang="en-US" dirty="0"/>
              <a:t>and realistic time frames for achieving the objectives.</a:t>
            </a:r>
          </a:p>
          <a:p>
            <a:endParaRPr lang="en-US" dirty="0"/>
          </a:p>
          <a:p>
            <a:r>
              <a:rPr lang="en-US" dirty="0"/>
              <a:t>Provide  a clear and realistic plan for the institutionalization of the project’s achievements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20</a:t>
            </a:fld>
            <a:endParaRPr lang="en-US"/>
          </a:p>
        </p:txBody>
      </p:sp>
    </p:spTree>
    <p:extLst>
      <p:ext uri="{BB962C8B-B14F-4D97-AF65-F5344CB8AC3E}">
        <p14:creationId xmlns:p14="http://schemas.microsoft.com/office/powerpoint/2010/main" val="2790909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Specify your institutions goals  to address the proposed project, and how the proposed activities relate to these goals.  Provide reason to believe that the activities will address the proposed</a:t>
            </a:r>
            <a:r>
              <a:rPr lang="en-US" baseline="0" dirty="0"/>
              <a:t> project and successfully address the needs of your target population</a:t>
            </a:r>
            <a:r>
              <a:rPr lang="en-US" dirty="0"/>
              <a:t>. </a:t>
            </a:r>
          </a:p>
          <a:p>
            <a:endParaRPr lang="en-US" dirty="0"/>
          </a:p>
          <a:p>
            <a:endParaRPr lang="en-US" dirty="0"/>
          </a:p>
          <a:p>
            <a:r>
              <a:rPr lang="en-US" dirty="0"/>
              <a:t>Must have objectives that are measureable that are related to the goal </a:t>
            </a:r>
          </a:p>
          <a:p>
            <a:r>
              <a:rPr lang="en-US" dirty="0"/>
              <a:t>and realistic time frames for achieving the objectives.</a:t>
            </a:r>
          </a:p>
          <a:p>
            <a:endParaRPr lang="en-US" dirty="0"/>
          </a:p>
          <a:p>
            <a:r>
              <a:rPr lang="en-US" dirty="0"/>
              <a:t>Provide  a clear and realistic plan for the institutionalization of the project’s achievements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21</a:t>
            </a:fld>
            <a:endParaRPr lang="en-US"/>
          </a:p>
        </p:txBody>
      </p:sp>
    </p:spTree>
    <p:extLst>
      <p:ext uri="{BB962C8B-B14F-4D97-AF65-F5344CB8AC3E}">
        <p14:creationId xmlns:p14="http://schemas.microsoft.com/office/powerpoint/2010/main" val="1690387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Specify your institutions goals  to address the proposed project, and how the proposed activities relate to these goals.  Provide reason to believe that the activities will address the proposed</a:t>
            </a:r>
            <a:r>
              <a:rPr lang="en-US" baseline="0" dirty="0"/>
              <a:t> project and successfully address the needs of your target population</a:t>
            </a:r>
            <a:r>
              <a:rPr lang="en-US" dirty="0"/>
              <a:t>. </a:t>
            </a:r>
          </a:p>
          <a:p>
            <a:endParaRPr lang="en-US" dirty="0"/>
          </a:p>
          <a:p>
            <a:endParaRPr lang="en-US" dirty="0"/>
          </a:p>
          <a:p>
            <a:r>
              <a:rPr lang="en-US" dirty="0"/>
              <a:t>Must have objectives that are measureable that are related to the goal </a:t>
            </a:r>
          </a:p>
          <a:p>
            <a:r>
              <a:rPr lang="en-US" dirty="0"/>
              <a:t>and realistic time frames for achieving the objectives.</a:t>
            </a:r>
          </a:p>
          <a:p>
            <a:endParaRPr lang="en-US" dirty="0"/>
          </a:p>
          <a:p>
            <a:r>
              <a:rPr lang="en-US" dirty="0"/>
              <a:t>Provide  a clear and realistic plan for the institutionalization of the project’s achievements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22</a:t>
            </a:fld>
            <a:endParaRPr lang="en-US"/>
          </a:p>
        </p:txBody>
      </p:sp>
    </p:spTree>
    <p:extLst>
      <p:ext uri="{BB962C8B-B14F-4D97-AF65-F5344CB8AC3E}">
        <p14:creationId xmlns:p14="http://schemas.microsoft.com/office/powerpoint/2010/main" val="2869455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Quality</a:t>
            </a:r>
            <a:r>
              <a:rPr lang="en-US" baseline="0" dirty="0"/>
              <a:t> of the Project Services is based on the quality of the proposed activities based on the allowable activities and the Need of the Project. </a:t>
            </a:r>
            <a:endParaRPr lang="en-US" dirty="0"/>
          </a:p>
        </p:txBody>
      </p:sp>
      <p:sp>
        <p:nvSpPr>
          <p:cNvPr id="4" name="Slide Number Placeholder 3"/>
          <p:cNvSpPr>
            <a:spLocks noGrp="1"/>
          </p:cNvSpPr>
          <p:nvPr>
            <p:ph type="sldNum" sz="quarter" idx="10"/>
          </p:nvPr>
        </p:nvSpPr>
        <p:spPr/>
        <p:txBody>
          <a:bodyPr/>
          <a:lstStyle/>
          <a:p>
            <a:fld id="{9233EAD3-667F-485E-837F-79693FAE1F96}"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Purpose of your program—your grant, of course, must address this purpose.  Remember the focus is on institutions not individual students.</a:t>
            </a:r>
          </a:p>
          <a:p>
            <a:endParaRPr lang="en-US" dirty="0"/>
          </a:p>
          <a:p>
            <a:r>
              <a:rPr lang="en-US" dirty="0"/>
              <a:t>Students will benefit as a result of improved institutions.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Quality</a:t>
            </a:r>
            <a:r>
              <a:rPr lang="en-US" baseline="0" dirty="0"/>
              <a:t> of the Project Services is based on the quality of the proposed activities based on the allowable activities and the Need of the Project. </a:t>
            </a:r>
            <a:endParaRPr lang="en-US" dirty="0"/>
          </a:p>
        </p:txBody>
      </p:sp>
      <p:sp>
        <p:nvSpPr>
          <p:cNvPr id="4" name="Slide Number Placeholder 3"/>
          <p:cNvSpPr>
            <a:spLocks noGrp="1"/>
          </p:cNvSpPr>
          <p:nvPr>
            <p:ph type="sldNum" sz="quarter" idx="10"/>
          </p:nvPr>
        </p:nvSpPr>
        <p:spPr/>
        <p:txBody>
          <a:bodyPr/>
          <a:lstStyle/>
          <a:p>
            <a:fld id="{9233EAD3-667F-485E-837F-79693FAE1F96}" type="slidenum">
              <a:rPr lang="en-US" smtClean="0"/>
              <a:pPr/>
              <a:t>24</a:t>
            </a:fld>
            <a:endParaRPr lang="en-US"/>
          </a:p>
        </p:txBody>
      </p:sp>
    </p:spTree>
    <p:extLst>
      <p:ext uri="{BB962C8B-B14F-4D97-AF65-F5344CB8AC3E}">
        <p14:creationId xmlns:p14="http://schemas.microsoft.com/office/powerpoint/2010/main" val="23775658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Describe the qualifications of the project director</a:t>
            </a:r>
            <a:r>
              <a:rPr lang="en-US" baseline="0" dirty="0"/>
              <a:t> and </a:t>
            </a:r>
            <a:r>
              <a:rPr lang="en-US" dirty="0"/>
              <a:t>key staff members. </a:t>
            </a:r>
          </a:p>
          <a:p>
            <a:r>
              <a:rPr lang="en-US" dirty="0"/>
              <a:t>Show a match between the abilities required to implement the instructional program and the qualifications of the staff.</a:t>
            </a:r>
          </a:p>
          <a:p>
            <a:endParaRPr lang="en-US" dirty="0"/>
          </a:p>
          <a:p>
            <a:endParaRPr lang="en-US" dirty="0"/>
          </a:p>
          <a:p>
            <a:endParaRPr lang="en-US" dirty="0"/>
          </a:p>
          <a:p>
            <a:r>
              <a:rPr lang="en-US" dirty="0"/>
              <a:t>Explain why you have selected your particular implementation strategies.  It’s important that you be familiar with other similar programs and the methods used – and how they are successful. Your credibility is enhanced when you indicate your knowledge of alternative methods but have chosen a particular one for your project.</a:t>
            </a:r>
          </a:p>
          <a:p>
            <a:endParaRPr lang="en-US" dirty="0"/>
          </a:p>
          <a:p>
            <a:r>
              <a:rPr lang="en-US" dirty="0"/>
              <a:t>Offer a realistic timetable for the attainment of the activity.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Describe the qualifications of the project director</a:t>
            </a:r>
            <a:r>
              <a:rPr lang="en-US" baseline="0" dirty="0"/>
              <a:t> and </a:t>
            </a:r>
            <a:r>
              <a:rPr lang="en-US" dirty="0"/>
              <a:t>key staff members. </a:t>
            </a:r>
          </a:p>
          <a:p>
            <a:r>
              <a:rPr lang="en-US" dirty="0"/>
              <a:t>Show a match between the abilities required to implement the instructional program and the qualifications of the staff.</a:t>
            </a:r>
          </a:p>
          <a:p>
            <a:endParaRPr lang="en-US" dirty="0"/>
          </a:p>
          <a:p>
            <a:endParaRPr lang="en-US" dirty="0"/>
          </a:p>
          <a:p>
            <a:endParaRPr lang="en-US" dirty="0"/>
          </a:p>
          <a:p>
            <a:r>
              <a:rPr lang="en-US" dirty="0"/>
              <a:t>Explain why you have selected your particular implementation strategies.  It’s important that you be familiar with other similar programs and the methods used – and how they are successful. Your credibility is enhanced when you indicate your knowledge of alternative methods but have chosen a particular one for your project.</a:t>
            </a:r>
          </a:p>
          <a:p>
            <a:endParaRPr lang="en-US" dirty="0"/>
          </a:p>
          <a:p>
            <a:r>
              <a:rPr lang="en-US" dirty="0"/>
              <a:t>Offer a realistic timetable for the attainment of the activity.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26</a:t>
            </a:fld>
            <a:endParaRPr lang="en-US"/>
          </a:p>
        </p:txBody>
      </p:sp>
    </p:spTree>
    <p:extLst>
      <p:ext uri="{BB962C8B-B14F-4D97-AF65-F5344CB8AC3E}">
        <p14:creationId xmlns:p14="http://schemas.microsoft.com/office/powerpoint/2010/main" val="35270475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is where you should address your budget narrative.  Please keep in mind once you download e-Application there will be a section called Budget Narrative.  I would recommend you address the budget narrative in the Adequacy of Resources section because it is part of your weighted score.  The Budget Narrative section you will see once you download the application in e-Application will not count towards your score but it will count towards your page count.</a:t>
            </a:r>
            <a:endParaRPr lang="en-US" dirty="0"/>
          </a:p>
        </p:txBody>
      </p:sp>
      <p:sp>
        <p:nvSpPr>
          <p:cNvPr id="4" name="Slide Number Placeholder 3"/>
          <p:cNvSpPr>
            <a:spLocks noGrp="1"/>
          </p:cNvSpPr>
          <p:nvPr>
            <p:ph type="sldNum" sz="quarter" idx="10"/>
          </p:nvPr>
        </p:nvSpPr>
        <p:spPr/>
        <p:txBody>
          <a:bodyPr/>
          <a:lstStyle/>
          <a:p>
            <a:fld id="{9233EAD3-667F-485E-837F-79693FAE1F96}"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Does the project management plan clearly show how the project goals will be achieved.  </a:t>
            </a:r>
          </a:p>
          <a:p>
            <a:r>
              <a:rPr lang="en-US" dirty="0"/>
              <a:t>The project management plan especially should show who is responsible to whom, and what work is performed by what staff.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Does the project management plan clearly show how the project goals will be achieved.  </a:t>
            </a:r>
          </a:p>
          <a:p>
            <a:r>
              <a:rPr lang="en-US" dirty="0"/>
              <a:t>The project management plan especially should show who is responsible to whom, and what work is performed by what staff.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29</a:t>
            </a:fld>
            <a:endParaRPr lang="en-US"/>
          </a:p>
        </p:txBody>
      </p:sp>
    </p:spTree>
    <p:extLst>
      <p:ext uri="{BB962C8B-B14F-4D97-AF65-F5344CB8AC3E}">
        <p14:creationId xmlns:p14="http://schemas.microsoft.com/office/powerpoint/2010/main" val="11367800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Does the project management plan clearly show how the project goals will be achieved.  </a:t>
            </a:r>
          </a:p>
          <a:p>
            <a:r>
              <a:rPr lang="en-US" dirty="0"/>
              <a:t>The project management plan especially should show who is responsible to whom, and what work is performed by what staff.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30</a:t>
            </a:fld>
            <a:endParaRPr lang="en-US"/>
          </a:p>
        </p:txBody>
      </p:sp>
    </p:spTree>
    <p:extLst>
      <p:ext uri="{BB962C8B-B14F-4D97-AF65-F5344CB8AC3E}">
        <p14:creationId xmlns:p14="http://schemas.microsoft.com/office/powerpoint/2010/main" val="28242645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Evaluation is considered very important in the Dept. of Education and it is a place where points are often deducted.  </a:t>
            </a:r>
          </a:p>
          <a:p>
            <a:r>
              <a:rPr lang="en-US" dirty="0"/>
              <a:t>What is listed is pretty self-explanatory</a:t>
            </a:r>
          </a:p>
          <a:p>
            <a:r>
              <a:rPr lang="en-US" dirty="0"/>
              <a:t>Be specific in your descriptions.  </a:t>
            </a:r>
          </a:p>
          <a:p>
            <a:endParaRPr lang="en-US" dirty="0"/>
          </a:p>
          <a:p>
            <a:r>
              <a:rPr lang="en-US" dirty="0"/>
              <a:t>Make sure you have objectives that are measureable-quantifiable</a:t>
            </a:r>
          </a:p>
          <a:p>
            <a:endParaRPr lang="en-US" dirty="0"/>
          </a:p>
          <a:p>
            <a:r>
              <a:rPr lang="en-US" dirty="0"/>
              <a:t>Show the success of the project—look at outcomes not simply processes.</a:t>
            </a:r>
          </a:p>
        </p:txBody>
      </p:sp>
      <p:sp>
        <p:nvSpPr>
          <p:cNvPr id="4" name="Slide Number Placeholder 3"/>
          <p:cNvSpPr>
            <a:spLocks noGrp="1"/>
          </p:cNvSpPr>
          <p:nvPr>
            <p:ph type="sldNum" sz="quarter" idx="10"/>
          </p:nvPr>
        </p:nvSpPr>
        <p:spPr/>
        <p:txBody>
          <a:bodyPr/>
          <a:lstStyle/>
          <a:p>
            <a:fld id="{9233EAD3-667F-485E-837F-79693FAE1F96}"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Evaluation is considered very important in the Dept. of Education and it is a place where points are often deducted.  </a:t>
            </a:r>
          </a:p>
          <a:p>
            <a:r>
              <a:rPr lang="en-US" dirty="0"/>
              <a:t>What is listed is pretty self-explanatory</a:t>
            </a:r>
          </a:p>
          <a:p>
            <a:r>
              <a:rPr lang="en-US" dirty="0"/>
              <a:t>Be specific in your descriptions.  </a:t>
            </a:r>
          </a:p>
          <a:p>
            <a:endParaRPr lang="en-US" dirty="0"/>
          </a:p>
          <a:p>
            <a:r>
              <a:rPr lang="en-US" dirty="0"/>
              <a:t>Make sure you have objectives that are measureable-quantifiable</a:t>
            </a:r>
          </a:p>
          <a:p>
            <a:endParaRPr lang="en-US" dirty="0"/>
          </a:p>
          <a:p>
            <a:r>
              <a:rPr lang="en-US" dirty="0"/>
              <a:t>Show the success of the project—look at outcomes not simply processes.</a:t>
            </a:r>
          </a:p>
        </p:txBody>
      </p:sp>
      <p:sp>
        <p:nvSpPr>
          <p:cNvPr id="4" name="Slide Number Placeholder 3"/>
          <p:cNvSpPr>
            <a:spLocks noGrp="1"/>
          </p:cNvSpPr>
          <p:nvPr>
            <p:ph type="sldNum" sz="quarter" idx="10"/>
          </p:nvPr>
        </p:nvSpPr>
        <p:spPr/>
        <p:txBody>
          <a:bodyPr/>
          <a:lstStyle/>
          <a:p>
            <a:fld id="{9233EAD3-667F-485E-837F-79693FAE1F96}" type="slidenum">
              <a:rPr lang="en-US" smtClean="0"/>
              <a:pPr/>
              <a:t>32</a:t>
            </a:fld>
            <a:endParaRPr lang="en-US"/>
          </a:p>
        </p:txBody>
      </p:sp>
    </p:spTree>
    <p:extLst>
      <p:ext uri="{BB962C8B-B14F-4D97-AF65-F5344CB8AC3E}">
        <p14:creationId xmlns:p14="http://schemas.microsoft.com/office/powerpoint/2010/main" val="7672357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Evaluation is considered very important in the Dept. of Education and it is a place where points are often deducted.  </a:t>
            </a:r>
          </a:p>
          <a:p>
            <a:r>
              <a:rPr lang="en-US" dirty="0"/>
              <a:t>What is listed is pretty self-explanatory</a:t>
            </a:r>
          </a:p>
          <a:p>
            <a:r>
              <a:rPr lang="en-US" dirty="0"/>
              <a:t>Be specific in your descriptions.  </a:t>
            </a:r>
          </a:p>
          <a:p>
            <a:endParaRPr lang="en-US" dirty="0"/>
          </a:p>
          <a:p>
            <a:r>
              <a:rPr lang="en-US" dirty="0"/>
              <a:t>Make sure you have objectives that are measureable-quantifiable</a:t>
            </a:r>
          </a:p>
          <a:p>
            <a:endParaRPr lang="en-US" dirty="0"/>
          </a:p>
          <a:p>
            <a:r>
              <a:rPr lang="en-US" dirty="0"/>
              <a:t>Show the success of the project—look at outcomes not simply processes.</a:t>
            </a:r>
          </a:p>
        </p:txBody>
      </p:sp>
      <p:sp>
        <p:nvSpPr>
          <p:cNvPr id="4" name="Slide Number Placeholder 3"/>
          <p:cNvSpPr>
            <a:spLocks noGrp="1"/>
          </p:cNvSpPr>
          <p:nvPr>
            <p:ph type="sldNum" sz="quarter" idx="10"/>
          </p:nvPr>
        </p:nvSpPr>
        <p:spPr/>
        <p:txBody>
          <a:bodyPr/>
          <a:lstStyle/>
          <a:p>
            <a:fld id="{9233EAD3-667F-485E-837F-79693FAE1F96}" type="slidenum">
              <a:rPr lang="en-US" smtClean="0"/>
              <a:pPr/>
              <a:t>33</a:t>
            </a:fld>
            <a:endParaRPr lang="en-US"/>
          </a:p>
        </p:txBody>
      </p:sp>
    </p:spTree>
    <p:extLst>
      <p:ext uri="{BB962C8B-B14F-4D97-AF65-F5344CB8AC3E}">
        <p14:creationId xmlns:p14="http://schemas.microsoft.com/office/powerpoint/2010/main" val="644939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must be eligible to compete for the AANAPISI grant.</a:t>
            </a:r>
          </a:p>
        </p:txBody>
      </p:sp>
      <p:sp>
        <p:nvSpPr>
          <p:cNvPr id="4" name="Slide Number Placeholder 3"/>
          <p:cNvSpPr>
            <a:spLocks noGrp="1"/>
          </p:cNvSpPr>
          <p:nvPr>
            <p:ph type="sldNum" sz="quarter" idx="10"/>
          </p:nvPr>
        </p:nvSpPr>
        <p:spPr/>
        <p:txBody>
          <a:bodyPr/>
          <a:lstStyle/>
          <a:p>
            <a:fld id="{9233EAD3-667F-485E-837F-79693FAE1F96}"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Evaluation is considered very important in the Dept. of Education and it is a place where points are often deducted.  </a:t>
            </a:r>
          </a:p>
          <a:p>
            <a:r>
              <a:rPr lang="en-US" dirty="0"/>
              <a:t>What is listed is pretty self-explanatory</a:t>
            </a:r>
          </a:p>
          <a:p>
            <a:r>
              <a:rPr lang="en-US" dirty="0"/>
              <a:t>Be specific in your descriptions.  </a:t>
            </a:r>
          </a:p>
          <a:p>
            <a:endParaRPr lang="en-US" dirty="0"/>
          </a:p>
          <a:p>
            <a:r>
              <a:rPr lang="en-US" dirty="0"/>
              <a:t>Make sure you have objectives that are measureable-quantifiable</a:t>
            </a:r>
          </a:p>
          <a:p>
            <a:endParaRPr lang="en-US" dirty="0"/>
          </a:p>
          <a:p>
            <a:r>
              <a:rPr lang="en-US" dirty="0"/>
              <a:t>Show the success of the project—look at outcomes not simply processes.</a:t>
            </a:r>
          </a:p>
        </p:txBody>
      </p:sp>
      <p:sp>
        <p:nvSpPr>
          <p:cNvPr id="4" name="Slide Number Placeholder 3"/>
          <p:cNvSpPr>
            <a:spLocks noGrp="1"/>
          </p:cNvSpPr>
          <p:nvPr>
            <p:ph type="sldNum" sz="quarter" idx="10"/>
          </p:nvPr>
        </p:nvSpPr>
        <p:spPr/>
        <p:txBody>
          <a:bodyPr/>
          <a:lstStyle/>
          <a:p>
            <a:fld id="{9233EAD3-667F-485E-837F-79693FAE1F96}" type="slidenum">
              <a:rPr lang="en-US" smtClean="0"/>
              <a:pPr/>
              <a:t>34</a:t>
            </a:fld>
            <a:endParaRPr lang="en-US"/>
          </a:p>
        </p:txBody>
      </p:sp>
    </p:spTree>
    <p:extLst>
      <p:ext uri="{BB962C8B-B14F-4D97-AF65-F5344CB8AC3E}">
        <p14:creationId xmlns:p14="http://schemas.microsoft.com/office/powerpoint/2010/main" val="5091545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Evaluation is considered very important in the Dept. of Education and it is a place where points are often deducted.  </a:t>
            </a:r>
          </a:p>
          <a:p>
            <a:r>
              <a:rPr lang="en-US" dirty="0"/>
              <a:t>What is listed is pretty self-explanatory</a:t>
            </a:r>
          </a:p>
          <a:p>
            <a:r>
              <a:rPr lang="en-US" dirty="0"/>
              <a:t>Be specific in your descriptions.  </a:t>
            </a:r>
          </a:p>
          <a:p>
            <a:endParaRPr lang="en-US" dirty="0"/>
          </a:p>
          <a:p>
            <a:r>
              <a:rPr lang="en-US" dirty="0"/>
              <a:t>Make sure you have objectives that are measureable-quantifiable</a:t>
            </a:r>
          </a:p>
          <a:p>
            <a:endParaRPr lang="en-US" dirty="0"/>
          </a:p>
          <a:p>
            <a:r>
              <a:rPr lang="en-US" dirty="0"/>
              <a:t>Show the success of the project—look at outcomes not simply processes.</a:t>
            </a:r>
          </a:p>
        </p:txBody>
      </p:sp>
      <p:sp>
        <p:nvSpPr>
          <p:cNvPr id="4" name="Slide Number Placeholder 3"/>
          <p:cNvSpPr>
            <a:spLocks noGrp="1"/>
          </p:cNvSpPr>
          <p:nvPr>
            <p:ph type="sldNum" sz="quarter" idx="10"/>
          </p:nvPr>
        </p:nvSpPr>
        <p:spPr/>
        <p:txBody>
          <a:bodyPr/>
          <a:lstStyle/>
          <a:p>
            <a:fld id="{9233EAD3-667F-485E-837F-79693FAE1F96}" type="slidenum">
              <a:rPr lang="en-US" smtClean="0"/>
              <a:pPr/>
              <a:t>35</a:t>
            </a:fld>
            <a:endParaRPr lang="en-US"/>
          </a:p>
        </p:txBody>
      </p:sp>
    </p:spTree>
    <p:extLst>
      <p:ext uri="{BB962C8B-B14F-4D97-AF65-F5344CB8AC3E}">
        <p14:creationId xmlns:p14="http://schemas.microsoft.com/office/powerpoint/2010/main" val="1895101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Read all instructions carefully since your application is being evaluated solely by what you write, which must follow what is being called for in the criteria.</a:t>
            </a:r>
          </a:p>
          <a:p>
            <a:endParaRPr lang="en-US" dirty="0"/>
          </a:p>
          <a:p>
            <a:r>
              <a:rPr lang="en-US" dirty="0"/>
              <a:t>Read all the instructions a number of times so that you don’t overlook anything and that you clearly understand what is being called for.</a:t>
            </a:r>
          </a:p>
          <a:p>
            <a:endParaRPr lang="en-US" dirty="0"/>
          </a:p>
          <a:p>
            <a:r>
              <a:rPr lang="en-US" dirty="0"/>
              <a:t>There are a number of times when I have heard readers comment about the great idea a particular application presents, but that the application did not address all of the criteria properly and thus could not receive a sufficiently high score. </a:t>
            </a:r>
          </a:p>
          <a:p>
            <a:endParaRPr lang="en-US" dirty="0"/>
          </a:p>
          <a:p>
            <a:r>
              <a:rPr lang="en-US" dirty="0"/>
              <a:t>Make sure you thoroughly address all the criteria and </a:t>
            </a:r>
            <a:r>
              <a:rPr lang="en-US" dirty="0" err="1"/>
              <a:t>subcriteria</a:t>
            </a:r>
            <a:r>
              <a:rPr lang="en-US" dirty="0"/>
              <a:t>.  A week job in a very few areas, maybe even one, could prevent your application from winning an award. </a:t>
            </a:r>
          </a:p>
          <a:p>
            <a:endParaRPr lang="en-US" dirty="0"/>
          </a:p>
          <a:p>
            <a:endParaRPr lang="en-US" dirty="0"/>
          </a:p>
        </p:txBody>
      </p:sp>
      <p:sp>
        <p:nvSpPr>
          <p:cNvPr id="4" name="Slide Number Placeholder 3"/>
          <p:cNvSpPr>
            <a:spLocks noGrp="1"/>
          </p:cNvSpPr>
          <p:nvPr>
            <p:ph type="sldNum" sz="quarter" idx="10"/>
          </p:nvPr>
        </p:nvSpPr>
        <p:spPr/>
        <p:txBody>
          <a:bodyPr/>
          <a:lstStyle/>
          <a:p>
            <a:fld id="{9233EAD3-667F-485E-837F-79693FAE1F96}"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Format is looked over carefully.  Any violation will make an application ineligible.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you exceed page limits you will be application will be disqualified.  </a:t>
            </a:r>
          </a:p>
          <a:p>
            <a:endParaRPr lang="en-US" dirty="0"/>
          </a:p>
          <a:p>
            <a:r>
              <a:rPr lang="en-US" dirty="0"/>
              <a:t>In am told that some grant programs, in other, other federal agencies are more lenient, and have lesser punishments.  </a:t>
            </a:r>
          </a:p>
          <a:p>
            <a:endParaRPr lang="en-US" dirty="0"/>
          </a:p>
          <a:p>
            <a:endParaRPr lang="en-US" dirty="0"/>
          </a:p>
          <a:p>
            <a:r>
              <a:rPr lang="en-US" dirty="0"/>
              <a:t>However, total disqualification, is approach taken here, and it is generally taken in the Department of Education.  </a:t>
            </a:r>
          </a:p>
          <a:p>
            <a:endParaRPr lang="en-US" dirty="0"/>
          </a:p>
          <a:p>
            <a:r>
              <a:rPr lang="en-US" dirty="0"/>
              <a:t>This will not change—no matter how much we are told about nicer, more lenient programs elsewhere.  </a:t>
            </a:r>
          </a:p>
        </p:txBody>
      </p:sp>
      <p:sp>
        <p:nvSpPr>
          <p:cNvPr id="4" name="Slide Number Placeholder 3"/>
          <p:cNvSpPr>
            <a:spLocks noGrp="1"/>
          </p:cNvSpPr>
          <p:nvPr>
            <p:ph type="sldNum" sz="quarter" idx="10"/>
          </p:nvPr>
        </p:nvSpPr>
        <p:spPr/>
        <p:txBody>
          <a:bodyPr/>
          <a:lstStyle/>
          <a:p>
            <a:fld id="{9233EAD3-667F-485E-837F-79693FAE1F96}"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3EAD3-667F-485E-837F-79693FAE1F96}"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w="9525"/>
        </p:spPr>
        <p:txBody>
          <a:bodyPr/>
          <a:lstStyle/>
          <a:p>
            <a:endParaRPr lang="en-US" dirty="0"/>
          </a:p>
        </p:txBody>
      </p:sp>
      <p:sp>
        <p:nvSpPr>
          <p:cNvPr id="107524" name="Slide Number Placeholder 3"/>
          <p:cNvSpPr>
            <a:spLocks noGrp="1"/>
          </p:cNvSpPr>
          <p:nvPr>
            <p:ph type="sldNum" sz="quarter" idx="5"/>
          </p:nvPr>
        </p:nvSpPr>
        <p:spPr>
          <a:noFill/>
        </p:spPr>
        <p:txBody>
          <a:bodyPr/>
          <a:lstStyle/>
          <a:p>
            <a:pPr defTabSz="905828"/>
            <a:fld id="{BAF28B88-5AA8-4138-8D54-99D65155025B}" type="slidenum">
              <a:rPr lang="en-US" smtClean="0"/>
              <a:pPr defTabSz="905828"/>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w="9525"/>
        </p:spPr>
        <p:txBody>
          <a:bodyPr/>
          <a:lstStyle/>
          <a:p>
            <a:r>
              <a:rPr lang="en-US" dirty="0"/>
              <a:t>Make sure you write your application to fit the criteria.  Do  not have a lot of extraneous material that takes space but does not really apply to any of the criteria.  </a:t>
            </a:r>
          </a:p>
          <a:p>
            <a:r>
              <a:rPr lang="en-US" dirty="0"/>
              <a:t>Your application is scored on the selection criteria only.  </a:t>
            </a:r>
          </a:p>
          <a:p>
            <a:endParaRPr lang="en-US" dirty="0"/>
          </a:p>
          <a:p>
            <a:r>
              <a:rPr lang="en-US" dirty="0"/>
              <a:t>Readers are expected to credit information no matter where it is located in the your report.  But you can’t count on this.  </a:t>
            </a:r>
          </a:p>
          <a:p>
            <a:endParaRPr lang="en-US" dirty="0"/>
          </a:p>
          <a:p>
            <a:r>
              <a:rPr lang="en-US" dirty="0"/>
              <a:t>You are NOT being judged on your writing style.  The concern is content.  Nonetheless, poor writing might make it difficult for readers to discern actual content.  Readers are not expected to give you the benefit of the doubt in interpreting what you have written.  </a:t>
            </a:r>
          </a:p>
        </p:txBody>
      </p:sp>
      <p:sp>
        <p:nvSpPr>
          <p:cNvPr id="118788" name="Slide Number Placeholder 3"/>
          <p:cNvSpPr>
            <a:spLocks noGrp="1"/>
          </p:cNvSpPr>
          <p:nvPr>
            <p:ph type="sldNum" sz="quarter" idx="5"/>
          </p:nvPr>
        </p:nvSpPr>
        <p:spPr>
          <a:noFill/>
        </p:spPr>
        <p:txBody>
          <a:bodyPr/>
          <a:lstStyle/>
          <a:p>
            <a:pPr defTabSz="905828"/>
            <a:fld id="{5933C541-8D6F-417C-8260-2AF7B62F7B4A}" type="slidenum">
              <a:rPr lang="en-US" smtClean="0"/>
              <a:pPr defTabSz="905828"/>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5A70FB-C4A8-4893-86D1-A1253CE111F4}"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6A10E-89FF-4C13-8644-446A5B93BBFF}" type="slidenum">
              <a:rPr lang="en-US" smtClean="0"/>
              <a:pPr/>
              <a:t>‹#›</a:t>
            </a:fld>
            <a:endParaRPr lang="en-US"/>
          </a:p>
        </p:txBody>
      </p:sp>
    </p:spTree>
    <p:extLst>
      <p:ext uri="{BB962C8B-B14F-4D97-AF65-F5344CB8AC3E}">
        <p14:creationId xmlns:p14="http://schemas.microsoft.com/office/powerpoint/2010/main" val="221442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5A70FB-C4A8-4893-86D1-A1253CE111F4}"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6A10E-89FF-4C13-8644-446A5B93BBFF}" type="slidenum">
              <a:rPr lang="en-US" smtClean="0"/>
              <a:pPr/>
              <a:t>‹#›</a:t>
            </a:fld>
            <a:endParaRPr lang="en-US"/>
          </a:p>
        </p:txBody>
      </p:sp>
    </p:spTree>
    <p:extLst>
      <p:ext uri="{BB962C8B-B14F-4D97-AF65-F5344CB8AC3E}">
        <p14:creationId xmlns:p14="http://schemas.microsoft.com/office/powerpoint/2010/main" val="4219697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5A70FB-C4A8-4893-86D1-A1253CE111F4}"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6A10E-89FF-4C13-8644-446A5B93BBFF}" type="slidenum">
              <a:rPr lang="en-US" smtClean="0"/>
              <a:pPr/>
              <a:t>‹#›</a:t>
            </a:fld>
            <a:endParaRPr lang="en-US"/>
          </a:p>
        </p:txBody>
      </p:sp>
    </p:spTree>
    <p:extLst>
      <p:ext uri="{BB962C8B-B14F-4D97-AF65-F5344CB8AC3E}">
        <p14:creationId xmlns:p14="http://schemas.microsoft.com/office/powerpoint/2010/main" val="934505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5A70FB-C4A8-4893-86D1-A1253CE111F4}"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6A10E-89FF-4C13-8644-446A5B93BBFF}" type="slidenum">
              <a:rPr lang="en-US" smtClean="0"/>
              <a:pPr/>
              <a:t>‹#›</a:t>
            </a:fld>
            <a:endParaRPr lang="en-US"/>
          </a:p>
        </p:txBody>
      </p:sp>
    </p:spTree>
    <p:extLst>
      <p:ext uri="{BB962C8B-B14F-4D97-AF65-F5344CB8AC3E}">
        <p14:creationId xmlns:p14="http://schemas.microsoft.com/office/powerpoint/2010/main" val="3144531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5A70FB-C4A8-4893-86D1-A1253CE111F4}"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6A10E-89FF-4C13-8644-446A5B93BBFF}" type="slidenum">
              <a:rPr lang="en-US" smtClean="0"/>
              <a:pPr/>
              <a:t>‹#›</a:t>
            </a:fld>
            <a:endParaRPr lang="en-US"/>
          </a:p>
        </p:txBody>
      </p:sp>
    </p:spTree>
    <p:extLst>
      <p:ext uri="{BB962C8B-B14F-4D97-AF65-F5344CB8AC3E}">
        <p14:creationId xmlns:p14="http://schemas.microsoft.com/office/powerpoint/2010/main" val="64909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5A70FB-C4A8-4893-86D1-A1253CE111F4}" type="datetimeFigureOut">
              <a:rPr lang="en-US" smtClean="0"/>
              <a:pPr/>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6A10E-89FF-4C13-8644-446A5B93BBFF}" type="slidenum">
              <a:rPr lang="en-US" smtClean="0"/>
              <a:pPr/>
              <a:t>‹#›</a:t>
            </a:fld>
            <a:endParaRPr lang="en-US"/>
          </a:p>
        </p:txBody>
      </p:sp>
    </p:spTree>
    <p:extLst>
      <p:ext uri="{BB962C8B-B14F-4D97-AF65-F5344CB8AC3E}">
        <p14:creationId xmlns:p14="http://schemas.microsoft.com/office/powerpoint/2010/main" val="3016902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5A70FB-C4A8-4893-86D1-A1253CE111F4}" type="datetimeFigureOut">
              <a:rPr lang="en-US" smtClean="0"/>
              <a:pPr/>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6A10E-89FF-4C13-8644-446A5B93BBFF}" type="slidenum">
              <a:rPr lang="en-US" smtClean="0"/>
              <a:pPr/>
              <a:t>‹#›</a:t>
            </a:fld>
            <a:endParaRPr lang="en-US"/>
          </a:p>
        </p:txBody>
      </p:sp>
    </p:spTree>
    <p:extLst>
      <p:ext uri="{BB962C8B-B14F-4D97-AF65-F5344CB8AC3E}">
        <p14:creationId xmlns:p14="http://schemas.microsoft.com/office/powerpoint/2010/main" val="148843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5A70FB-C4A8-4893-86D1-A1253CE111F4}" type="datetimeFigureOut">
              <a:rPr lang="en-US" smtClean="0"/>
              <a:pPr/>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6A10E-89FF-4C13-8644-446A5B93BBFF}" type="slidenum">
              <a:rPr lang="en-US" smtClean="0"/>
              <a:pPr/>
              <a:t>‹#›</a:t>
            </a:fld>
            <a:endParaRPr lang="en-US"/>
          </a:p>
        </p:txBody>
      </p:sp>
    </p:spTree>
    <p:extLst>
      <p:ext uri="{BB962C8B-B14F-4D97-AF65-F5344CB8AC3E}">
        <p14:creationId xmlns:p14="http://schemas.microsoft.com/office/powerpoint/2010/main" val="244519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A70FB-C4A8-4893-86D1-A1253CE111F4}" type="datetimeFigureOut">
              <a:rPr lang="en-US" smtClean="0"/>
              <a:pPr/>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6A10E-89FF-4C13-8644-446A5B93BBFF}" type="slidenum">
              <a:rPr lang="en-US" smtClean="0"/>
              <a:pPr/>
              <a:t>‹#›</a:t>
            </a:fld>
            <a:endParaRPr lang="en-US"/>
          </a:p>
        </p:txBody>
      </p:sp>
    </p:spTree>
    <p:extLst>
      <p:ext uri="{BB962C8B-B14F-4D97-AF65-F5344CB8AC3E}">
        <p14:creationId xmlns:p14="http://schemas.microsoft.com/office/powerpoint/2010/main" val="2074229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5A70FB-C4A8-4893-86D1-A1253CE111F4}" type="datetimeFigureOut">
              <a:rPr lang="en-US" smtClean="0"/>
              <a:pPr/>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6A10E-89FF-4C13-8644-446A5B93BBFF}" type="slidenum">
              <a:rPr lang="en-US" smtClean="0"/>
              <a:pPr/>
              <a:t>‹#›</a:t>
            </a:fld>
            <a:endParaRPr lang="en-US"/>
          </a:p>
        </p:txBody>
      </p:sp>
    </p:spTree>
    <p:extLst>
      <p:ext uri="{BB962C8B-B14F-4D97-AF65-F5344CB8AC3E}">
        <p14:creationId xmlns:p14="http://schemas.microsoft.com/office/powerpoint/2010/main" val="201665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5A70FB-C4A8-4893-86D1-A1253CE111F4}" type="datetimeFigureOut">
              <a:rPr lang="en-US" smtClean="0"/>
              <a:pPr/>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6A10E-89FF-4C13-8644-446A5B93BBFF}" type="slidenum">
              <a:rPr lang="en-US" smtClean="0"/>
              <a:pPr/>
              <a:t>‹#›</a:t>
            </a:fld>
            <a:endParaRPr lang="en-US"/>
          </a:p>
        </p:txBody>
      </p:sp>
    </p:spTree>
    <p:extLst>
      <p:ext uri="{BB962C8B-B14F-4D97-AF65-F5344CB8AC3E}">
        <p14:creationId xmlns:p14="http://schemas.microsoft.com/office/powerpoint/2010/main" val="236772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A70FB-C4A8-4893-86D1-A1253CE111F4}" type="datetimeFigureOut">
              <a:rPr lang="en-US" smtClean="0"/>
              <a:pPr/>
              <a:t>4/13/2022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6A10E-89FF-4C13-8644-446A5B93BBFF}" type="slidenum">
              <a:rPr lang="en-US" smtClean="0"/>
              <a:pPr/>
              <a:t>‹#›</a:t>
            </a:fld>
            <a:endParaRPr lang="en-US"/>
          </a:p>
        </p:txBody>
      </p:sp>
    </p:spTree>
    <p:extLst>
      <p:ext uri="{BB962C8B-B14F-4D97-AF65-F5344CB8AC3E}">
        <p14:creationId xmlns:p14="http://schemas.microsoft.com/office/powerpoint/2010/main" val="23197166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imgres?imgurl=http://gse.uml.edu/rtah/wquest/scavHunt/Scavenger_%20Hunt/scavenger_hunt.gif&amp;imgrefurl=http://gse.uml.edu/rtah/wquest/scavHunt/Scavenger_%20Hunt/index.html&amp;usg=__KX-59a3IGlVyWitWitUGaVn0S6o=&amp;h=234&amp;w=260&amp;sz=19&amp;hl=en&amp;start=2&amp;itbs=1&amp;tbnid=kFIJhWiQRLi0_M:&amp;tbnh=101&amp;tbnw=112&amp;prev=/images?q=%22scavenger+hunt%22&amp;hl=en&amp;sa=G&amp;gbv=2&amp;tbs=isch: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imgres?imgurl=http://lisawallerrogers.files.wordpress.com/2010/01/bill-shakespeare2.jpg&amp;imgrefurl=http://lisawallerrogers.wordpress.com/2010/01/27/talk-like-shakespeare-today-no-beauty-queen-for-him/&amp;usg=__c-bhk4J4AnvlAtwxB7elr0eG5EE=&amp;h=397&amp;w=298&amp;sz=27&amp;hl=en&amp;start=10&amp;itbs=1&amp;tbnid=niSKqtjrmEZVIM:&amp;tbnh=124&amp;tbnw=93&amp;prev=/images?q=shakespeare&amp;hl=en&amp;sa=G&amp;gbv=2&amp;tbs=isch: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imgres?imgurl=http://hullconnect.com/pcmachelp/images/blah.jpg&amp;imgrefurl=http://hullconnect.com/pcmachelp/jargon.html&amp;usg=__2ZDZTnaMBQRDP6ZrSjuIZGsKcM0=&amp;h=175&amp;w=175&amp;sz=12&amp;hl=en&amp;start=45&amp;itbs=1&amp;tbnid=FeszO3Qavx_s1M:&amp;tbnh=100&amp;tbnw=100&amp;prev=/images?q=Jargon&amp;start=40&amp;hl=en&amp;sa=N&amp;gbv=2&amp;ndsp=20&amp;tbs=isch: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opeweb.ed.gov/title3and5/"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grants.gov/web/grants/register.html" TargetMode="External"/><Relationship Id="rId2" Type="http://schemas.openxmlformats.org/officeDocument/2006/relationships/hyperlink" Target="http://www.sam.gov/" TargetMode="External"/><Relationship Id="rId1" Type="http://schemas.openxmlformats.org/officeDocument/2006/relationships/slideLayout" Target="../slideLayouts/slideLayout2.xml"/><Relationship Id="rId4" Type="http://schemas.openxmlformats.org/officeDocument/2006/relationships/hyperlink" Target="https://grants-portal.psc.gov/Welcome.aspx?pt=Grants"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mailto:Pearson.Owens@ed.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BGRectangle">
            <a:extLst>
              <a:ext uri="{FF2B5EF4-FFF2-40B4-BE49-F238E27FC236}">
                <a16:creationId xmlns:a16="http://schemas.microsoft.com/office/drawing/2014/main" id="{44B42A97-2187-442B-BB48-39526296D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group of people posing for a photo&#10;&#10;Description automatically generated">
            <a:extLst>
              <a:ext uri="{FF2B5EF4-FFF2-40B4-BE49-F238E27FC236}">
                <a16:creationId xmlns:a16="http://schemas.microsoft.com/office/drawing/2014/main" id="{6AE7A0F3-AFF1-4C24-8520-7D79D7B5B79F}"/>
              </a:ext>
            </a:extLst>
          </p:cNvPr>
          <p:cNvPicPr>
            <a:picLocks noChangeAspect="1"/>
          </p:cNvPicPr>
          <p:nvPr/>
        </p:nvPicPr>
        <p:blipFill rotWithShape="1">
          <a:blip r:embed="rId3">
            <a:extLst>
              <a:ext uri="{28A0092B-C50C-407E-A947-70E740481C1C}">
                <a14:useLocalDpi xmlns:a14="http://schemas.microsoft.com/office/drawing/2010/main" val="0"/>
              </a:ext>
            </a:extLst>
          </a:blip>
          <a:srcRect t="20430" b="17070"/>
          <a:stretch/>
        </p:blipFill>
        <p:spPr>
          <a:xfrm>
            <a:off x="20" y="10"/>
            <a:ext cx="9143980" cy="4571990"/>
          </a:xfrm>
          <a:prstGeom prst="rect">
            <a:avLst/>
          </a:prstGeom>
        </p:spPr>
      </p:pic>
      <p:sp>
        <p:nvSpPr>
          <p:cNvPr id="18" name="!!Rectangle">
            <a:extLst>
              <a:ext uri="{FF2B5EF4-FFF2-40B4-BE49-F238E27FC236}">
                <a16:creationId xmlns:a16="http://schemas.microsoft.com/office/drawing/2014/main" id="{F40CA114-B78B-4E3B-A785-96745276B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4000" cy="2285543"/>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p:cNvSpPr>
            <a:spLocks noGrp="1"/>
          </p:cNvSpPr>
          <p:nvPr>
            <p:ph type="title"/>
          </p:nvPr>
        </p:nvSpPr>
        <p:spPr>
          <a:xfrm>
            <a:off x="324852" y="5091762"/>
            <a:ext cx="5875644" cy="1264588"/>
          </a:xfrm>
        </p:spPr>
        <p:txBody>
          <a:bodyPr vert="horz" lIns="91440" tIns="45720" rIns="91440" bIns="45720" rtlCol="0" anchor="ctr">
            <a:normAutofit/>
          </a:bodyPr>
          <a:lstStyle/>
          <a:p>
            <a:pPr algn="r">
              <a:lnSpc>
                <a:spcPct val="90000"/>
              </a:lnSpc>
            </a:pPr>
            <a:r>
              <a:rPr lang="en-US" sz="3200" dirty="0"/>
              <a:t>2022 AANAPISI Part A  Competition Technical Assistance</a:t>
            </a:r>
          </a:p>
        </p:txBody>
      </p:sp>
      <p:sp>
        <p:nvSpPr>
          <p:cNvPr id="19" name="!!Line">
            <a:extLst>
              <a:ext uri="{FF2B5EF4-FFF2-40B4-BE49-F238E27FC236}">
                <a16:creationId xmlns:a16="http://schemas.microsoft.com/office/drawing/2014/main" id="{1B1D834C-2707-49B0-A3CE-334D83DFF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8786" y="5266944"/>
            <a:ext cx="6858"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91352" y="799217"/>
            <a:ext cx="2200313" cy="2506881"/>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E7C559-20A6-4B70-AE0A-77BD1743A5BE}"/>
              </a:ext>
            </a:extLst>
          </p:cNvPr>
          <p:cNvSpPr>
            <a:spLocks noGrp="1"/>
          </p:cNvSpPr>
          <p:nvPr>
            <p:ph type="title"/>
          </p:nvPr>
        </p:nvSpPr>
        <p:spPr>
          <a:xfrm>
            <a:off x="725214" y="1204108"/>
            <a:ext cx="2002054" cy="1781175"/>
          </a:xfrm>
        </p:spPr>
        <p:txBody>
          <a:bodyPr>
            <a:normAutofit/>
          </a:bodyPr>
          <a:lstStyle/>
          <a:p>
            <a:r>
              <a:rPr lang="en-US" sz="2800">
                <a:solidFill>
                  <a:srgbClr val="FFFFFF"/>
                </a:solidFill>
              </a:rPr>
              <a:t>AANAPISI Part A Rules</a:t>
            </a:r>
          </a:p>
        </p:txBody>
      </p:sp>
      <p:sp>
        <p:nvSpPr>
          <p:cNvPr id="3" name="Content Placeholder 2">
            <a:extLst>
              <a:ext uri="{FF2B5EF4-FFF2-40B4-BE49-F238E27FC236}">
                <a16:creationId xmlns:a16="http://schemas.microsoft.com/office/drawing/2014/main" id="{309DA400-B820-4D59-880F-C588669EBF3F}"/>
              </a:ext>
            </a:extLst>
          </p:cNvPr>
          <p:cNvSpPr>
            <a:spLocks noGrp="1"/>
          </p:cNvSpPr>
          <p:nvPr>
            <p:ph idx="1"/>
          </p:nvPr>
        </p:nvSpPr>
        <p:spPr>
          <a:xfrm>
            <a:off x="725213" y="3355130"/>
            <a:ext cx="2002055" cy="2427333"/>
          </a:xfrm>
        </p:spPr>
        <p:txBody>
          <a:bodyPr>
            <a:normAutofit/>
          </a:bodyPr>
          <a:lstStyle/>
          <a:p>
            <a:pPr marL="0" indent="0">
              <a:lnSpc>
                <a:spcPct val="90000"/>
              </a:lnSpc>
              <a:buNone/>
            </a:pPr>
            <a:r>
              <a:rPr lang="en-US" sz="1400">
                <a:effectLst/>
                <a:latin typeface="Times New Roman" panose="02020603050405020304" pitchFamily="18" charset="0"/>
                <a:ea typeface="Times New Roman" panose="02020603050405020304" pitchFamily="18" charset="0"/>
              </a:rPr>
              <a:t>If a</a:t>
            </a:r>
            <a:r>
              <a:rPr lang="en-US" sz="1400">
                <a:latin typeface="Times New Roman" panose="02020603050405020304" pitchFamily="18" charset="0"/>
                <a:ea typeface="Times New Roman" panose="02020603050405020304" pitchFamily="18" charset="0"/>
              </a:rPr>
              <a:t>n</a:t>
            </a:r>
            <a:r>
              <a:rPr lang="en-US" sz="1400">
                <a:effectLst/>
                <a:latin typeface="Times New Roman" panose="02020603050405020304" pitchFamily="18" charset="0"/>
                <a:ea typeface="Times New Roman" panose="02020603050405020304" pitchFamily="18" charset="0"/>
              </a:rPr>
              <a:t> institution currently holds a Title III or V, Part A Individual Development Grant Award or a Cooperative Development Arrangement Grant Award, see the table, to determine whether you may receive grant awards from this competition:</a:t>
            </a:r>
          </a:p>
          <a:p>
            <a:pPr marL="0" indent="0">
              <a:lnSpc>
                <a:spcPct val="90000"/>
              </a:lnSpc>
              <a:buNone/>
            </a:pPr>
            <a:endParaRPr lang="en-US" sz="1400" b="1"/>
          </a:p>
        </p:txBody>
      </p:sp>
      <p:graphicFrame>
        <p:nvGraphicFramePr>
          <p:cNvPr id="4" name="Table 3">
            <a:extLst>
              <a:ext uri="{FF2B5EF4-FFF2-40B4-BE49-F238E27FC236}">
                <a16:creationId xmlns:a16="http://schemas.microsoft.com/office/drawing/2014/main" id="{E77EC212-F2EF-4349-ABE2-49562C363F3D}"/>
              </a:ext>
            </a:extLst>
          </p:cNvPr>
          <p:cNvGraphicFramePr>
            <a:graphicFrameLocks noGrp="1"/>
          </p:cNvGraphicFramePr>
          <p:nvPr>
            <p:extLst>
              <p:ext uri="{D42A27DB-BD31-4B8C-83A1-F6EECF244321}">
                <p14:modId xmlns:p14="http://schemas.microsoft.com/office/powerpoint/2010/main" val="2798375805"/>
              </p:ext>
            </p:extLst>
          </p:nvPr>
        </p:nvGraphicFramePr>
        <p:xfrm>
          <a:off x="3496576" y="1647196"/>
          <a:ext cx="5177793" cy="3440571"/>
        </p:xfrm>
        <a:graphic>
          <a:graphicData uri="http://schemas.openxmlformats.org/drawingml/2006/table">
            <a:tbl>
              <a:tblPr firstRow="1" firstCol="1" bandRow="1">
                <a:tableStyleId>{5C22544A-7EE6-4342-B048-85BDC9FD1C3A}</a:tableStyleId>
              </a:tblPr>
              <a:tblGrid>
                <a:gridCol w="2528408">
                  <a:extLst>
                    <a:ext uri="{9D8B030D-6E8A-4147-A177-3AD203B41FA5}">
                      <a16:colId xmlns:a16="http://schemas.microsoft.com/office/drawing/2014/main" val="1093389678"/>
                    </a:ext>
                  </a:extLst>
                </a:gridCol>
                <a:gridCol w="2649385">
                  <a:extLst>
                    <a:ext uri="{9D8B030D-6E8A-4147-A177-3AD203B41FA5}">
                      <a16:colId xmlns:a16="http://schemas.microsoft.com/office/drawing/2014/main" val="894310412"/>
                    </a:ext>
                  </a:extLst>
                </a:gridCol>
              </a:tblGrid>
              <a:tr h="479067">
                <a:tc>
                  <a:txBody>
                    <a:bodyPr/>
                    <a:lstStyle/>
                    <a:p>
                      <a:pPr marL="0" marR="0" algn="ctr">
                        <a:spcBef>
                          <a:spcPts val="0"/>
                        </a:spcBef>
                        <a:spcAft>
                          <a:spcPts val="0"/>
                        </a:spcAft>
                      </a:pPr>
                      <a:r>
                        <a:rPr lang="en-US" sz="1400">
                          <a:effectLst/>
                        </a:rPr>
                        <a:t>Type of Grant Currently Held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1659" marR="81659" marT="0" marB="0"/>
                </a:tc>
                <a:tc>
                  <a:txBody>
                    <a:bodyPr/>
                    <a:lstStyle/>
                    <a:p>
                      <a:pPr marL="0" marR="0" algn="ctr">
                        <a:spcBef>
                          <a:spcPts val="0"/>
                        </a:spcBef>
                        <a:spcAft>
                          <a:spcPts val="0"/>
                        </a:spcAft>
                      </a:pPr>
                      <a:r>
                        <a:rPr lang="en-US" sz="1400">
                          <a:effectLst/>
                        </a:rPr>
                        <a:t>Type of Grant You May Apply For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1659" marR="81659" marT="0" marB="0"/>
                </a:tc>
                <a:extLst>
                  <a:ext uri="{0D108BD9-81ED-4DB2-BD59-A6C34878D82A}">
                    <a16:rowId xmlns:a16="http://schemas.microsoft.com/office/drawing/2014/main" val="709210794"/>
                  </a:ext>
                </a:extLst>
              </a:tr>
              <a:tr h="1132340">
                <a:tc>
                  <a:txBody>
                    <a:bodyPr/>
                    <a:lstStyle/>
                    <a:p>
                      <a:pPr marL="0" marR="0" algn="l">
                        <a:spcBef>
                          <a:spcPts val="0"/>
                        </a:spcBef>
                        <a:spcAft>
                          <a:spcPts val="0"/>
                        </a:spcAft>
                      </a:pPr>
                      <a:r>
                        <a:rPr lang="en-US" sz="1400">
                          <a:effectLst/>
                        </a:rPr>
                        <a:t>*Individual Development Grants Title III and V Part A – ONLY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1659" marR="81659" marT="0" marB="0"/>
                </a:tc>
                <a:tc>
                  <a:txBody>
                    <a:bodyPr/>
                    <a:lstStyle/>
                    <a:p>
                      <a:pPr marL="0" marR="0" algn="l">
                        <a:spcBef>
                          <a:spcPts val="0"/>
                        </a:spcBef>
                        <a:spcAft>
                          <a:spcPts val="0"/>
                        </a:spcAft>
                      </a:pPr>
                      <a:r>
                        <a:rPr lang="en-US" sz="1400">
                          <a:effectLst/>
                        </a:rPr>
                        <a:t>May submit an application as the lead and potentially receive funding for a Cooperative Arrangement Development Grant Award.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1659" marR="81659" marT="0" marB="0"/>
                </a:tc>
                <a:extLst>
                  <a:ext uri="{0D108BD9-81ED-4DB2-BD59-A6C34878D82A}">
                    <a16:rowId xmlns:a16="http://schemas.microsoft.com/office/drawing/2014/main" val="1337802606"/>
                  </a:ext>
                </a:extLst>
              </a:tr>
              <a:tr h="914582">
                <a:tc>
                  <a:txBody>
                    <a:bodyPr/>
                    <a:lstStyle/>
                    <a:p>
                      <a:pPr marL="0" marR="0" algn="l">
                        <a:spcBef>
                          <a:spcPts val="0"/>
                        </a:spcBef>
                        <a:spcAft>
                          <a:spcPts val="0"/>
                        </a:spcAft>
                      </a:pPr>
                      <a:r>
                        <a:rPr lang="en-US" sz="1400">
                          <a:effectLst/>
                        </a:rPr>
                        <a:t>**Cooperative Arrangement Development Grants (Lead) (Part A) - ONLY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1659" marR="81659" marT="0" marB="0"/>
                </a:tc>
                <a:tc>
                  <a:txBody>
                    <a:bodyPr/>
                    <a:lstStyle/>
                    <a:p>
                      <a:pPr marL="0" marR="0" algn="l">
                        <a:spcBef>
                          <a:spcPts val="0"/>
                        </a:spcBef>
                        <a:spcAft>
                          <a:spcPts val="0"/>
                        </a:spcAft>
                      </a:pPr>
                      <a:r>
                        <a:rPr lang="en-US" sz="1400">
                          <a:effectLst/>
                        </a:rPr>
                        <a:t>May submit an application for and potentially receive funding for an Individual Development Grant Award.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1659" marR="81659" marT="0" marB="0"/>
                </a:tc>
                <a:extLst>
                  <a:ext uri="{0D108BD9-81ED-4DB2-BD59-A6C34878D82A}">
                    <a16:rowId xmlns:a16="http://schemas.microsoft.com/office/drawing/2014/main" val="1609348047"/>
                  </a:ext>
                </a:extLst>
              </a:tr>
              <a:tr h="914582">
                <a:tc>
                  <a:txBody>
                    <a:bodyPr/>
                    <a:lstStyle/>
                    <a:p>
                      <a:pPr marL="0" marR="0" algn="l">
                        <a:spcBef>
                          <a:spcPts val="0"/>
                        </a:spcBef>
                        <a:spcAft>
                          <a:spcPts val="0"/>
                        </a:spcAft>
                      </a:pPr>
                      <a:r>
                        <a:rPr lang="en-US" sz="1400">
                          <a:effectLst/>
                        </a:rPr>
                        <a:t>Individual Development Grant and Cooperative Development Grant (Lead) – CONCURRENTLY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1659" marR="81659" marT="0" marB="0"/>
                </a:tc>
                <a:tc>
                  <a:txBody>
                    <a:bodyPr/>
                    <a:lstStyle/>
                    <a:p>
                      <a:pPr marL="0" marR="0" algn="l">
                        <a:spcBef>
                          <a:spcPts val="0"/>
                        </a:spcBef>
                        <a:spcAft>
                          <a:spcPts val="0"/>
                        </a:spcAft>
                      </a:pPr>
                      <a:r>
                        <a:rPr lang="en-US" sz="1400" dirty="0">
                          <a:effectLst/>
                        </a:rPr>
                        <a:t>May not receive funding from this competition unless the one or both grants end on September 30, 2022 or be a subgrantee.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1659" marR="81659" marT="0" marB="0"/>
                </a:tc>
                <a:extLst>
                  <a:ext uri="{0D108BD9-81ED-4DB2-BD59-A6C34878D82A}">
                    <a16:rowId xmlns:a16="http://schemas.microsoft.com/office/drawing/2014/main" val="2411394595"/>
                  </a:ext>
                </a:extLst>
              </a:tr>
            </a:tbl>
          </a:graphicData>
        </a:graphic>
      </p:graphicFrame>
    </p:spTree>
    <p:extLst>
      <p:ext uri="{BB962C8B-B14F-4D97-AF65-F5344CB8AC3E}">
        <p14:creationId xmlns:p14="http://schemas.microsoft.com/office/powerpoint/2010/main" val="3281289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304800"/>
            <a:ext cx="8077200" cy="1447800"/>
          </a:xfrm>
        </p:spPr>
        <p:txBody>
          <a:bodyPr>
            <a:normAutofit fontScale="90000"/>
          </a:bodyPr>
          <a:lstStyle/>
          <a:p>
            <a:pPr algn="ctr"/>
            <a:r>
              <a:rPr lang="en-US" sz="4400" dirty="0"/>
              <a:t>What’s Included in the Page Count?</a:t>
            </a:r>
            <a:r>
              <a:rPr lang="en-US" sz="4400" dirty="0">
                <a:solidFill>
                  <a:srgbClr val="FF0000"/>
                </a:solidFill>
              </a:rPr>
              <a:t> </a:t>
            </a:r>
            <a:br>
              <a:rPr lang="en-US" sz="4400" dirty="0">
                <a:solidFill>
                  <a:srgbClr val="FF0000"/>
                </a:solidFill>
              </a:rPr>
            </a:br>
            <a:r>
              <a:rPr lang="en-US" dirty="0">
                <a:solidFill>
                  <a:srgbClr val="FF0000"/>
                </a:solidFill>
              </a:rPr>
              <a:t>We will reject your application if you exceed the page limit.</a:t>
            </a:r>
            <a:endParaRPr lang="en-US" sz="4400" dirty="0"/>
          </a:p>
        </p:txBody>
      </p:sp>
      <p:sp>
        <p:nvSpPr>
          <p:cNvPr id="44035" name="Text Placeholder 3"/>
          <p:cNvSpPr>
            <a:spLocks noGrp="1"/>
          </p:cNvSpPr>
          <p:nvPr>
            <p:ph type="body" sz="half" idx="2"/>
          </p:nvPr>
        </p:nvSpPr>
        <p:spPr>
          <a:xfrm>
            <a:off x="457200" y="4038600"/>
            <a:ext cx="8229600" cy="2667000"/>
          </a:xfrm>
        </p:spPr>
        <p:txBody>
          <a:bodyPr>
            <a:normAutofit/>
          </a:bodyPr>
          <a:lstStyle/>
          <a:p>
            <a:pPr algn="l"/>
            <a:r>
              <a:rPr lang="en-US" sz="3200" b="1" dirty="0">
                <a:solidFill>
                  <a:srgbClr val="FF0000"/>
                </a:solidFill>
              </a:rPr>
              <a:t>Only the Program Narrative is included in the page count. </a:t>
            </a:r>
          </a:p>
          <a:p>
            <a:endParaRPr lang="en-US" sz="2400" b="1" dirty="0">
              <a:solidFill>
                <a:srgbClr val="FFFF00"/>
              </a:solidFill>
            </a:endParaRPr>
          </a:p>
          <a:p>
            <a:endParaRPr lang="en-US" sz="2400" b="1" dirty="0">
              <a:solidFill>
                <a:srgbClr val="FFFF00"/>
              </a:solidFill>
            </a:endParaRPr>
          </a:p>
          <a:p>
            <a:endParaRPr lang="en-US" sz="2400" b="1" dirty="0">
              <a:solidFill>
                <a:srgbClr val="FFFF00"/>
              </a:solidFill>
            </a:endParaRPr>
          </a:p>
          <a:p>
            <a:endParaRPr lang="en-US" sz="2400" dirty="0"/>
          </a:p>
        </p:txBody>
      </p:sp>
      <p:pic>
        <p:nvPicPr>
          <p:cNvPr id="44036" name="Picture 8" descr="C:\Users\carnisia.proctor\AppData\Local\Microsoft\Windows\Temporary Internet Files\Content.IE5\7M1T5EJ2\MCj04040130000[1].wmf"/>
          <p:cNvPicPr>
            <a:picLocks noChangeAspect="1" noChangeArrowheads="1"/>
          </p:cNvPicPr>
          <p:nvPr/>
        </p:nvPicPr>
        <p:blipFill>
          <a:blip r:embed="rId3" cstate="print"/>
          <a:srcRect/>
          <a:stretch>
            <a:fillRect/>
          </a:stretch>
        </p:blipFill>
        <p:spPr bwMode="auto">
          <a:xfrm>
            <a:off x="3276600" y="1905000"/>
            <a:ext cx="2286000" cy="205898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fontScale="90000"/>
          </a:bodyPr>
          <a:lstStyle/>
          <a:p>
            <a:r>
              <a:rPr lang="en-US" dirty="0"/>
              <a:t>What’s Not Included in the Page Count?</a:t>
            </a:r>
          </a:p>
        </p:txBody>
      </p:sp>
      <p:sp>
        <p:nvSpPr>
          <p:cNvPr id="45059" name="Content Placeholder 2"/>
          <p:cNvSpPr>
            <a:spLocks noGrp="1"/>
          </p:cNvSpPr>
          <p:nvPr>
            <p:ph idx="1"/>
          </p:nvPr>
        </p:nvSpPr>
        <p:spPr>
          <a:xfrm>
            <a:off x="381000" y="1981200"/>
            <a:ext cx="8382000" cy="4648200"/>
          </a:xfrm>
        </p:spPr>
        <p:txBody>
          <a:bodyPr>
            <a:normAutofit/>
          </a:bodyPr>
          <a:lstStyle/>
          <a:p>
            <a:r>
              <a:rPr lang="en-US" sz="2400" dirty="0"/>
              <a:t>Application for Federal Assistance &amp; Supplemental Information Form (SF 424)</a:t>
            </a:r>
          </a:p>
          <a:p>
            <a:r>
              <a:rPr lang="en-US" sz="2400" dirty="0"/>
              <a:t>Budget Information—Non-Construction Programs (ED 524)</a:t>
            </a:r>
          </a:p>
          <a:p>
            <a:r>
              <a:rPr lang="en-US" sz="2400" dirty="0"/>
              <a:t>Assurances and Certifications</a:t>
            </a:r>
          </a:p>
          <a:p>
            <a:r>
              <a:rPr lang="en-US" sz="2400" dirty="0"/>
              <a:t>Budget Narrative </a:t>
            </a:r>
          </a:p>
          <a:p>
            <a:r>
              <a:rPr lang="en-US" sz="2400" dirty="0"/>
              <a:t>Table of Contents</a:t>
            </a:r>
          </a:p>
          <a:p>
            <a:r>
              <a:rPr lang="en-US" sz="2400" dirty="0"/>
              <a:t>One-page Abstract</a:t>
            </a:r>
          </a:p>
          <a:p>
            <a:r>
              <a:rPr lang="en-US" sz="2400" dirty="0"/>
              <a:t>Resumes</a:t>
            </a:r>
          </a:p>
          <a:p>
            <a:r>
              <a:rPr lang="en-US" sz="2400" dirty="0"/>
              <a:t>Bibliography</a:t>
            </a:r>
          </a:p>
          <a:p>
            <a:r>
              <a:rPr lang="en-US" sz="2400" dirty="0"/>
              <a:t>Letters of Support</a:t>
            </a:r>
          </a:p>
          <a:p>
            <a:endParaRPr lang="en-US" sz="2400" dirty="0"/>
          </a:p>
          <a:p>
            <a:pPr algn="ctr"/>
            <a:endParaRPr lang="en-US" sz="2400" dirty="0">
              <a:solidFill>
                <a:srgbClr val="FF0000"/>
              </a:solidFill>
            </a:endParaRPr>
          </a:p>
          <a:p>
            <a:pPr marL="0" indent="0" algn="ctr">
              <a:buNone/>
            </a:pPr>
            <a:endParaRPr lang="en-US" sz="24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762000" y="228600"/>
            <a:ext cx="7772400" cy="1143000"/>
          </a:xfrm>
        </p:spPr>
        <p:txBody>
          <a:bodyPr/>
          <a:lstStyle/>
          <a:p>
            <a:r>
              <a:rPr lang="en-US" b="1" dirty="0"/>
              <a:t>General Comments (cont.)</a:t>
            </a:r>
          </a:p>
        </p:txBody>
      </p:sp>
      <p:sp>
        <p:nvSpPr>
          <p:cNvPr id="58371" name="Rectangle 3"/>
          <p:cNvSpPr>
            <a:spLocks noGrp="1" noChangeArrowheads="1"/>
          </p:cNvSpPr>
          <p:nvPr>
            <p:ph idx="1"/>
          </p:nvPr>
        </p:nvSpPr>
        <p:spPr>
          <a:xfrm>
            <a:off x="685800" y="1524000"/>
            <a:ext cx="7924800" cy="4267200"/>
          </a:xfrm>
        </p:spPr>
        <p:txBody>
          <a:bodyPr>
            <a:normAutofit/>
          </a:bodyPr>
          <a:lstStyle/>
          <a:p>
            <a:r>
              <a:rPr lang="en-US" dirty="0"/>
              <a:t>Selection Criteria determine the order of the application</a:t>
            </a:r>
          </a:p>
          <a:p>
            <a:pPr lvl="1"/>
            <a:r>
              <a:rPr lang="en-US" dirty="0"/>
              <a:t>Your application is not a scavenger hunt where the readers have to search for information. </a:t>
            </a:r>
          </a:p>
          <a:p>
            <a:pPr lvl="1"/>
            <a:r>
              <a:rPr lang="en-US" dirty="0"/>
              <a:t>Place your information in the proper place and do not depend upon readers to find it elsewhere.</a:t>
            </a:r>
          </a:p>
        </p:txBody>
      </p:sp>
      <p:sp>
        <p:nvSpPr>
          <p:cNvPr id="58373" name="Text Box 5"/>
          <p:cNvSpPr txBox="1">
            <a:spLocks noChangeArrowheads="1"/>
          </p:cNvSpPr>
          <p:nvPr/>
        </p:nvSpPr>
        <p:spPr bwMode="auto">
          <a:xfrm>
            <a:off x="7315200" y="6324600"/>
            <a:ext cx="1219200" cy="336550"/>
          </a:xfrm>
          <a:prstGeom prst="rect">
            <a:avLst/>
          </a:prstGeom>
          <a:noFill/>
          <a:ln w="9525">
            <a:noFill/>
            <a:miter lim="800000"/>
            <a:headEnd type="none" w="sm" len="sm"/>
            <a:tailEnd type="none" w="sm" len="sm"/>
          </a:ln>
        </p:spPr>
        <p:txBody>
          <a:bodyPr>
            <a:spAutoFit/>
          </a:bodyPr>
          <a:lstStyle/>
          <a:p>
            <a:pPr>
              <a:spcBef>
                <a:spcPct val="50000"/>
              </a:spcBef>
            </a:pPr>
            <a:endParaRPr lang="en-US" sz="1600"/>
          </a:p>
        </p:txBody>
      </p:sp>
      <p:pic>
        <p:nvPicPr>
          <p:cNvPr id="30722" name="Picture 2" descr="http://t1.gstatic.com/images?q=tbn:kFIJhWiQRLi0_M:http://gse.uml.edu/rtah/wquest/scavHunt/Scavenger_%2520Hunt/scavenger_hunt.gif">
            <a:hlinkClick r:id="rId3"/>
          </p:cNvPr>
          <p:cNvPicPr>
            <a:picLocks noChangeAspect="1" noChangeArrowheads="1"/>
          </p:cNvPicPr>
          <p:nvPr/>
        </p:nvPicPr>
        <p:blipFill>
          <a:blip r:embed="rId4" cstate="print"/>
          <a:srcRect/>
          <a:stretch>
            <a:fillRect/>
          </a:stretch>
        </p:blipFill>
        <p:spPr bwMode="auto">
          <a:xfrm>
            <a:off x="3429000" y="4511295"/>
            <a:ext cx="2362200" cy="198158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Comments</a:t>
            </a:r>
          </a:p>
        </p:txBody>
      </p:sp>
      <p:sp>
        <p:nvSpPr>
          <p:cNvPr id="3" name="Content Placeholder 2"/>
          <p:cNvSpPr>
            <a:spLocks noGrp="1"/>
          </p:cNvSpPr>
          <p:nvPr>
            <p:ph idx="1"/>
          </p:nvPr>
        </p:nvSpPr>
        <p:spPr>
          <a:xfrm>
            <a:off x="457200" y="1371600"/>
            <a:ext cx="8229600" cy="4937760"/>
          </a:xfrm>
        </p:spPr>
        <p:txBody>
          <a:bodyPr/>
          <a:lstStyle/>
          <a:p>
            <a:r>
              <a:rPr lang="en-US" sz="3200" dirty="0"/>
              <a:t>Quality of the Content is Key</a:t>
            </a:r>
          </a:p>
          <a:p>
            <a:pPr lvl="1"/>
            <a:r>
              <a:rPr lang="en-US" dirty="0"/>
              <a:t>Readers’ evaluations not based on writing style. </a:t>
            </a:r>
          </a:p>
          <a:p>
            <a:pPr lvl="1"/>
            <a:r>
              <a:rPr lang="en-US" dirty="0"/>
              <a:t>Readers are not expecting a great literary work.</a:t>
            </a:r>
          </a:p>
          <a:p>
            <a:pPr lvl="1"/>
            <a:r>
              <a:rPr lang="en-US" dirty="0"/>
              <a:t>However, it is essential to write in a clear and understandable fashion.  </a:t>
            </a:r>
          </a:p>
          <a:p>
            <a:pPr lvl="2"/>
            <a:r>
              <a:rPr lang="en-US" dirty="0"/>
              <a:t>Do check your grammar and spelling!</a:t>
            </a:r>
          </a:p>
          <a:p>
            <a:endParaRPr lang="en-US" dirty="0"/>
          </a:p>
        </p:txBody>
      </p:sp>
      <p:pic>
        <p:nvPicPr>
          <p:cNvPr id="1026" name="Picture 2" descr="http://t2.gstatic.com/images?q=tbn:niSKqtjrmEZVIM:http://lisawallerrogers.files.wordpress.com/2010/01/bill-shakespeare2.jpg">
            <a:hlinkClick r:id="rId3"/>
          </p:cNvPr>
          <p:cNvPicPr>
            <a:picLocks noChangeAspect="1" noChangeArrowheads="1"/>
          </p:cNvPicPr>
          <p:nvPr/>
        </p:nvPicPr>
        <p:blipFill>
          <a:blip r:embed="rId4" cstate="print"/>
          <a:srcRect/>
          <a:stretch>
            <a:fillRect/>
          </a:stretch>
        </p:blipFill>
        <p:spPr bwMode="auto">
          <a:xfrm>
            <a:off x="4038600" y="4495800"/>
            <a:ext cx="2173658" cy="1981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a:t>General Comments (cont.)</a:t>
            </a:r>
          </a:p>
        </p:txBody>
      </p:sp>
      <p:sp>
        <p:nvSpPr>
          <p:cNvPr id="3" name="Content Placeholder 2"/>
          <p:cNvSpPr>
            <a:spLocks noGrp="1"/>
          </p:cNvSpPr>
          <p:nvPr>
            <p:ph idx="1"/>
          </p:nvPr>
        </p:nvSpPr>
        <p:spPr>
          <a:xfrm>
            <a:off x="1371600" y="1143000"/>
            <a:ext cx="6629400" cy="4709160"/>
          </a:xfrm>
        </p:spPr>
        <p:txBody>
          <a:bodyPr/>
          <a:lstStyle/>
          <a:p>
            <a:r>
              <a:rPr lang="en-US" dirty="0"/>
              <a:t>Read and follow the guidelines.</a:t>
            </a:r>
          </a:p>
          <a:p>
            <a:r>
              <a:rPr lang="en-US" dirty="0"/>
              <a:t>Address everything that is called for.</a:t>
            </a:r>
          </a:p>
          <a:p>
            <a:r>
              <a:rPr lang="en-US" dirty="0"/>
              <a:t>Leave out extraneous material. </a:t>
            </a:r>
          </a:p>
          <a:p>
            <a:r>
              <a:rPr lang="en-US" dirty="0"/>
              <a:t>Write clearly, not cryptically .</a:t>
            </a:r>
          </a:p>
          <a:p>
            <a:r>
              <a:rPr lang="en-US" dirty="0"/>
              <a:t>Beware of  jargon and buzz words.</a:t>
            </a:r>
          </a:p>
        </p:txBody>
      </p:sp>
      <p:pic>
        <p:nvPicPr>
          <p:cNvPr id="28674" name="Picture 2" descr="http://t3.gstatic.com/images?q=tbn:FeszO3Qavx_s1M:http://hullconnect.com/pcmachelp/images/blah.jpg">
            <a:hlinkClick r:id="rId3"/>
          </p:cNvPr>
          <p:cNvPicPr>
            <a:picLocks noChangeAspect="1" noChangeArrowheads="1"/>
          </p:cNvPicPr>
          <p:nvPr/>
        </p:nvPicPr>
        <p:blipFill>
          <a:blip r:embed="rId4" cstate="print"/>
          <a:srcRect/>
          <a:stretch>
            <a:fillRect/>
          </a:stretch>
        </p:blipFill>
        <p:spPr bwMode="auto">
          <a:xfrm>
            <a:off x="3200401" y="4237960"/>
            <a:ext cx="2743200" cy="220093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a:t>General Comments (cont.)</a:t>
            </a:r>
          </a:p>
        </p:txBody>
      </p:sp>
      <p:sp>
        <p:nvSpPr>
          <p:cNvPr id="3" name="Content Placeholder 2"/>
          <p:cNvSpPr>
            <a:spLocks noGrp="1"/>
          </p:cNvSpPr>
          <p:nvPr>
            <p:ph idx="1"/>
          </p:nvPr>
        </p:nvSpPr>
        <p:spPr>
          <a:xfrm>
            <a:off x="533400" y="1219200"/>
            <a:ext cx="8229600" cy="4709160"/>
          </a:xfrm>
        </p:spPr>
        <p:txBody>
          <a:bodyPr/>
          <a:lstStyle/>
          <a:p>
            <a:r>
              <a:rPr lang="en-US" dirty="0"/>
              <a:t>Use facts and statistics to prove your case.</a:t>
            </a:r>
          </a:p>
          <a:p>
            <a:r>
              <a:rPr lang="en-US" dirty="0"/>
              <a:t> Be sure the facts and figures you use in one section of your application are consistent with those used elsewhere.</a:t>
            </a:r>
          </a:p>
          <a:p>
            <a:endParaRPr lang="en-US" dirty="0"/>
          </a:p>
          <a:p>
            <a:endParaRPr lang="en-US" dirty="0"/>
          </a:p>
          <a:p>
            <a:endParaRPr lang="en-US" dirty="0"/>
          </a:p>
          <a:p>
            <a:endParaRPr lang="en-US" dirty="0"/>
          </a:p>
          <a:p>
            <a:endParaRPr lang="en-US" dirty="0"/>
          </a:p>
        </p:txBody>
      </p:sp>
      <p:pic>
        <p:nvPicPr>
          <p:cNvPr id="6" name="Picture 5" descr="Statistics.jpg"/>
          <p:cNvPicPr>
            <a:picLocks noChangeAspect="1"/>
          </p:cNvPicPr>
          <p:nvPr/>
        </p:nvPicPr>
        <p:blipFill>
          <a:blip r:embed="rId3" cstate="print"/>
          <a:stretch>
            <a:fillRect/>
          </a:stretch>
        </p:blipFill>
        <p:spPr>
          <a:xfrm>
            <a:off x="2895600" y="3733800"/>
            <a:ext cx="2895600" cy="245279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1026"/>
          <p:cNvSpPr>
            <a:spLocks noGrp="1" noChangeArrowheads="1"/>
          </p:cNvSpPr>
          <p:nvPr>
            <p:ph type="title"/>
          </p:nvPr>
        </p:nvSpPr>
        <p:spPr>
          <a:xfrm>
            <a:off x="1600200" y="228600"/>
            <a:ext cx="6858000" cy="609600"/>
          </a:xfrm>
        </p:spPr>
        <p:txBody>
          <a:bodyPr>
            <a:normAutofit fontScale="90000"/>
          </a:bodyPr>
          <a:lstStyle/>
          <a:p>
            <a:r>
              <a:rPr lang="en-US" sz="4000" b="1" dirty="0"/>
              <a:t>Selection Criteria </a:t>
            </a:r>
          </a:p>
        </p:txBody>
      </p:sp>
      <p:sp>
        <p:nvSpPr>
          <p:cNvPr id="79874" name="Rectangle 1027"/>
          <p:cNvSpPr>
            <a:spLocks noGrp="1" noChangeArrowheads="1"/>
          </p:cNvSpPr>
          <p:nvPr>
            <p:ph idx="1"/>
          </p:nvPr>
        </p:nvSpPr>
        <p:spPr>
          <a:xfrm>
            <a:off x="0" y="990600"/>
            <a:ext cx="9144000" cy="5867400"/>
          </a:xfrm>
        </p:spPr>
        <p:txBody>
          <a:bodyPr/>
          <a:lstStyle/>
          <a:p>
            <a:pPr>
              <a:lnSpc>
                <a:spcPct val="90000"/>
              </a:lnSpc>
            </a:pPr>
            <a:r>
              <a:rPr lang="en-US" sz="2800" b="1" dirty="0"/>
              <a:t>Seven evaluation areas</a:t>
            </a:r>
            <a:r>
              <a:rPr lang="en-US" sz="2400" b="1" dirty="0"/>
              <a:t>:</a:t>
            </a:r>
          </a:p>
          <a:p>
            <a:pPr lvl="1">
              <a:lnSpc>
                <a:spcPct val="90000"/>
              </a:lnSpc>
            </a:pPr>
            <a:r>
              <a:rPr lang="en-US" sz="2000" b="1" dirty="0">
                <a:solidFill>
                  <a:schemeClr val="tx2"/>
                </a:solidFill>
              </a:rPr>
              <a:t>Need for  the project – 20 points</a:t>
            </a:r>
          </a:p>
          <a:p>
            <a:pPr lvl="1">
              <a:lnSpc>
                <a:spcPct val="90000"/>
              </a:lnSpc>
              <a:buFontTx/>
              <a:buNone/>
            </a:pPr>
            <a:r>
              <a:rPr lang="en-US" sz="2000" dirty="0">
                <a:solidFill>
                  <a:schemeClr val="tx2"/>
                </a:solidFill>
              </a:rPr>
              <a:t>	</a:t>
            </a:r>
          </a:p>
          <a:p>
            <a:pPr lvl="1">
              <a:lnSpc>
                <a:spcPct val="90000"/>
              </a:lnSpc>
            </a:pPr>
            <a:r>
              <a:rPr lang="en-US" sz="2000" b="1" dirty="0">
                <a:solidFill>
                  <a:schemeClr val="tx2"/>
                </a:solidFill>
              </a:rPr>
              <a:t>Quality of the Project Design – 25 points</a:t>
            </a:r>
          </a:p>
          <a:p>
            <a:pPr lvl="2">
              <a:lnSpc>
                <a:spcPct val="90000"/>
              </a:lnSpc>
            </a:pPr>
            <a:endParaRPr lang="en-US" sz="2000" dirty="0"/>
          </a:p>
          <a:p>
            <a:pPr lvl="1">
              <a:lnSpc>
                <a:spcPct val="90000"/>
              </a:lnSpc>
            </a:pPr>
            <a:r>
              <a:rPr lang="en-US" sz="2000" b="1" dirty="0">
                <a:solidFill>
                  <a:schemeClr val="tx2"/>
                </a:solidFill>
              </a:rPr>
              <a:t>Quality of  Project Services – 10 points</a:t>
            </a:r>
          </a:p>
          <a:p>
            <a:pPr lvl="2">
              <a:lnSpc>
                <a:spcPct val="90000"/>
              </a:lnSpc>
            </a:pPr>
            <a:endParaRPr lang="en-US" sz="2000" dirty="0"/>
          </a:p>
          <a:p>
            <a:pPr lvl="1">
              <a:lnSpc>
                <a:spcPct val="90000"/>
              </a:lnSpc>
            </a:pPr>
            <a:r>
              <a:rPr lang="en-US" sz="2000" b="1" dirty="0">
                <a:solidFill>
                  <a:schemeClr val="tx2"/>
                </a:solidFill>
              </a:rPr>
              <a:t>Quality of Project Personnel—10 points</a:t>
            </a:r>
          </a:p>
          <a:p>
            <a:pPr lvl="2">
              <a:lnSpc>
                <a:spcPct val="90000"/>
              </a:lnSpc>
            </a:pPr>
            <a:endParaRPr lang="en-US" sz="2000" dirty="0"/>
          </a:p>
          <a:p>
            <a:pPr lvl="1">
              <a:lnSpc>
                <a:spcPct val="90000"/>
              </a:lnSpc>
            </a:pPr>
            <a:r>
              <a:rPr lang="en-US" sz="2000" b="1" dirty="0">
                <a:solidFill>
                  <a:schemeClr val="tx2"/>
                </a:solidFill>
              </a:rPr>
              <a:t>Adequacy of resources – 5 points</a:t>
            </a:r>
          </a:p>
          <a:p>
            <a:pPr lvl="2">
              <a:lnSpc>
                <a:spcPct val="90000"/>
              </a:lnSpc>
            </a:pPr>
            <a:endParaRPr lang="en-US" sz="2000" dirty="0"/>
          </a:p>
          <a:p>
            <a:pPr lvl="1">
              <a:lnSpc>
                <a:spcPct val="90000"/>
              </a:lnSpc>
            </a:pPr>
            <a:r>
              <a:rPr lang="en-US" sz="2000" b="1" dirty="0">
                <a:solidFill>
                  <a:schemeClr val="tx2"/>
                </a:solidFill>
              </a:rPr>
              <a:t>Quality of the Management Plan – 15 points</a:t>
            </a:r>
            <a:r>
              <a:rPr lang="en-US" sz="2000" b="1" dirty="0"/>
              <a:t> </a:t>
            </a:r>
          </a:p>
          <a:p>
            <a:pPr lvl="2">
              <a:lnSpc>
                <a:spcPct val="90000"/>
              </a:lnSpc>
            </a:pPr>
            <a:endParaRPr lang="en-US" sz="2000" dirty="0"/>
          </a:p>
          <a:p>
            <a:pPr lvl="1">
              <a:lnSpc>
                <a:spcPct val="90000"/>
              </a:lnSpc>
            </a:pPr>
            <a:r>
              <a:rPr lang="en-US" sz="2000" b="1" dirty="0">
                <a:solidFill>
                  <a:schemeClr val="tx2"/>
                </a:solidFill>
              </a:rPr>
              <a:t>Quality of the project evaluation —15 </a:t>
            </a:r>
            <a:r>
              <a:rPr lang="en-US" sz="2400" b="1" dirty="0">
                <a:solidFill>
                  <a:schemeClr val="tx2"/>
                </a:solidFill>
              </a:rPr>
              <a:t>points</a:t>
            </a:r>
          </a:p>
        </p:txBody>
      </p:sp>
      <p:sp>
        <p:nvSpPr>
          <p:cNvPr id="311301" name="Text Box 1029"/>
          <p:cNvSpPr txBox="1">
            <a:spLocks noChangeArrowheads="1"/>
          </p:cNvSpPr>
          <p:nvPr/>
        </p:nvSpPr>
        <p:spPr bwMode="auto">
          <a:xfrm>
            <a:off x="4495800" y="6096000"/>
            <a:ext cx="3581400" cy="528638"/>
          </a:xfrm>
          <a:prstGeom prst="rect">
            <a:avLst/>
          </a:prstGeom>
          <a:noFill/>
          <a:ln w="9525">
            <a:solidFill>
              <a:schemeClr val="accent1"/>
            </a:solidFill>
            <a:miter lim="800000"/>
            <a:headEnd type="none" w="sm" len="sm"/>
            <a:tailEnd type="none" w="sm" len="sm"/>
          </a:ln>
          <a:effectLst/>
        </p:spPr>
        <p:txBody>
          <a:bodyPr>
            <a:spAutoFit/>
          </a:bodyPr>
          <a:lstStyle/>
          <a:p>
            <a:pPr algn="ctr">
              <a:spcBef>
                <a:spcPct val="50000"/>
              </a:spcBef>
              <a:defRPr/>
            </a:pPr>
            <a:r>
              <a:rPr lang="en-US" sz="2800" b="1">
                <a:effectLst>
                  <a:outerShdw blurRad="38100" dist="38100" dir="2700000" algn="tl">
                    <a:srgbClr val="000000"/>
                  </a:outerShdw>
                </a:effectLst>
              </a:rPr>
              <a:t>Total Points: 100</a:t>
            </a:r>
            <a:r>
              <a:rPr lang="en-US" sz="2800" b="1"/>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Need for the project (20  points)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400" dirty="0"/>
              <a:t>The magnitude of the need for the services to be provided or the activities to be carried out by the proposed project. (10 points)</a:t>
            </a:r>
          </a:p>
          <a:p>
            <a:pPr marL="514350" indent="-514350">
              <a:buFont typeface="+mj-lt"/>
              <a:buAutoNum type="arabicPeriod"/>
            </a:pPr>
            <a:r>
              <a:rPr lang="en-US" sz="2400" dirty="0"/>
              <a:t>The extent to which the proposed project will focus on serving or otherwise addressing the needs of disadvantage individuals. (5 points) </a:t>
            </a:r>
          </a:p>
          <a:p>
            <a:pPr marL="514350" indent="-514350">
              <a:buFont typeface="+mj-lt"/>
              <a:buAutoNum type="arabicPeriod"/>
            </a:pPr>
            <a:r>
              <a:rPr lang="en-US" sz="2400" dirty="0"/>
              <a:t>The extent to which specific gaps or weaknesses in services, infrastructure, or opportunities have been identified and will be addressed by the proposed project, including the nature and magnitude of those gaps or weaknesses. (5 points)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Quality of the Project Design (25 points)</a:t>
            </a:r>
            <a:br>
              <a:rPr lang="en-US" b="1" dirty="0"/>
            </a:br>
            <a:endParaRPr lang="en-US" b="1" dirty="0"/>
          </a:p>
        </p:txBody>
      </p:sp>
      <p:sp>
        <p:nvSpPr>
          <p:cNvPr id="3" name="Content Placeholder 2"/>
          <p:cNvSpPr>
            <a:spLocks noGrp="1"/>
          </p:cNvSpPr>
          <p:nvPr>
            <p:ph idx="1"/>
          </p:nvPr>
        </p:nvSpPr>
        <p:spPr/>
        <p:txBody>
          <a:bodyPr>
            <a:normAutofit/>
          </a:bodyPr>
          <a:lstStyle/>
          <a:p>
            <a:pPr marL="651510" indent="-514350">
              <a:buFont typeface="+mj-lt"/>
              <a:buAutoNum type="arabicPeriod"/>
            </a:pPr>
            <a:r>
              <a:rPr lang="en-US" sz="2800" dirty="0"/>
              <a:t>The extent to which the goals, objectives, and outcomes to be achieved by the proposed project are clearly specified and measurable. (10 points)</a:t>
            </a:r>
          </a:p>
          <a:p>
            <a:pPr marL="651510" indent="-514350">
              <a:buFont typeface="+mj-lt"/>
              <a:buAutoNum type="arabicPeriod"/>
            </a:pPr>
            <a:r>
              <a:rPr lang="en-US" sz="2800" dirty="0"/>
              <a:t>The extent to which the design of the proposed project is appropriate to, and will successfully address, the needs of the target population or other identified needs. (5 points)</a:t>
            </a:r>
          </a:p>
          <a:p>
            <a:pPr marL="651510" indent="-514350">
              <a:buFont typeface="+mj-lt"/>
              <a:buAutoNum type="arabicPeriod"/>
            </a:pPr>
            <a:r>
              <a:rPr lang="en-US" sz="2800" dirty="0"/>
              <a:t>The extent to which the proposed project demonstrates a rationale. (10 points)</a:t>
            </a:r>
          </a:p>
          <a:p>
            <a:pPr marL="651510" indent="-514350">
              <a:buFont typeface="+mj-lt"/>
              <a:buAutoNum type="arabicPeriod"/>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a:t>
            </a:r>
          </a:p>
        </p:txBody>
      </p:sp>
      <p:sp>
        <p:nvSpPr>
          <p:cNvPr id="3" name="Content Placeholder 2"/>
          <p:cNvSpPr>
            <a:spLocks noGrp="1"/>
          </p:cNvSpPr>
          <p:nvPr>
            <p:ph idx="1"/>
          </p:nvPr>
        </p:nvSpPr>
        <p:spPr/>
        <p:txBody>
          <a:bodyPr>
            <a:normAutofit/>
          </a:bodyPr>
          <a:lstStyle/>
          <a:p>
            <a:pPr marL="137160" indent="0">
              <a:buNone/>
            </a:pPr>
            <a:r>
              <a:rPr lang="en-US" sz="2400" dirty="0"/>
              <a:t>I.      Purpose</a:t>
            </a:r>
          </a:p>
          <a:p>
            <a:pPr marL="137160" indent="0">
              <a:buNone/>
            </a:pPr>
            <a:r>
              <a:rPr lang="en-US" sz="2400" dirty="0"/>
              <a:t>II.     Eligibility</a:t>
            </a:r>
          </a:p>
          <a:p>
            <a:pPr marL="137160" indent="0">
              <a:buNone/>
            </a:pPr>
            <a:r>
              <a:rPr lang="en-US" sz="2400" dirty="0"/>
              <a:t>III.    Submission of Applications</a:t>
            </a:r>
          </a:p>
          <a:p>
            <a:pPr marL="137160" indent="0">
              <a:buNone/>
            </a:pPr>
            <a:r>
              <a:rPr lang="en-US" sz="2400" dirty="0"/>
              <a:t>IV.    Instructions</a:t>
            </a:r>
          </a:p>
          <a:p>
            <a:pPr marL="137160" indent="0">
              <a:buNone/>
            </a:pPr>
            <a:r>
              <a:rPr lang="en-US" sz="2400" dirty="0"/>
              <a:t>V.   Selection Criteria</a:t>
            </a:r>
          </a:p>
          <a:p>
            <a:pPr marL="137160" indent="0">
              <a:buNone/>
            </a:pPr>
            <a:r>
              <a:rPr lang="en-US" sz="2400" dirty="0"/>
              <a:t>VI. Priorities </a:t>
            </a:r>
          </a:p>
          <a:p>
            <a:pPr marL="137160" indent="0">
              <a:buNone/>
            </a:pPr>
            <a:r>
              <a:rPr lang="en-US" sz="2400" dirty="0"/>
              <a:t>VII. Allowable/Unallowable Activities</a:t>
            </a:r>
          </a:p>
          <a:p>
            <a:pPr marL="137160" indent="0">
              <a:buNone/>
            </a:pPr>
            <a:r>
              <a:rPr lang="en-US" sz="2400" dirty="0"/>
              <a:t>VIII.    Grants.gov</a:t>
            </a:r>
          </a:p>
          <a:p>
            <a:pPr marL="137160" indent="0">
              <a:buNone/>
            </a:pPr>
            <a:r>
              <a:rPr lang="en-US" sz="2400" dirty="0"/>
              <a:t>IX.     Questions</a:t>
            </a:r>
          </a:p>
        </p:txBody>
      </p:sp>
    </p:spTree>
    <p:extLst>
      <p:ext uri="{BB962C8B-B14F-4D97-AF65-F5344CB8AC3E}">
        <p14:creationId xmlns:p14="http://schemas.microsoft.com/office/powerpoint/2010/main" val="2679347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sz="3600" b="1" dirty="0"/>
              <a:t>Quality of the Project Design</a:t>
            </a:r>
            <a:br>
              <a:rPr lang="en-US" sz="3600" b="1" dirty="0"/>
            </a:br>
            <a:r>
              <a:rPr lang="en-US" sz="3600" b="1" dirty="0"/>
              <a:t>Definitions</a:t>
            </a:r>
            <a:br>
              <a:rPr lang="en-US" dirty="0"/>
            </a:br>
            <a:endParaRPr lang="en-US" dirty="0"/>
          </a:p>
        </p:txBody>
      </p:sp>
      <p:sp>
        <p:nvSpPr>
          <p:cNvPr id="3" name="Content Placeholder 2"/>
          <p:cNvSpPr>
            <a:spLocks noGrp="1"/>
          </p:cNvSpPr>
          <p:nvPr>
            <p:ph idx="1"/>
          </p:nvPr>
        </p:nvSpPr>
        <p:spPr>
          <a:xfrm>
            <a:off x="463826" y="1600200"/>
            <a:ext cx="8229600" cy="4525963"/>
          </a:xfrm>
        </p:spPr>
        <p:txBody>
          <a:bodyPr>
            <a:normAutofit fontScale="92500"/>
          </a:bodyPr>
          <a:lstStyle/>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1800" b="1" u="sng" dirty="0">
                <a:effectLst/>
                <a:latin typeface="Times New Roman" panose="02020603050405020304" pitchFamily="18" charset="0"/>
                <a:ea typeface="Times New Roman" panose="02020603050405020304" pitchFamily="18" charset="0"/>
              </a:rPr>
              <a:t>Demonstrates a rationale</a:t>
            </a:r>
            <a:r>
              <a:rPr lang="en-US" sz="1800" b="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means a key project component included in the project's logic model is informed by research or evaluation findings that suggest the project component is likely to improve relevant outcomes.</a:t>
            </a:r>
          </a:p>
          <a:p>
            <a:pPr marL="0" marR="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1800" dirty="0">
              <a:effectLst/>
              <a:latin typeface="Times New Roman" panose="02020603050405020304" pitchFamily="18" charset="0"/>
              <a:ea typeface="Times New Roman" panose="02020603050405020304" pitchFamily="18" charset="0"/>
            </a:endParaRPr>
          </a:p>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1800" b="1" u="sng" dirty="0">
                <a:effectLst/>
                <a:latin typeface="Times New Roman" panose="02020603050405020304" pitchFamily="18" charset="0"/>
                <a:ea typeface="Times New Roman" panose="02020603050405020304" pitchFamily="18" charset="0"/>
              </a:rPr>
              <a:t>Logic model</a:t>
            </a:r>
            <a:r>
              <a:rPr lang="en-US" sz="1800" b="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(also referred to as theory of action) means a framework that identifies key project components of the proposed project (i.e., the active “ingredients” that are hypothesized to be critical to achieving the relevant outcomes) and describes the theoretical and operational relationships among the key project components and relevant outcomes.</a:t>
            </a:r>
          </a:p>
          <a:p>
            <a:pPr marL="0" marR="0" indent="0">
              <a:spcBef>
                <a:spcPts val="0"/>
              </a:spcBef>
              <a:spcAft>
                <a:spcPts val="0"/>
              </a:spcAft>
              <a:buNone/>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1800" dirty="0">
              <a:effectLst/>
              <a:latin typeface="Times New Roman" panose="02020603050405020304" pitchFamily="18" charset="0"/>
              <a:ea typeface="Times New Roman" panose="02020603050405020304" pitchFamily="18" charset="0"/>
            </a:endParaRPr>
          </a:p>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1800" b="1" u="sng" dirty="0">
                <a:effectLst/>
                <a:latin typeface="Times New Roman" panose="02020603050405020304" pitchFamily="18" charset="0"/>
                <a:ea typeface="Times New Roman" panose="02020603050405020304" pitchFamily="18" charset="0"/>
              </a:rPr>
              <a:t>Project component</a:t>
            </a:r>
            <a:r>
              <a:rPr lang="en-US" sz="1800" b="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means an activity, strategy, intervention, process, product, practice, or policy included in a project. Evidence may pertain to an individual project component or to a combination of project components (e.g., training teachers on instructional practices for English learners and follow-on coaching for these teachers).</a:t>
            </a:r>
          </a:p>
          <a:p>
            <a:pPr marL="0" indent="0">
              <a:spcBef>
                <a:spcPts val="0"/>
              </a:spcBef>
              <a:buNone/>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1800" dirty="0">
              <a:effectLst/>
              <a:latin typeface="Times New Roman" panose="02020603050405020304" pitchFamily="18" charset="0"/>
              <a:ea typeface="Times New Roman" panose="02020603050405020304" pitchFamily="18" charset="0"/>
            </a:endParaRPr>
          </a:p>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1800" b="1" u="sng" dirty="0">
                <a:effectLst/>
                <a:latin typeface="Times New Roman" panose="02020603050405020304" pitchFamily="18" charset="0"/>
                <a:ea typeface="Times New Roman" panose="02020603050405020304" pitchFamily="18" charset="0"/>
              </a:rPr>
              <a:t>Relevant outcome</a:t>
            </a:r>
            <a:r>
              <a:rPr lang="en-US" sz="1800" b="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means the student outcome(s) or other outcome(s) the key project component is designed to improve, consistent with the specific goals of the program.</a:t>
            </a:r>
          </a:p>
          <a:p>
            <a:pPr marL="137160" indent="0">
              <a:buNone/>
            </a:pPr>
            <a:endParaRPr lang="en-US" sz="2800" dirty="0"/>
          </a:p>
        </p:txBody>
      </p:sp>
    </p:spTree>
    <p:extLst>
      <p:ext uri="{BB962C8B-B14F-4D97-AF65-F5344CB8AC3E}">
        <p14:creationId xmlns:p14="http://schemas.microsoft.com/office/powerpoint/2010/main" val="368572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sz="3600" b="1" dirty="0"/>
              <a:t>Quality of the Project Design</a:t>
            </a:r>
            <a:br>
              <a:rPr lang="en-US" sz="3600" b="1" dirty="0"/>
            </a:br>
            <a:r>
              <a:rPr lang="en-US" sz="3600" b="1" dirty="0"/>
              <a:t>Selection Criterion Breakdown</a:t>
            </a:r>
            <a:br>
              <a:rPr lang="en-US" dirty="0"/>
            </a:br>
            <a:endParaRPr lang="en-US" dirty="0"/>
          </a:p>
        </p:txBody>
      </p:sp>
      <p:sp>
        <p:nvSpPr>
          <p:cNvPr id="3" name="Content Placeholder 2"/>
          <p:cNvSpPr>
            <a:spLocks noGrp="1"/>
          </p:cNvSpPr>
          <p:nvPr>
            <p:ph idx="1"/>
          </p:nvPr>
        </p:nvSpPr>
        <p:spPr>
          <a:xfrm>
            <a:off x="463826" y="1600200"/>
            <a:ext cx="8229600" cy="4525963"/>
          </a:xfrm>
        </p:spPr>
        <p:txBody>
          <a:bodyPr>
            <a:normAutofit lnSpcReduction="10000"/>
          </a:bodyPr>
          <a:lstStyle/>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200" dirty="0">
                <a:effectLst/>
                <a:latin typeface="Times New Roman" panose="02020603050405020304" pitchFamily="18" charset="0"/>
                <a:ea typeface="Times New Roman" panose="02020603050405020304" pitchFamily="18" charset="0"/>
              </a:rPr>
              <a:t>A logic model shows the reasoning of your project, what resources you have, how you will implement them and what you expect to change as a result of those actions.  </a:t>
            </a:r>
          </a:p>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200" dirty="0">
                <a:effectLst/>
                <a:latin typeface="Times New Roman" panose="02020603050405020304" pitchFamily="18" charset="0"/>
                <a:ea typeface="Times New Roman" panose="02020603050405020304" pitchFamily="18" charset="0"/>
              </a:rPr>
              <a:t>In your logic model, include the main institutional objectives that you outline in your Need for the Project (increase retention, graduation, etc.), as part of your long-term outcomes.  The connections between the resources, individual activities and outputs should show how they all “feed” into achieving the overall goals of the project.</a:t>
            </a:r>
          </a:p>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000" dirty="0">
                <a:effectLst/>
                <a:latin typeface="Times New Roman" panose="02020603050405020304" pitchFamily="18" charset="0"/>
                <a:ea typeface="Times New Roman" panose="02020603050405020304" pitchFamily="18" charset="0"/>
              </a:rPr>
              <a:t>As defined above, the logic model is related to the theory of action/theory of change.  Theory of change shows the ideas (activities) that are expected to lead to change (outcomes).  Theory of action details how the theory of change is delivered/implemented.  A logic model encompasses both.  The goals and activities in the logic model should also be listed in the implementation strategy table and vice-versa.  </a:t>
            </a:r>
          </a:p>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2200" dirty="0">
              <a:effectLst/>
              <a:latin typeface="Times New Roman" panose="02020603050405020304" pitchFamily="18" charset="0"/>
              <a:ea typeface="Times New Roman" panose="02020603050405020304" pitchFamily="18" charset="0"/>
            </a:endParaRPr>
          </a:p>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22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1800" dirty="0">
              <a:effectLst/>
              <a:latin typeface="Times New Roman" panose="02020603050405020304" pitchFamily="18" charset="0"/>
              <a:ea typeface="Times New Roman" panose="02020603050405020304" pitchFamily="18" charset="0"/>
            </a:endParaRPr>
          </a:p>
          <a:p>
            <a:pPr marL="137160" indent="0">
              <a:buNone/>
            </a:pPr>
            <a:endParaRPr lang="en-US" sz="2800" dirty="0"/>
          </a:p>
        </p:txBody>
      </p:sp>
    </p:spTree>
    <p:extLst>
      <p:ext uri="{BB962C8B-B14F-4D97-AF65-F5344CB8AC3E}">
        <p14:creationId xmlns:p14="http://schemas.microsoft.com/office/powerpoint/2010/main" val="3933644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sz="3600" b="1" dirty="0"/>
              <a:t>Quality of the Project Design</a:t>
            </a:r>
            <a:br>
              <a:rPr lang="en-US" sz="3600" b="1" dirty="0"/>
            </a:br>
            <a:r>
              <a:rPr lang="en-US" sz="3600" b="1" dirty="0"/>
              <a:t>Selection Criterion Breakdown</a:t>
            </a:r>
            <a:br>
              <a:rPr lang="en-US" dirty="0"/>
            </a:br>
            <a:endParaRPr lang="en-US" dirty="0"/>
          </a:p>
        </p:txBody>
      </p:sp>
      <p:sp>
        <p:nvSpPr>
          <p:cNvPr id="3" name="Content Placeholder 2"/>
          <p:cNvSpPr>
            <a:spLocks noGrp="1"/>
          </p:cNvSpPr>
          <p:nvPr>
            <p:ph idx="1"/>
          </p:nvPr>
        </p:nvSpPr>
        <p:spPr>
          <a:xfrm>
            <a:off x="463826" y="1600200"/>
            <a:ext cx="8229600" cy="4525963"/>
          </a:xfrm>
        </p:spPr>
        <p:txBody>
          <a:bodyPr>
            <a:normAutofit/>
          </a:bodyPr>
          <a:lstStyle/>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000" dirty="0">
                <a:effectLst/>
                <a:latin typeface="Times New Roman" panose="02020603050405020304" pitchFamily="18" charset="0"/>
                <a:ea typeface="Times New Roman" panose="02020603050405020304" pitchFamily="18" charset="0"/>
              </a:rPr>
              <a:t>A logic model does not have to be only one page; it can be longer.  We encourage applicants to provide a thorough and detailed logic model.  Nevertheless, you may not be able to include every component of the inputs, activities, outputs, and outcomes of your proposed project.  </a:t>
            </a:r>
          </a:p>
          <a:p>
            <a:pPr marL="0" indent="0">
              <a:spcBef>
                <a:spcPts val="0"/>
              </a:spcBef>
              <a:buNone/>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2400" dirty="0">
              <a:effectLst/>
              <a:latin typeface="Times New Roman" panose="02020603050405020304" pitchFamily="18" charset="0"/>
              <a:ea typeface="Times New Roman" panose="02020603050405020304" pitchFamily="18" charset="0"/>
            </a:endParaRPr>
          </a:p>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000" dirty="0">
                <a:effectLst/>
                <a:latin typeface="Times New Roman" panose="02020603050405020304" pitchFamily="18" charset="0"/>
                <a:ea typeface="Times New Roman" panose="02020603050405020304" pitchFamily="18" charset="0"/>
              </a:rPr>
              <a:t>When creating a logic model, it is usually best to start with your end in mind.  What is your overall goal (outcomes = Need of the Project and GPRA goals)?  Build your logic model by reverse engineering.  How are you going to achieve these goals (activities)?  What are the tangible measures that will indicate you are on the right path (outputs)?  Do not just include a logic model.  There should be a narrative section (can be a table).</a:t>
            </a:r>
          </a:p>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2200" dirty="0">
              <a:effectLst/>
              <a:latin typeface="Times New Roman" panose="02020603050405020304" pitchFamily="18" charset="0"/>
              <a:ea typeface="Times New Roman" panose="02020603050405020304" pitchFamily="18" charset="0"/>
            </a:endParaRPr>
          </a:p>
          <a:p>
            <a:pPr>
              <a:spcBef>
                <a:spcPts val="0"/>
              </a:spcBef>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22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1800" dirty="0">
              <a:effectLst/>
              <a:latin typeface="Times New Roman" panose="02020603050405020304" pitchFamily="18" charset="0"/>
              <a:ea typeface="Times New Roman" panose="02020603050405020304" pitchFamily="18" charset="0"/>
            </a:endParaRPr>
          </a:p>
          <a:p>
            <a:pPr marL="137160" indent="0">
              <a:buNone/>
            </a:pPr>
            <a:endParaRPr lang="en-US" sz="2800" dirty="0"/>
          </a:p>
        </p:txBody>
      </p:sp>
    </p:spTree>
    <p:extLst>
      <p:ext uri="{BB962C8B-B14F-4D97-AF65-F5344CB8AC3E}">
        <p14:creationId xmlns:p14="http://schemas.microsoft.com/office/powerpoint/2010/main" val="3043346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Quality of Project Services (10 points)</a:t>
            </a:r>
          </a:p>
        </p:txBody>
      </p:sp>
      <p:sp>
        <p:nvSpPr>
          <p:cNvPr id="3" name="Content Placeholder 2"/>
          <p:cNvSpPr>
            <a:spLocks noGrp="1"/>
          </p:cNvSpPr>
          <p:nvPr>
            <p:ph idx="1"/>
          </p:nvPr>
        </p:nvSpPr>
        <p:spPr/>
        <p:txBody>
          <a:bodyPr>
            <a:normAutofit/>
          </a:bodyPr>
          <a:lstStyle/>
          <a:p>
            <a:pPr>
              <a:buNone/>
            </a:pPr>
            <a:r>
              <a:rPr lang="en-US" dirty="0"/>
              <a:t>	</a:t>
            </a:r>
            <a:r>
              <a:rPr lang="en-US" sz="2400" dirty="0"/>
              <a:t>In determining the quality of the services to be provided by the proposed project, the Secretary considers the quality and sufficiency of strategies for ensuring equal access and treatment for eligible project participants who are members of groups that have traditionally been underrepresented based on race, color, national origin, gender, age, or disability. In addition, the Secretary considers: (3 points)</a:t>
            </a:r>
          </a:p>
          <a:p>
            <a:pPr marL="514350" indent="-514350">
              <a:buFont typeface="+mj-lt"/>
              <a:buAutoNum type="arabicPeriod"/>
            </a:pPr>
            <a:r>
              <a:rPr lang="en-US" sz="2400" dirty="0"/>
              <a:t>The extent to which the services to be provided by the proposed project are appropriate to the needs of the intended recipients or beneficiaries of those services. (3 points)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Quality of Project Services (</a:t>
            </a:r>
            <a:r>
              <a:rPr lang="en-US" sz="1800" dirty="0"/>
              <a:t>Continues</a:t>
            </a:r>
            <a:r>
              <a:rPr lang="en-US" sz="3600" dirty="0"/>
              <a:t>)</a:t>
            </a:r>
          </a:p>
        </p:txBody>
      </p:sp>
      <p:sp>
        <p:nvSpPr>
          <p:cNvPr id="3" name="Content Placeholder 2"/>
          <p:cNvSpPr>
            <a:spLocks noGrp="1"/>
          </p:cNvSpPr>
          <p:nvPr>
            <p:ph idx="1"/>
          </p:nvPr>
        </p:nvSpPr>
        <p:spPr/>
        <p:txBody>
          <a:bodyPr>
            <a:normAutofit/>
          </a:bodyPr>
          <a:lstStyle/>
          <a:p>
            <a:pPr>
              <a:buNone/>
            </a:pPr>
            <a:r>
              <a:rPr lang="en-US" dirty="0"/>
              <a:t>	</a:t>
            </a:r>
            <a:r>
              <a:rPr lang="en-US" sz="2400" dirty="0"/>
              <a:t>2. The extent to which the services to be provided by the proposed project reflect up-to-date knowledge from research and effective practice. ( 4 points)</a:t>
            </a:r>
          </a:p>
        </p:txBody>
      </p:sp>
    </p:spTree>
    <p:extLst>
      <p:ext uri="{BB962C8B-B14F-4D97-AF65-F5344CB8AC3E}">
        <p14:creationId xmlns:p14="http://schemas.microsoft.com/office/powerpoint/2010/main" val="6338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Quality of Project Personnel  </a:t>
            </a:r>
            <a:br>
              <a:rPr lang="en-US" sz="3600" dirty="0"/>
            </a:br>
            <a:r>
              <a:rPr lang="en-US" sz="3600" dirty="0"/>
              <a:t>(10 points)</a:t>
            </a:r>
          </a:p>
        </p:txBody>
      </p:sp>
      <p:sp>
        <p:nvSpPr>
          <p:cNvPr id="3" name="Content Placeholder 2"/>
          <p:cNvSpPr>
            <a:spLocks noGrp="1"/>
          </p:cNvSpPr>
          <p:nvPr>
            <p:ph idx="1"/>
          </p:nvPr>
        </p:nvSpPr>
        <p:spPr/>
        <p:txBody>
          <a:bodyPr>
            <a:normAutofit fontScale="92500" lnSpcReduction="20000"/>
          </a:bodyPr>
          <a:lstStyle/>
          <a:p>
            <a:pPr>
              <a:buNone/>
            </a:pPr>
            <a:r>
              <a:rPr lang="en-US" dirty="0"/>
              <a:t> 	</a:t>
            </a:r>
            <a:r>
              <a:rPr lang="en-US" sz="2800" dirty="0"/>
              <a:t>In determining the quality of project personnel, the Secretary considers the extent to which the applicant encourages applications from employment from persons who are members of groups that have traditionally been underrepresented based on race, color, national origin, gender, age, or disability. In addition, the Secretary considers: (3 points)</a:t>
            </a:r>
          </a:p>
          <a:p>
            <a:pPr marL="514350" indent="-514350">
              <a:buFont typeface="+mj-lt"/>
              <a:buAutoNum type="arabicPeriod"/>
            </a:pPr>
            <a:r>
              <a:rPr lang="en-US" sz="2800" dirty="0"/>
              <a:t>The qualifications, including relevant training and experience of the project director or principal investigator. (4 points)</a:t>
            </a:r>
          </a:p>
          <a:p>
            <a:pPr marL="514350" indent="-514350">
              <a:buFont typeface="+mj-lt"/>
              <a:buAutoNum type="arabicPeriod"/>
            </a:pPr>
            <a:r>
              <a:rPr lang="en-US" sz="2800" dirty="0"/>
              <a:t>The qualifications, including relevant training and experience of key project personnel. (3 points)</a:t>
            </a:r>
          </a:p>
          <a:p>
            <a:pPr marL="0" indent="0">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Quality of Project Personnel  </a:t>
            </a:r>
            <a:br>
              <a:rPr lang="en-US" sz="3600" dirty="0"/>
            </a:br>
            <a:r>
              <a:rPr lang="en-US" sz="2400" i="1" dirty="0"/>
              <a:t>Selection Criterion Breakdown</a:t>
            </a:r>
          </a:p>
        </p:txBody>
      </p:sp>
      <p:sp>
        <p:nvSpPr>
          <p:cNvPr id="3" name="Content Placeholder 2"/>
          <p:cNvSpPr>
            <a:spLocks noGrp="1"/>
          </p:cNvSpPr>
          <p:nvPr>
            <p:ph idx="1"/>
          </p:nvPr>
        </p:nvSpPr>
        <p:spPr/>
        <p:txBody>
          <a:bodyPr>
            <a:normAutofit/>
          </a:bodyPr>
          <a:lstStyle/>
          <a:p>
            <a:pPr marL="0" marR="0" indent="0">
              <a:spcBef>
                <a:spcPts val="0"/>
              </a:spcBef>
              <a:spcAft>
                <a:spcPts val="0"/>
              </a:spcAft>
              <a:buNone/>
              <a:tabLst>
                <a:tab pos="0" algn="l"/>
                <a:tab pos="4572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 pos="5943600" algn="l"/>
              </a:tabLst>
            </a:pPr>
            <a:r>
              <a:rPr lang="en-US" sz="2400" dirty="0"/>
              <a:t>	</a:t>
            </a:r>
            <a:r>
              <a:rPr lang="en-US" sz="2400" dirty="0">
                <a:effectLst/>
                <a:latin typeface="Times New Roman" panose="02020603050405020304" pitchFamily="18" charset="0"/>
                <a:ea typeface="Times New Roman" panose="02020603050405020304" pitchFamily="18" charset="0"/>
              </a:rPr>
              <a:t>For each proposed activity, list, by title which positions are being proposed to manage the Title III grant and describe the qualifications you require of that position and the amount of time each person will allot to the proposed activity.  </a:t>
            </a:r>
            <a:r>
              <a:rPr lang="en-US" sz="2400" b="1" dirty="0">
                <a:effectLst/>
                <a:latin typeface="Times New Roman" panose="02020603050405020304" pitchFamily="18" charset="0"/>
                <a:ea typeface="Times New Roman" panose="02020603050405020304" pitchFamily="18" charset="0"/>
              </a:rPr>
              <a:t>This information should be included for all staff that are key for the successful implementation of the grant, not only the project director or the Activity Director, regardless of whether they are paid by the grant or by the institution.</a:t>
            </a:r>
            <a:r>
              <a:rPr lang="en-US" sz="2400" dirty="0">
                <a:effectLst/>
                <a:latin typeface="Times New Roman" panose="02020603050405020304" pitchFamily="18" charset="0"/>
                <a:ea typeface="Times New Roman" panose="02020603050405020304" pitchFamily="18" charset="0"/>
              </a:rPr>
              <a:t> For example, in a project that requires significant software and IT hardware updates, the institution’s IT manager’s experience and training are relevant and should be included. </a:t>
            </a:r>
          </a:p>
          <a:p>
            <a:pPr>
              <a:buNone/>
            </a:pPr>
            <a:endParaRPr lang="en-US" sz="2400" dirty="0">
              <a:effectLst/>
              <a:latin typeface="Times New Roman" panose="02020603050405020304" pitchFamily="18" charset="0"/>
              <a:ea typeface="Times New Roman" panose="02020603050405020304" pitchFamily="18" charset="0"/>
            </a:endParaRPr>
          </a:p>
          <a:p>
            <a:pPr>
              <a:buNone/>
            </a:pPr>
            <a:endParaRPr lang="en-US" dirty="0"/>
          </a:p>
        </p:txBody>
      </p:sp>
    </p:spTree>
    <p:extLst>
      <p:ext uri="{BB962C8B-B14F-4D97-AF65-F5344CB8AC3E}">
        <p14:creationId xmlns:p14="http://schemas.microsoft.com/office/powerpoint/2010/main" val="2382994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Adequacy of Resources </a:t>
            </a:r>
            <a:br>
              <a:rPr lang="en-US" dirty="0"/>
            </a:br>
            <a:r>
              <a:rPr lang="en-US" dirty="0"/>
              <a:t>(5 points)</a:t>
            </a:r>
          </a:p>
        </p:txBody>
      </p:sp>
      <p:sp>
        <p:nvSpPr>
          <p:cNvPr id="3" name="Content Placeholder 2"/>
          <p:cNvSpPr>
            <a:spLocks noGrp="1"/>
          </p:cNvSpPr>
          <p:nvPr>
            <p:ph idx="1"/>
          </p:nvPr>
        </p:nvSpPr>
        <p:spPr>
          <a:xfrm>
            <a:off x="381000" y="1524000"/>
            <a:ext cx="8229600" cy="4525963"/>
          </a:xfrm>
        </p:spPr>
        <p:txBody>
          <a:bodyPr/>
          <a:lstStyle/>
          <a:p>
            <a:pPr marL="514350" indent="-514350">
              <a:buFont typeface="+mj-lt"/>
              <a:buAutoNum type="arabicPeriod"/>
            </a:pPr>
            <a:r>
              <a:rPr lang="en-US" dirty="0"/>
              <a:t>The extent to which the budget is adequate to support the proposed project. (3 points)</a:t>
            </a:r>
          </a:p>
          <a:p>
            <a:pPr marL="514350" indent="-514350">
              <a:buFont typeface="+mj-lt"/>
              <a:buAutoNum type="arabicPeriod"/>
            </a:pPr>
            <a:r>
              <a:rPr lang="en-US"/>
              <a:t>The </a:t>
            </a:r>
            <a:r>
              <a:rPr lang="en-US" dirty="0"/>
              <a:t>extent to which the costs are reasonable in relation to the objectives, design, and potential significance of the proposed project. (2 points)</a:t>
            </a:r>
          </a:p>
        </p:txBody>
      </p:sp>
      <p:pic>
        <p:nvPicPr>
          <p:cNvPr id="1026" name="Picture 2" descr="C:\Users\pearson.owens\AppData\Local\Microsoft\Windows\Temporary Internet Files\Content.IE5\67A4JAY5\MC900251519[1].wmf"/>
          <p:cNvPicPr>
            <a:picLocks noChangeAspect="1" noChangeArrowheads="1"/>
          </p:cNvPicPr>
          <p:nvPr/>
        </p:nvPicPr>
        <p:blipFill>
          <a:blip r:embed="rId3" cstate="print"/>
          <a:srcRect/>
          <a:stretch>
            <a:fillRect/>
          </a:stretch>
        </p:blipFill>
        <p:spPr bwMode="auto">
          <a:xfrm>
            <a:off x="3657600" y="4419600"/>
            <a:ext cx="1796796" cy="179588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Quality of the Management Plan (15 points)</a:t>
            </a:r>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a:t>The adequacy of the management plan to achieve the objectives of the proposed project on time and within budget, including clearly defined responsibilities, timelines, and milestones for accomplishing project tasks. (5 points)</a:t>
            </a:r>
          </a:p>
          <a:p>
            <a:pPr marL="514350" indent="-514350">
              <a:buFont typeface="+mj-lt"/>
              <a:buAutoNum type="arabicPeriod"/>
            </a:pPr>
            <a:r>
              <a:rPr lang="en-US" dirty="0"/>
              <a:t>The adequacy of procedures for ensuring feedback and continuous improvement in the operation of  the proposed project. (5 points)</a:t>
            </a:r>
          </a:p>
          <a:p>
            <a:pPr marL="514350" indent="-514350">
              <a:buFont typeface="+mj-lt"/>
              <a:buAutoNum type="arabicPeriod"/>
            </a:pPr>
            <a:r>
              <a:rPr lang="en-US" dirty="0"/>
              <a:t>The adequacy of mechanisms for ensuring high- quality products and services from the proposed project. (5 points)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Quality of the Management Plan</a:t>
            </a:r>
            <a:br>
              <a:rPr lang="en-US" sz="3200" dirty="0"/>
            </a:br>
            <a:r>
              <a:rPr lang="en-US" sz="2400" i="1" dirty="0"/>
              <a:t>Selection Criterion Breakdown</a:t>
            </a:r>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Symbol" panose="05050102010706020507" pitchFamily="18" charset="2"/>
              <a:buChar char=""/>
              <a:tabLst>
                <a:tab pos="0" algn="l"/>
                <a:tab pos="2286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400" dirty="0">
                <a:effectLst/>
                <a:latin typeface="Times New Roman" panose="02020603050405020304" pitchFamily="18" charset="0"/>
                <a:ea typeface="Times New Roman" panose="02020603050405020304" pitchFamily="18" charset="0"/>
              </a:rPr>
              <a:t>Indicate how much time the director/coordinator and other key staff will commit to the project.  Make the time commitment realistic, not too high nor too low, and relative to the tasks the individual will perform. </a:t>
            </a:r>
          </a:p>
          <a:p>
            <a:pPr marL="0" marR="0" indent="0">
              <a:spcBef>
                <a:spcPts val="0"/>
              </a:spcBef>
              <a:spcAft>
                <a:spcPts val="0"/>
              </a:spcAft>
              <a:buNone/>
              <a:tabLst>
                <a:tab pos="0" algn="r"/>
                <a:tab pos="457200" algn="r"/>
                <a:tab pos="914400" algn="r"/>
                <a:tab pos="1371600" algn="r"/>
                <a:tab pos="1828800" algn="r"/>
                <a:tab pos="2286000" algn="r"/>
                <a:tab pos="2743200" algn="r"/>
                <a:tab pos="3200400" algn="r"/>
                <a:tab pos="3657600" algn="r"/>
                <a:tab pos="4114800" algn="r"/>
                <a:tab pos="4572000" algn="r"/>
                <a:tab pos="4663440" algn="l"/>
                <a:tab pos="5029200" algn="r"/>
                <a:tab pos="5486400" algn="r"/>
                <a:tab pos="5577840" algn="l"/>
                <a:tab pos="5943600" algn="r"/>
              </a:tabLst>
            </a:pPr>
            <a:r>
              <a:rPr lang="en-US" sz="2400" dirty="0">
                <a:effectLst/>
                <a:latin typeface="Times New Roman" panose="02020603050405020304" pitchFamily="18"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tabLst>
                <a:tab pos="0" algn="l"/>
                <a:tab pos="2286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400" dirty="0">
                <a:effectLst/>
                <a:latin typeface="Times New Roman" panose="02020603050405020304" pitchFamily="18" charset="0"/>
                <a:ea typeface="Times New Roman" panose="02020603050405020304" pitchFamily="18" charset="0"/>
              </a:rPr>
              <a:t>Describe the procedures the project director/project coordinator will use to manage and monitor the project's progress such as how information will be provided to key administrators so they can integrate project activities with related, on-going institutional activities.</a:t>
            </a:r>
          </a:p>
          <a:p>
            <a:pPr marL="0" marR="0">
              <a:spcBef>
                <a:spcPts val="0"/>
              </a:spcBef>
              <a:spcAft>
                <a:spcPts val="0"/>
              </a:spcAft>
              <a:tabLst>
                <a:tab pos="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0505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14300" y="381000"/>
            <a:ext cx="8915400" cy="1143000"/>
          </a:xfrm>
        </p:spPr>
        <p:txBody>
          <a:bodyPr/>
          <a:lstStyle/>
          <a:p>
            <a:r>
              <a:rPr lang="en-US" b="1" dirty="0"/>
              <a:t>PURPOSE OF AANAPISI</a:t>
            </a:r>
          </a:p>
        </p:txBody>
      </p:sp>
      <p:sp>
        <p:nvSpPr>
          <p:cNvPr id="79875" name="Rectangle 3"/>
          <p:cNvSpPr>
            <a:spLocks noGrp="1" noChangeArrowheads="1"/>
          </p:cNvSpPr>
          <p:nvPr>
            <p:ph idx="1"/>
          </p:nvPr>
        </p:nvSpPr>
        <p:spPr/>
        <p:txBody>
          <a:bodyPr/>
          <a:lstStyle/>
          <a:p>
            <a:pPr>
              <a:lnSpc>
                <a:spcPct val="90000"/>
              </a:lnSpc>
              <a:buFontTx/>
              <a:buNone/>
            </a:pPr>
            <a:r>
              <a:rPr lang="en-US" dirty="0"/>
              <a:t>	The overall purpose of these programs is to provide grants and related assistance to AANAPISI to enable such institutions to improve and expand their capacity to serve Asian Americans and Native Americans Pacific Islanders and low-income individuals.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Quality of the Management Plan</a:t>
            </a:r>
            <a:br>
              <a:rPr lang="en-US" sz="3200" dirty="0"/>
            </a:br>
            <a:r>
              <a:rPr lang="en-US" sz="2400" i="1" dirty="0"/>
              <a:t>Selection Criterion Breakdown</a:t>
            </a:r>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Symbol" panose="05050102010706020507" pitchFamily="18" charset="2"/>
              <a:buChar char=""/>
              <a:tabLst>
                <a:tab pos="0" algn="l"/>
                <a:tab pos="2286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400" dirty="0">
                <a:effectLst/>
                <a:latin typeface="Times New Roman" panose="02020603050405020304" pitchFamily="18" charset="0"/>
                <a:ea typeface="Times New Roman" panose="02020603050405020304" pitchFamily="18" charset="0"/>
              </a:rPr>
              <a:t>Describe the project director/project coordinator administrative authority over the activity director(s) who is normally responsible for accomplishing a specific activity's objectives.  Also, describe the administrative authority of the activity director(s) over subordinates. </a:t>
            </a:r>
          </a:p>
          <a:p>
            <a:pPr marL="0" marR="0" indent="0">
              <a:spcBef>
                <a:spcPts val="0"/>
              </a:spcBef>
              <a:spcAft>
                <a:spcPts val="0"/>
              </a:spcAft>
              <a:buNone/>
            </a:pPr>
            <a:r>
              <a:rPr lang="en-US" sz="2400" dirty="0">
                <a:effectLst/>
                <a:latin typeface="Times New Roman" panose="02020603050405020304" pitchFamily="18"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tabLst>
                <a:tab pos="0" algn="l"/>
                <a:tab pos="2286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400" dirty="0">
                <a:effectLst/>
                <a:latin typeface="Times New Roman" panose="02020603050405020304" pitchFamily="18" charset="0"/>
                <a:ea typeface="Times New Roman" panose="02020603050405020304" pitchFamily="18" charset="0"/>
              </a:rPr>
              <a:t>Chart the lines of authority of the project director/project coordinator to key institutional decision makers, including the president.  </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17174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Quality of the Evaluation Plan</a:t>
            </a:r>
            <a:br>
              <a:rPr lang="en-US" sz="3600" dirty="0"/>
            </a:br>
            <a:r>
              <a:rPr lang="en-US" sz="3600" dirty="0"/>
              <a:t> (15 points)</a:t>
            </a:r>
          </a:p>
        </p:txBody>
      </p:sp>
      <p:sp>
        <p:nvSpPr>
          <p:cNvPr id="3" name="Content Placeholder 2"/>
          <p:cNvSpPr>
            <a:spLocks noGrp="1"/>
          </p:cNvSpPr>
          <p:nvPr>
            <p:ph idx="1"/>
          </p:nvPr>
        </p:nvSpPr>
        <p:spPr/>
        <p:txBody>
          <a:bodyPr>
            <a:normAutofit/>
          </a:bodyPr>
          <a:lstStyle/>
          <a:p>
            <a:pPr marL="651510" indent="-514350">
              <a:buFont typeface="+mj-lt"/>
              <a:buAutoNum type="arabicPeriod"/>
            </a:pPr>
            <a:r>
              <a:rPr lang="en-US" sz="2600" dirty="0"/>
              <a:t>The extent to which the methods of evaluation are thorough, feasible and appropriate to the goals, objectives and outcomes of the proposed project. (10 points)</a:t>
            </a:r>
          </a:p>
          <a:p>
            <a:pPr marL="651510" indent="-514350">
              <a:buFont typeface="+mj-lt"/>
              <a:buAutoNum type="arabicPeriod"/>
            </a:pPr>
            <a:r>
              <a:rPr lang="en-US" sz="2600" dirty="0"/>
              <a:t>The extent to which the methods of evaluation include the use of objective performance measures that are clearly related to the intended outcomes of the project and will produce quantitative and qualitative data to the extent possible. (5 points)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Quality of the Evaluation Plan</a:t>
            </a:r>
            <a:br>
              <a:rPr lang="en-US" sz="3600" dirty="0"/>
            </a:br>
            <a:r>
              <a:rPr lang="en-US" sz="3200" i="1" dirty="0"/>
              <a:t>Selection Criterion Breakdown</a:t>
            </a:r>
          </a:p>
        </p:txBody>
      </p:sp>
      <p:sp>
        <p:nvSpPr>
          <p:cNvPr id="3" name="Content Placeholder 2"/>
          <p:cNvSpPr>
            <a:spLocks noGrp="1"/>
          </p:cNvSpPr>
          <p:nvPr>
            <p:ph idx="1"/>
          </p:nvPr>
        </p:nvSpPr>
        <p:spPr/>
        <p:txBody>
          <a:bodyPr>
            <a:normAutofit lnSpcReduction="10000"/>
          </a:bodyPr>
          <a:lstStyle/>
          <a:p>
            <a:pPr marL="594360" indent="-457200"/>
            <a:r>
              <a:rPr lang="en-US" sz="2400" dirty="0">
                <a:effectLst/>
                <a:latin typeface="Times New Roman" panose="02020603050405020304" pitchFamily="18" charset="0"/>
                <a:ea typeface="Times New Roman" panose="02020603050405020304" pitchFamily="18" charset="0"/>
              </a:rPr>
              <a:t>For each proposed activity, describe the data collection procedures the institution will use to identify the data elements, objectives, and goals identified.  Include measure attainment of each proposed activity.  Include procedures for analyzing and using both formative and summative data.</a:t>
            </a:r>
          </a:p>
          <a:p>
            <a:pPr marL="594360" indent="-457200"/>
            <a:r>
              <a:rPr lang="en-US" sz="2400" dirty="0">
                <a:effectLst/>
                <a:latin typeface="Times New Roman" panose="02020603050405020304" pitchFamily="18" charset="0"/>
                <a:ea typeface="Times New Roman" panose="02020603050405020304" pitchFamily="18" charset="0"/>
              </a:rPr>
              <a:t>The overall impact indicator, the goals and the objectives of this grant have been identified.  How will they be measured? What elements need to be measured?  How will information on those elements be collected?  How often?  Who is going to do it?  Will it be an internal evaluator (an institutional staff member) or an external one?  What are the benefits of the chosen measures?  When will the evaluator begin work?</a:t>
            </a:r>
          </a:p>
          <a:p>
            <a:pPr marL="594360" indent="-457200"/>
            <a:endParaRPr lang="en-US" sz="2600" dirty="0"/>
          </a:p>
        </p:txBody>
      </p:sp>
    </p:spTree>
    <p:extLst>
      <p:ext uri="{BB962C8B-B14F-4D97-AF65-F5344CB8AC3E}">
        <p14:creationId xmlns:p14="http://schemas.microsoft.com/office/powerpoint/2010/main" val="42057387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Quality of the Evaluation Plan</a:t>
            </a:r>
            <a:br>
              <a:rPr lang="en-US" sz="3600" dirty="0"/>
            </a:br>
            <a:r>
              <a:rPr lang="en-US" sz="3200" i="1" dirty="0"/>
              <a:t>Selection Criterion Breakdown</a:t>
            </a:r>
          </a:p>
        </p:txBody>
      </p:sp>
      <p:sp>
        <p:nvSpPr>
          <p:cNvPr id="3" name="Content Placeholder 2"/>
          <p:cNvSpPr>
            <a:spLocks noGrp="1"/>
          </p:cNvSpPr>
          <p:nvPr>
            <p:ph idx="1"/>
          </p:nvPr>
        </p:nvSpPr>
        <p:spPr/>
        <p:txBody>
          <a:bodyPr>
            <a:normAutofit lnSpcReduction="10000"/>
          </a:bodyPr>
          <a:lstStyle/>
          <a:p>
            <a:pPr>
              <a:spcBef>
                <a:spcPts val="0"/>
              </a:spcBef>
            </a:pPr>
            <a:r>
              <a:rPr lang="en-US" sz="2400" dirty="0">
                <a:effectLst/>
                <a:latin typeface="Times New Roman" panose="02020603050405020304" pitchFamily="18" charset="0"/>
                <a:ea typeface="Times New Roman" panose="02020603050405020304" pitchFamily="18" charset="0"/>
              </a:rPr>
              <a:t>The evaluation plan should produce a valid assessment of the implementation strategies.  It should also result in annual, quantifiable evidence of the attainment of objectives for each activity and of the goals.  </a:t>
            </a:r>
          </a:p>
          <a:p>
            <a:pPr marL="0" indent="0">
              <a:spcBef>
                <a:spcPts val="0"/>
              </a:spcBef>
              <a:buNone/>
            </a:pPr>
            <a:endParaRPr lang="en-US" sz="2400" dirty="0">
              <a:effectLst/>
              <a:latin typeface="Times New Roman" panose="02020603050405020304" pitchFamily="18" charset="0"/>
              <a:ea typeface="Times New Roman" panose="02020603050405020304" pitchFamily="18" charset="0"/>
            </a:endParaRPr>
          </a:p>
          <a:p>
            <a:pPr marL="480060"/>
            <a:r>
              <a:rPr lang="en-US" sz="2400" dirty="0">
                <a:effectLst/>
                <a:latin typeface="Times New Roman" panose="02020603050405020304" pitchFamily="18" charset="0"/>
                <a:ea typeface="Times New Roman" panose="02020603050405020304" pitchFamily="18" charset="0"/>
              </a:rPr>
              <a:t>For each proposed activity, describe in detail the project’s evaluation plan, including who, what, when and how.  Define the baseline indicators of progress that you will use.   Once the above data are established, how will they be analyzed to show what the yearly (formative) and the 5-year (summative) results are? Will the analysis lead to obtaining formative and summative results, ones that are clearly linked to the activity objectives and the goals?</a:t>
            </a:r>
          </a:p>
          <a:p>
            <a:pPr marL="594360" indent="-457200"/>
            <a:endParaRPr lang="en-US" sz="2600" dirty="0"/>
          </a:p>
        </p:txBody>
      </p:sp>
    </p:spTree>
    <p:extLst>
      <p:ext uri="{BB962C8B-B14F-4D97-AF65-F5344CB8AC3E}">
        <p14:creationId xmlns:p14="http://schemas.microsoft.com/office/powerpoint/2010/main" val="2708389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Quality of the Evaluation Plan</a:t>
            </a:r>
            <a:br>
              <a:rPr lang="en-US" sz="3600" dirty="0"/>
            </a:br>
            <a:r>
              <a:rPr lang="en-US" sz="3200" i="1" dirty="0"/>
              <a:t>Selection Criterion Breakdown</a:t>
            </a:r>
          </a:p>
        </p:txBody>
      </p:sp>
      <p:sp>
        <p:nvSpPr>
          <p:cNvPr id="3" name="Content Placeholder 2"/>
          <p:cNvSpPr>
            <a:spLocks noGrp="1"/>
          </p:cNvSpPr>
          <p:nvPr>
            <p:ph idx="1"/>
          </p:nvPr>
        </p:nvSpPr>
        <p:spPr/>
        <p:txBody>
          <a:bodyPr>
            <a:normAutofit lnSpcReduction="10000"/>
          </a:bodyPr>
          <a:lstStyle/>
          <a:p>
            <a:pPr marL="137160" indent="0">
              <a:buNone/>
            </a:pPr>
            <a:r>
              <a:rPr lang="en-US" sz="2400" dirty="0">
                <a:effectLst/>
                <a:latin typeface="Times New Roman" panose="02020603050405020304" pitchFamily="18" charset="0"/>
                <a:ea typeface="Times New Roman" panose="02020603050405020304" pitchFamily="18" charset="0"/>
              </a:rPr>
              <a:t>The detailed evaluation plan should:</a:t>
            </a:r>
          </a:p>
          <a:p>
            <a:pPr marL="137160" indent="0">
              <a:buNone/>
            </a:pPr>
            <a:endParaRPr lang="en-US" sz="2400" dirty="0"/>
          </a:p>
          <a:p>
            <a:pPr>
              <a:spcBef>
                <a:spcPts val="0"/>
              </a:spcBef>
              <a:tabLst>
                <a:tab pos="0" algn="l"/>
                <a:tab pos="2286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400" dirty="0">
                <a:effectLst/>
                <a:latin typeface="Times New Roman" panose="02020603050405020304" pitchFamily="18" charset="0"/>
                <a:ea typeface="Times New Roman" panose="02020603050405020304" pitchFamily="18" charset="0"/>
              </a:rPr>
              <a:t>Produce a valid assessment of your implementation strategies; </a:t>
            </a:r>
          </a:p>
          <a:p>
            <a:pPr marL="0" indent="0">
              <a:spcBef>
                <a:spcPts val="0"/>
              </a:spcBef>
              <a:buNone/>
              <a:tabLst>
                <a:tab pos="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2400" dirty="0">
              <a:effectLst/>
              <a:latin typeface="Times New Roman" panose="02020603050405020304" pitchFamily="18" charset="0"/>
              <a:ea typeface="Times New Roman" panose="02020603050405020304" pitchFamily="18" charset="0"/>
            </a:endParaRPr>
          </a:p>
          <a:p>
            <a:pPr>
              <a:spcBef>
                <a:spcPts val="0"/>
              </a:spcBef>
              <a:tabLst>
                <a:tab pos="0" algn="l"/>
                <a:tab pos="2286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400" dirty="0">
                <a:effectLst/>
                <a:latin typeface="Times New Roman" panose="02020603050405020304" pitchFamily="18" charset="0"/>
                <a:ea typeface="Times New Roman" panose="02020603050405020304" pitchFamily="18" charset="0"/>
              </a:rPr>
              <a:t>Result in annual, quantifiable evidence of the extent to which you attained your objectives for each activity and your goals for which funding is requested; </a:t>
            </a:r>
          </a:p>
          <a:p>
            <a:pPr marL="114300" indent="0">
              <a:spcBef>
                <a:spcPts val="0"/>
              </a:spcBef>
              <a:buNone/>
            </a:pPr>
            <a:r>
              <a:rPr lang="en-US" sz="2400" dirty="0">
                <a:effectLst/>
                <a:latin typeface="Times New Roman" panose="02020603050405020304" pitchFamily="18" charset="0"/>
                <a:ea typeface="Times New Roman" panose="02020603050405020304" pitchFamily="18" charset="0"/>
              </a:rPr>
              <a:t> </a:t>
            </a:r>
          </a:p>
          <a:p>
            <a:pPr>
              <a:spcBef>
                <a:spcPts val="0"/>
              </a:spcBef>
              <a:tabLst>
                <a:tab pos="0" algn="l"/>
                <a:tab pos="2286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400" dirty="0">
                <a:effectLst/>
                <a:latin typeface="Times New Roman" panose="02020603050405020304" pitchFamily="18" charset="0"/>
                <a:ea typeface="Times New Roman" panose="02020603050405020304" pitchFamily="18" charset="0"/>
              </a:rPr>
              <a:t>Include the data elements and collection procedures that you will use; and</a:t>
            </a:r>
          </a:p>
          <a:p>
            <a:pPr marL="0" indent="0">
              <a:spcBef>
                <a:spcPts val="0"/>
              </a:spcBef>
              <a:buNone/>
              <a:tabLst>
                <a:tab pos="0" algn="l"/>
                <a:tab pos="2286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endParaRPr lang="en-US" sz="2400" dirty="0">
              <a:effectLst/>
              <a:latin typeface="Times New Roman" panose="02020603050405020304" pitchFamily="18" charset="0"/>
              <a:ea typeface="Times New Roman" panose="02020603050405020304" pitchFamily="18" charset="0"/>
            </a:endParaRPr>
          </a:p>
          <a:p>
            <a:pPr>
              <a:spcBef>
                <a:spcPts val="0"/>
              </a:spcBef>
              <a:tabLst>
                <a:tab pos="0" algn="l"/>
                <a:tab pos="228600" algn="l"/>
                <a:tab pos="914400" algn="l"/>
                <a:tab pos="1371600" algn="l"/>
                <a:tab pos="1828800" algn="l"/>
                <a:tab pos="2286000" algn="l"/>
                <a:tab pos="2743200" algn="l"/>
                <a:tab pos="3200400" algn="l"/>
                <a:tab pos="3657600" algn="l"/>
                <a:tab pos="4114800" algn="l"/>
                <a:tab pos="4572000" algn="l"/>
                <a:tab pos="4663440" algn="l"/>
                <a:tab pos="5029200" algn="l"/>
                <a:tab pos="5486400" algn="l"/>
                <a:tab pos="5577840" algn="l"/>
              </a:tabLst>
            </a:pPr>
            <a:r>
              <a:rPr lang="en-US" sz="2400" dirty="0">
                <a:effectLst/>
                <a:latin typeface="Times New Roman" panose="02020603050405020304" pitchFamily="18" charset="0"/>
                <a:ea typeface="Times New Roman" panose="02020603050405020304" pitchFamily="18" charset="0"/>
              </a:rPr>
              <a:t>Describe procedures for analyzing and using both formative and summative data. </a:t>
            </a:r>
          </a:p>
          <a:p>
            <a:pPr marL="137160" indent="0">
              <a:buNone/>
            </a:pPr>
            <a:endParaRPr lang="en-US" sz="2600" dirty="0"/>
          </a:p>
        </p:txBody>
      </p:sp>
    </p:spTree>
    <p:extLst>
      <p:ext uri="{BB962C8B-B14F-4D97-AF65-F5344CB8AC3E}">
        <p14:creationId xmlns:p14="http://schemas.microsoft.com/office/powerpoint/2010/main" val="19729492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Autofit/>
          </a:bodyPr>
          <a:lstStyle/>
          <a:p>
            <a:r>
              <a:rPr lang="en-US" sz="3600" dirty="0"/>
              <a:t>Competitive Preference Priorities </a:t>
            </a:r>
          </a:p>
        </p:txBody>
      </p:sp>
      <p:sp>
        <p:nvSpPr>
          <p:cNvPr id="3" name="Content Placeholder 2"/>
          <p:cNvSpPr>
            <a:spLocks noGrp="1"/>
          </p:cNvSpPr>
          <p:nvPr>
            <p:ph idx="1"/>
          </p:nvPr>
        </p:nvSpPr>
        <p:spPr>
          <a:xfrm>
            <a:off x="457200" y="2057400"/>
            <a:ext cx="8229600" cy="4068763"/>
          </a:xfrm>
        </p:spPr>
        <p:txBody>
          <a:bodyPr>
            <a:normAutofit/>
          </a:bodyPr>
          <a:lstStyle/>
          <a:p>
            <a:pPr marL="374650" marR="257175" indent="-285750">
              <a:spcBef>
                <a:spcPts val="0"/>
              </a:spcBef>
              <a:buFont typeface="Symbol" panose="05050102010706020507" pitchFamily="18" charset="2"/>
              <a:buChar char=""/>
              <a:tabLst>
                <a:tab pos="317500" algn="l"/>
              </a:tabLst>
            </a:pPr>
            <a:r>
              <a:rPr lang="en-US" sz="2000" b="1" dirty="0">
                <a:effectLst/>
                <a:latin typeface="Times New Roman" panose="02020603050405020304" pitchFamily="18" charset="0"/>
                <a:ea typeface="Times New Roman" panose="02020603050405020304" pitchFamily="18" charset="0"/>
              </a:rPr>
              <a:t>Competitive Preference Priority 1: Meeting Student Social, Emotional, and Academic</a:t>
            </a:r>
            <a:r>
              <a:rPr lang="en-US" sz="2000" b="1" spc="-28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Needs: </a:t>
            </a:r>
            <a:r>
              <a:rPr lang="en-US" sz="2000" dirty="0">
                <a:effectLst/>
                <a:latin typeface="Times New Roman" panose="02020603050405020304" pitchFamily="18" charset="0"/>
                <a:ea typeface="Times New Roman" panose="02020603050405020304" pitchFamily="18" charset="0"/>
              </a:rPr>
              <a:t>Projects that are designed to improve students’ social, emotional, academic, career</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development,</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 a</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focus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 underserved students. (up to 5 points) </a:t>
            </a:r>
          </a:p>
          <a:p>
            <a:pPr marL="374650" marR="257175" indent="-285750">
              <a:spcBef>
                <a:spcPts val="0"/>
              </a:spcBef>
              <a:buFont typeface="Symbol" panose="05050102010706020507" pitchFamily="18" charset="2"/>
              <a:buChar char=""/>
              <a:tabLst>
                <a:tab pos="317500" algn="l"/>
              </a:tabLst>
            </a:pPr>
            <a:endParaRPr lang="en-US" sz="2000" dirty="0">
              <a:latin typeface="Times New Roman" panose="02020603050405020304" pitchFamily="18" charset="0"/>
              <a:ea typeface="Times New Roman" panose="02020603050405020304" pitchFamily="18" charset="0"/>
            </a:endParaRPr>
          </a:p>
          <a:p>
            <a:pPr marL="88900" marR="257175" indent="0">
              <a:spcBef>
                <a:spcPts val="0"/>
              </a:spcBef>
              <a:buNone/>
              <a:tabLst>
                <a:tab pos="317500" algn="l"/>
              </a:tabLst>
            </a:pPr>
            <a:endParaRPr lang="en-US" sz="2000" dirty="0">
              <a:effectLst/>
              <a:latin typeface="Times New Roman" panose="02020603050405020304" pitchFamily="18" charset="0"/>
              <a:ea typeface="Times New Roman" panose="02020603050405020304" pitchFamily="18" charset="0"/>
            </a:endParaRPr>
          </a:p>
          <a:p>
            <a:pPr marL="88900" marR="350520" indent="0">
              <a:spcBef>
                <a:spcPts val="0"/>
              </a:spcBef>
              <a:buNone/>
              <a:tabLst>
                <a:tab pos="317500" algn="l"/>
              </a:tabLst>
            </a:pPr>
            <a:r>
              <a:rPr lang="en-US" sz="2000" dirty="0">
                <a:effectLst/>
                <a:latin typeface="Symbol" panose="05050102010706020507" pitchFamily="18" charset="2"/>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Competitive Preference Priority 2: Increasing Postsecondary Education Access,</a:t>
            </a:r>
            <a:r>
              <a:rPr lang="en-US" sz="2000" b="1" spc="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Affordability, Completion, and Post-Enrollment Success: </a:t>
            </a:r>
            <a:r>
              <a:rPr lang="en-US" sz="2000" dirty="0">
                <a:effectLst/>
                <a:latin typeface="Times New Roman" panose="02020603050405020304" pitchFamily="18" charset="0"/>
                <a:ea typeface="Times New Roman" panose="02020603050405020304" pitchFamily="18" charset="0"/>
              </a:rPr>
              <a:t>Projects that are designed to</a:t>
            </a:r>
            <a:r>
              <a:rPr lang="en-US" sz="2000" spc="-2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increase postsecondary access, affordability, completion, and success for underserved</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students. (up to 5 points)</a:t>
            </a:r>
          </a:p>
          <a:p>
            <a:pPr marL="651510" indent="-514350">
              <a:buNone/>
            </a:pPr>
            <a:endParaRPr lang="en-US" dirty="0"/>
          </a:p>
        </p:txBody>
      </p:sp>
    </p:spTree>
    <p:extLst>
      <p:ext uri="{BB962C8B-B14F-4D97-AF65-F5344CB8AC3E}">
        <p14:creationId xmlns:p14="http://schemas.microsoft.com/office/powerpoint/2010/main" val="35265717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450848"/>
            <a:ext cx="8503920" cy="5178552"/>
          </a:xfrm>
        </p:spPr>
        <p:txBody>
          <a:bodyPr>
            <a:normAutofit/>
          </a:bodyPr>
          <a:lstStyle/>
          <a:p>
            <a:pPr marL="1257300" marR="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rPr>
              <a:t>Purchase, rental, or lease of scientific or laboratory equipment for educational purposes, including instructional and research purposes.</a:t>
            </a:r>
            <a:endParaRPr lang="en-US" sz="2400" dirty="0">
              <a:effectLst/>
              <a:latin typeface="Arial" panose="020B0604020202020204" pitchFamily="34" charset="0"/>
              <a:ea typeface="Times New Roman" panose="02020603050405020304" pitchFamily="18" charset="0"/>
            </a:endParaRPr>
          </a:p>
          <a:p>
            <a:pPr marL="1257300" marR="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rPr>
              <a:t>Renovation and improvement in classrooms, libraries, laboratories, and other instructional facilities.</a:t>
            </a:r>
            <a:endParaRPr lang="en-US" sz="2400" dirty="0">
              <a:effectLst/>
              <a:latin typeface="Arial" panose="020B0604020202020204" pitchFamily="34" charset="0"/>
              <a:ea typeface="Times New Roman" panose="02020603050405020304" pitchFamily="18" charset="0"/>
            </a:endParaRPr>
          </a:p>
          <a:p>
            <a:pPr marL="1257300" marR="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rPr>
              <a:t>Support of faculty exchanges, and faculty development and faculty fellowships to assist in attaining advanced degrees in the faculty‘s field of instruction.</a:t>
            </a:r>
            <a:endParaRPr lang="en-US" sz="2400" dirty="0">
              <a:effectLst/>
              <a:latin typeface="Arial" panose="020B0604020202020204" pitchFamily="34" charset="0"/>
              <a:ea typeface="Times New Roman" panose="02020603050405020304" pitchFamily="18" charset="0"/>
            </a:endParaRPr>
          </a:p>
          <a:p>
            <a:pPr marL="1257300" marR="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rPr>
              <a:t>Curriculum development and academic instruction.</a:t>
            </a:r>
            <a:endParaRPr lang="en-US" sz="2400" dirty="0">
              <a:latin typeface="Arial" panose="020B0604020202020204" pitchFamily="34" charset="0"/>
              <a:ea typeface="Times New Roman" panose="02020603050405020304" pitchFamily="18" charset="0"/>
            </a:endParaRPr>
          </a:p>
          <a:p>
            <a:pPr marL="1257300" marR="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rPr>
              <a:t>Purchase of library books, periodicals, microfilm, and other educational materials.</a:t>
            </a:r>
            <a:endParaRPr lang="en-US" sz="2400" dirty="0">
              <a:latin typeface="Arial" panose="020B0604020202020204" pitchFamily="34" charset="0"/>
              <a:ea typeface="Times New Roman" panose="02020603050405020304" pitchFamily="18" charset="0"/>
            </a:endParaRPr>
          </a:p>
          <a:p>
            <a:pPr marL="1257300" marR="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rPr>
              <a:t>Funds and administrative management, and acquisition of equipment for use in strengthening funds management.</a:t>
            </a:r>
            <a:endParaRPr lang="en-US" sz="2400" dirty="0">
              <a:effectLst/>
              <a:latin typeface="Arial" panose="020B0604020202020204" pitchFamily="34" charset="0"/>
              <a:ea typeface="Times New Roman" panose="02020603050405020304" pitchFamily="18" charset="0"/>
            </a:endParaRPr>
          </a:p>
          <a:p>
            <a:pPr marL="514350" indent="-514350">
              <a:buFont typeface="+mj-lt"/>
              <a:buAutoNum type="arabicPeriod"/>
            </a:pPr>
            <a:endParaRPr lang="en-US" sz="2400" dirty="0"/>
          </a:p>
          <a:p>
            <a:pPr marL="228600" lvl="0" indent="-228600">
              <a:buFont typeface="+mj-lt"/>
              <a:buAutoNum type="arabicParenR"/>
            </a:pPr>
            <a:endParaRPr lang="en-US" sz="2300" dirty="0"/>
          </a:p>
        </p:txBody>
      </p:sp>
      <p:sp>
        <p:nvSpPr>
          <p:cNvPr id="5" name="Title 1"/>
          <p:cNvSpPr txBox="1">
            <a:spLocks/>
          </p:cNvSpPr>
          <p:nvPr/>
        </p:nvSpPr>
        <p:spPr>
          <a:xfrm>
            <a:off x="152400" y="521885"/>
            <a:ext cx="8686800" cy="758952"/>
          </a:xfrm>
          <a:prstGeom prst="rect">
            <a:avLst/>
          </a:prstGeom>
        </p:spPr>
        <p:txBody>
          <a:bodyPr vert="horz" anchor="b">
            <a:noAutofit/>
          </a:bodyPr>
          <a:lstStyle/>
          <a:p>
            <a:pPr lvl="0" algn="ctr">
              <a:spcBef>
                <a:spcPct val="0"/>
              </a:spcBef>
              <a:defRPr/>
            </a:pPr>
            <a:br>
              <a:rPr kumimoji="0" lang="en-US" sz="2800" b="1" i="0" u="none" strike="noStrike" kern="1200" cap="none" spc="0" normalizeH="0" baseline="0" noProof="0" dirty="0">
                <a:ln>
                  <a:noFill/>
                </a:ln>
                <a:solidFill>
                  <a:schemeClr val="accent3">
                    <a:shade val="75000"/>
                  </a:schemeClr>
                </a:solidFill>
                <a:effectLst>
                  <a:outerShdw blurRad="38100" dist="38100" dir="2700000" algn="tl">
                    <a:srgbClr val="000000">
                      <a:alpha val="43137"/>
                    </a:srgbClr>
                  </a:outerShdw>
                </a:effectLst>
                <a:uLnTx/>
                <a:uFillTx/>
                <a:latin typeface="+mj-lt"/>
                <a:ea typeface="+mj-ea"/>
                <a:cs typeface="+mj-cs"/>
              </a:rPr>
            </a:br>
            <a:br>
              <a:rPr kumimoji="0" lang="en-US" sz="2800" b="1" i="0" u="none" strike="noStrike" kern="1200" cap="none" spc="0" normalizeH="0" baseline="0" noProof="0" dirty="0">
                <a:ln>
                  <a:noFill/>
                </a:ln>
                <a:solidFill>
                  <a:schemeClr val="accent3">
                    <a:shade val="75000"/>
                  </a:schemeClr>
                </a:solidFill>
                <a:effectLst/>
                <a:uLnTx/>
                <a:uFillTx/>
                <a:latin typeface="+mj-lt"/>
                <a:ea typeface="+mj-ea"/>
                <a:cs typeface="+mj-cs"/>
              </a:rPr>
            </a:br>
            <a:r>
              <a:rPr lang="en-US" sz="4000" dirty="0"/>
              <a:t>Allowable Activities </a:t>
            </a:r>
            <a:r>
              <a:rPr lang="en-US" sz="4000" b="1" noProof="0" dirty="0">
                <a:solidFill>
                  <a:schemeClr val="accent3">
                    <a:shade val="75000"/>
                  </a:schemeClr>
                </a:solidFill>
                <a:latin typeface="+mj-lt"/>
                <a:ea typeface="+mj-ea"/>
                <a:cs typeface="+mj-cs"/>
              </a:rPr>
              <a:t> </a:t>
            </a:r>
            <a:endParaRPr kumimoji="0" lang="en-US" sz="2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val="393224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450848"/>
            <a:ext cx="8503920" cy="5178552"/>
          </a:xfrm>
        </p:spPr>
        <p:txBody>
          <a:bodyPr>
            <a:normAutofit/>
          </a:bodyPr>
          <a:lstStyle/>
          <a:p>
            <a:pPr marL="0" marR="0" lvl="0" indent="0">
              <a:spcBef>
                <a:spcPts val="0"/>
              </a:spcBef>
              <a:spcAft>
                <a:spcPts val="0"/>
              </a:spcAft>
              <a:buNone/>
            </a:pPr>
            <a:r>
              <a:rPr lang="en-US" sz="2400" dirty="0">
                <a:latin typeface="Times New Roman" panose="02020603050405020304" pitchFamily="18" charset="0"/>
                <a:ea typeface="Times New Roman" panose="02020603050405020304" pitchFamily="18" charset="0"/>
              </a:rPr>
              <a:t>7. </a:t>
            </a:r>
            <a:r>
              <a:rPr lang="en-US" sz="2400" dirty="0">
                <a:effectLst/>
                <a:latin typeface="Times New Roman" panose="02020603050405020304" pitchFamily="18" charset="0"/>
                <a:ea typeface="Times New Roman" panose="02020603050405020304" pitchFamily="18" charset="0"/>
              </a:rPr>
              <a:t> Joint use of facilities such as laboratories and libraries.</a:t>
            </a:r>
            <a:endParaRPr lang="en-US" sz="2400" dirty="0">
              <a:effectLst/>
              <a:latin typeface="Arial" panose="020B0604020202020204" pitchFamily="34" charset="0"/>
              <a:ea typeface="Times New Roman" panose="02020603050405020304" pitchFamily="18" charset="0"/>
            </a:endParaRPr>
          </a:p>
          <a:p>
            <a:pPr marL="0" marR="0" lvl="0" indent="0">
              <a:spcBef>
                <a:spcPts val="0"/>
              </a:spcBef>
              <a:spcAft>
                <a:spcPts val="0"/>
              </a:spcAft>
              <a:buNone/>
            </a:pPr>
            <a:r>
              <a:rPr lang="en-US" sz="2400" dirty="0">
                <a:effectLst/>
                <a:latin typeface="Times New Roman" panose="02020603050405020304" pitchFamily="18" charset="0"/>
                <a:ea typeface="Times New Roman" panose="02020603050405020304" pitchFamily="18" charset="0"/>
              </a:rPr>
              <a:t>8.  Academic tutoring and counseling programs and student support     services.</a:t>
            </a:r>
            <a:endParaRPr lang="en-US" sz="2400" dirty="0">
              <a:effectLst/>
              <a:latin typeface="Arial" panose="020B0604020202020204" pitchFamily="34" charset="0"/>
              <a:ea typeface="Times New Roman" panose="02020603050405020304" pitchFamily="18" charset="0"/>
            </a:endParaRPr>
          </a:p>
          <a:p>
            <a:pPr marL="0" marR="0" lvl="0" indent="0">
              <a:spcBef>
                <a:spcPts val="0"/>
              </a:spcBef>
              <a:spcAft>
                <a:spcPts val="0"/>
              </a:spcAft>
              <a:buNone/>
            </a:pPr>
            <a:r>
              <a:rPr lang="en-US" sz="2400" dirty="0">
                <a:effectLst/>
                <a:latin typeface="Times New Roman" panose="02020603050405020304" pitchFamily="18" charset="0"/>
                <a:ea typeface="Times New Roman" panose="02020603050405020304" pitchFamily="18" charset="0"/>
              </a:rPr>
              <a:t>9. Establishing community outreach programs that will encourage elementary school and secondary school students to develop the academic skills and the interest to pursue postsecondary education.</a:t>
            </a:r>
            <a:endParaRPr lang="en-US" sz="2400" dirty="0">
              <a:latin typeface="Arial" panose="020B0604020202020204" pitchFamily="34" charset="0"/>
              <a:ea typeface="Times New Roman" panose="02020603050405020304" pitchFamily="18" charset="0"/>
            </a:endParaRPr>
          </a:p>
          <a:p>
            <a:pPr marL="0" marR="0" lvl="0" indent="0">
              <a:spcBef>
                <a:spcPts val="0"/>
              </a:spcBef>
              <a:spcAft>
                <a:spcPts val="0"/>
              </a:spcAft>
              <a:buNone/>
            </a:pPr>
            <a:r>
              <a:rPr lang="en-US" sz="2400" dirty="0">
                <a:effectLst/>
                <a:latin typeface="Arial" panose="020B0604020202020204" pitchFamily="34" charset="0"/>
                <a:ea typeface="Times New Roman" panose="02020603050405020304" pitchFamily="18" charset="0"/>
              </a:rPr>
              <a:t>10. </a:t>
            </a:r>
            <a:r>
              <a:rPr lang="en-US" sz="2400" dirty="0">
                <a:effectLst/>
                <a:latin typeface="Times New Roman" panose="02020603050405020304" pitchFamily="18" charset="0"/>
                <a:ea typeface="Times New Roman" panose="02020603050405020304" pitchFamily="18" charset="0"/>
              </a:rPr>
              <a:t>Establishing or improving an endowment fund.</a:t>
            </a:r>
            <a:endParaRPr lang="en-US" sz="2400" dirty="0">
              <a:latin typeface="Arial" panose="020B0604020202020204" pitchFamily="34" charset="0"/>
              <a:ea typeface="Times New Roman" panose="02020603050405020304" pitchFamily="18" charset="0"/>
            </a:endParaRPr>
          </a:p>
          <a:p>
            <a:pPr marL="0" marR="0" lvl="0" indent="0">
              <a:spcBef>
                <a:spcPts val="0"/>
              </a:spcBef>
              <a:spcAft>
                <a:spcPts val="0"/>
              </a:spcAft>
              <a:buNone/>
            </a:pPr>
            <a:r>
              <a:rPr lang="en-US" sz="2400" dirty="0">
                <a:effectLst/>
                <a:latin typeface="Arial" panose="020B0604020202020204" pitchFamily="34" charset="0"/>
                <a:ea typeface="Times New Roman" panose="02020603050405020304" pitchFamily="18" charset="0"/>
              </a:rPr>
              <a:t>11. </a:t>
            </a:r>
            <a:r>
              <a:rPr lang="en-US" sz="2400" dirty="0">
                <a:effectLst/>
                <a:latin typeface="Times New Roman" panose="02020603050405020304" pitchFamily="18" charset="0"/>
                <a:ea typeface="Times New Roman" panose="02020603050405020304" pitchFamily="18" charset="0"/>
              </a:rPr>
              <a:t>Academic instruction in disciplines in which Asian Americans and Native American Pacific Islanders are underrepresented.</a:t>
            </a:r>
          </a:p>
          <a:p>
            <a:pPr marL="0" marR="0" lvl="0" indent="0">
              <a:spcBef>
                <a:spcPts val="0"/>
              </a:spcBef>
              <a:spcAft>
                <a:spcPts val="0"/>
              </a:spcAft>
              <a:buNone/>
            </a:pPr>
            <a:r>
              <a:rPr lang="en-US" sz="2400" dirty="0">
                <a:effectLst/>
                <a:latin typeface="Times New Roman" panose="02020603050405020304" pitchFamily="18" charset="0"/>
                <a:ea typeface="Times New Roman" panose="02020603050405020304" pitchFamily="18" charset="0"/>
              </a:rPr>
              <a:t>12. Conducting research and data collection for Asian American and Native American Pacific Islander populations and subpopulations.</a:t>
            </a:r>
            <a:endParaRPr lang="en-US" sz="2400" dirty="0">
              <a:effectLst/>
              <a:latin typeface="Arial" panose="020B0604020202020204" pitchFamily="34" charset="0"/>
              <a:ea typeface="Times New Roman" panose="02020603050405020304" pitchFamily="18" charset="0"/>
            </a:endParaRPr>
          </a:p>
          <a:p>
            <a:pPr marL="0" marR="0" lvl="0" indent="0">
              <a:spcBef>
                <a:spcPts val="0"/>
              </a:spcBef>
              <a:spcAft>
                <a:spcPts val="0"/>
              </a:spcAft>
              <a:buNone/>
            </a:pPr>
            <a:r>
              <a:rPr lang="en-US" sz="2400" dirty="0">
                <a:effectLst/>
                <a:latin typeface="Times New Roman" panose="02020603050405020304" pitchFamily="18" charset="0"/>
                <a:ea typeface="Times New Roman" panose="02020603050405020304" pitchFamily="18" charset="0"/>
              </a:rPr>
              <a:t>13. Establishing partnerships with community-based organizations serving Asian Americans and Native American Pacific Islanders.</a:t>
            </a:r>
            <a:endParaRPr lang="en-US" sz="2400" dirty="0">
              <a:effectLst/>
              <a:latin typeface="Arial" panose="020B0604020202020204" pitchFamily="34" charset="0"/>
              <a:ea typeface="Times New Roman" panose="02020603050405020304" pitchFamily="18" charset="0"/>
            </a:endParaRPr>
          </a:p>
          <a:p>
            <a:pPr marL="0" marR="0" indent="0">
              <a:spcBef>
                <a:spcPts val="0"/>
              </a:spcBef>
              <a:spcAft>
                <a:spcPts val="0"/>
              </a:spcAft>
              <a:buNone/>
            </a:pPr>
            <a:endParaRPr lang="en-US" sz="2400" dirty="0"/>
          </a:p>
          <a:p>
            <a:pPr marL="228600" lvl="0" indent="-228600">
              <a:buFont typeface="+mj-lt"/>
              <a:buAutoNum type="arabicParenR"/>
            </a:pPr>
            <a:endParaRPr lang="en-US" sz="2300" dirty="0"/>
          </a:p>
        </p:txBody>
      </p:sp>
      <p:sp>
        <p:nvSpPr>
          <p:cNvPr id="5" name="Title 1"/>
          <p:cNvSpPr txBox="1">
            <a:spLocks/>
          </p:cNvSpPr>
          <p:nvPr/>
        </p:nvSpPr>
        <p:spPr>
          <a:xfrm>
            <a:off x="152400" y="521885"/>
            <a:ext cx="8686800" cy="758952"/>
          </a:xfrm>
          <a:prstGeom prst="rect">
            <a:avLst/>
          </a:prstGeom>
        </p:spPr>
        <p:txBody>
          <a:bodyPr vert="horz" anchor="b">
            <a:noAutofit/>
          </a:bodyPr>
          <a:lstStyle/>
          <a:p>
            <a:pPr lvl="0" algn="ctr">
              <a:spcBef>
                <a:spcPct val="0"/>
              </a:spcBef>
              <a:defRPr/>
            </a:pPr>
            <a:br>
              <a:rPr kumimoji="0" lang="en-US" sz="2800" b="1" i="0" u="none" strike="noStrike" kern="1200" cap="none" spc="0" normalizeH="0" baseline="0" noProof="0" dirty="0">
                <a:ln>
                  <a:noFill/>
                </a:ln>
                <a:solidFill>
                  <a:schemeClr val="accent3">
                    <a:shade val="75000"/>
                  </a:schemeClr>
                </a:solidFill>
                <a:effectLst>
                  <a:outerShdw blurRad="38100" dist="38100" dir="2700000" algn="tl">
                    <a:srgbClr val="000000">
                      <a:alpha val="43137"/>
                    </a:srgbClr>
                  </a:outerShdw>
                </a:effectLst>
                <a:uLnTx/>
                <a:uFillTx/>
                <a:latin typeface="+mj-lt"/>
                <a:ea typeface="+mj-ea"/>
                <a:cs typeface="+mj-cs"/>
              </a:rPr>
            </a:br>
            <a:br>
              <a:rPr kumimoji="0" lang="en-US" sz="2800" b="1" i="0" u="none" strike="noStrike" kern="1200" cap="none" spc="0" normalizeH="0" baseline="0" noProof="0" dirty="0">
                <a:ln>
                  <a:noFill/>
                </a:ln>
                <a:solidFill>
                  <a:schemeClr val="accent3">
                    <a:shade val="75000"/>
                  </a:schemeClr>
                </a:solidFill>
                <a:effectLst/>
                <a:uLnTx/>
                <a:uFillTx/>
                <a:latin typeface="+mj-lt"/>
                <a:ea typeface="+mj-ea"/>
                <a:cs typeface="+mj-cs"/>
              </a:rPr>
            </a:br>
            <a:r>
              <a:rPr lang="en-US" sz="4000" dirty="0"/>
              <a:t>Allowable Activities </a:t>
            </a:r>
            <a:r>
              <a:rPr lang="en-US" sz="4000" b="1" noProof="0" dirty="0">
                <a:solidFill>
                  <a:schemeClr val="accent3">
                    <a:shade val="75000"/>
                  </a:schemeClr>
                </a:solidFill>
                <a:latin typeface="+mj-lt"/>
                <a:ea typeface="+mj-ea"/>
                <a:cs typeface="+mj-cs"/>
              </a:rPr>
              <a:t> </a:t>
            </a:r>
            <a:endParaRPr kumimoji="0" lang="en-US" sz="2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val="41859957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38200" y="0"/>
            <a:ext cx="7772400" cy="1600200"/>
          </a:xfrm>
        </p:spPr>
        <p:txBody>
          <a:bodyPr>
            <a:normAutofit/>
          </a:bodyPr>
          <a:lstStyle/>
          <a:p>
            <a:pPr eaLnBrk="1" hangingPunct="1"/>
            <a:br>
              <a:rPr lang="en-US" altLang="en-US" sz="4000" dirty="0"/>
            </a:br>
            <a:r>
              <a:rPr lang="en-US" altLang="en-US" sz="4000" dirty="0"/>
              <a:t>Unallowable Activities</a:t>
            </a:r>
          </a:p>
        </p:txBody>
      </p:sp>
      <p:sp>
        <p:nvSpPr>
          <p:cNvPr id="3075" name="Rectangle 3"/>
          <p:cNvSpPr>
            <a:spLocks noGrp="1" noChangeArrowheads="1"/>
          </p:cNvSpPr>
          <p:nvPr>
            <p:ph idx="1"/>
          </p:nvPr>
        </p:nvSpPr>
        <p:spPr>
          <a:xfrm>
            <a:off x="685800" y="2286000"/>
            <a:ext cx="7772400" cy="3810000"/>
          </a:xfrm>
        </p:spPr>
        <p:txBody>
          <a:bodyPr/>
          <a:lstStyle/>
          <a:p>
            <a:pPr eaLnBrk="1" hangingPunct="1">
              <a:lnSpc>
                <a:spcPct val="90000"/>
              </a:lnSpc>
              <a:buFontTx/>
              <a:buNone/>
            </a:pPr>
            <a:r>
              <a:rPr lang="en-US" altLang="en-US" dirty="0"/>
              <a:t>   </a:t>
            </a:r>
            <a:r>
              <a:rPr lang="en-US" altLang="en-US" sz="2400" b="1" dirty="0"/>
              <a:t>GRANTEES MAY NOT CARRY OUT THE FOLLOWING ACTIVITES OR PAY THE FOLLOWING COSTS</a:t>
            </a:r>
            <a:r>
              <a:rPr lang="en-US" altLang="en-US" sz="2400" dirty="0"/>
              <a:t> </a:t>
            </a:r>
          </a:p>
          <a:p>
            <a:pPr eaLnBrk="1" hangingPunct="1">
              <a:lnSpc>
                <a:spcPct val="90000"/>
              </a:lnSpc>
              <a:buFontTx/>
              <a:buNone/>
            </a:pPr>
            <a:endParaRPr lang="en-US" altLang="en-US" dirty="0"/>
          </a:p>
          <a:p>
            <a:pPr eaLnBrk="1" hangingPunct="1">
              <a:lnSpc>
                <a:spcPct val="90000"/>
              </a:lnSpc>
              <a:buClr>
                <a:schemeClr val="tx2"/>
              </a:buClr>
              <a:buFont typeface="Wingdings" pitchFamily="2" charset="2"/>
              <a:buChar char="§"/>
            </a:pPr>
            <a:r>
              <a:rPr lang="en-US" altLang="en-US" sz="2400" dirty="0"/>
              <a:t>Activities not included in an approved application.</a:t>
            </a:r>
          </a:p>
          <a:p>
            <a:pPr eaLnBrk="1" hangingPunct="1">
              <a:lnSpc>
                <a:spcPct val="90000"/>
              </a:lnSpc>
              <a:buClr>
                <a:schemeClr val="tx2"/>
              </a:buClr>
              <a:buFont typeface="Wingdings" pitchFamily="2" charset="2"/>
              <a:buChar char="§"/>
            </a:pPr>
            <a:r>
              <a:rPr lang="en-US" altLang="en-US" sz="2400" dirty="0"/>
              <a:t>Activities that are inconsistent with any State plan for higher education.</a:t>
            </a:r>
          </a:p>
          <a:p>
            <a:pPr eaLnBrk="1" hangingPunct="1">
              <a:lnSpc>
                <a:spcPct val="90000"/>
              </a:lnSpc>
              <a:buClr>
                <a:schemeClr val="tx2"/>
              </a:buClr>
              <a:buFont typeface="Wingdings" pitchFamily="2" charset="2"/>
              <a:buChar char="§"/>
            </a:pPr>
            <a:r>
              <a:rPr lang="en-US" altLang="en-US" sz="2400" dirty="0"/>
              <a:t>Activities or services related to sectarian instruction or religious worship.</a:t>
            </a:r>
          </a:p>
        </p:txBody>
      </p:sp>
    </p:spTree>
    <p:extLst>
      <p:ext uri="{BB962C8B-B14F-4D97-AF65-F5344CB8AC3E}">
        <p14:creationId xmlns:p14="http://schemas.microsoft.com/office/powerpoint/2010/main" val="3477004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228600"/>
            <a:ext cx="7772400" cy="1143000"/>
          </a:xfrm>
        </p:spPr>
        <p:txBody>
          <a:bodyPr>
            <a:normAutofit/>
          </a:bodyPr>
          <a:lstStyle/>
          <a:p>
            <a:pPr eaLnBrk="1" hangingPunct="1"/>
            <a:r>
              <a:rPr lang="en-US" altLang="en-US" dirty="0"/>
              <a:t>UNALLOWABLE ACTIVITIES</a:t>
            </a:r>
            <a:r>
              <a:rPr lang="en-US" altLang="en-US" sz="2800" dirty="0"/>
              <a:t>(cont’d)</a:t>
            </a:r>
            <a:endParaRPr lang="en-US" altLang="en-US" dirty="0"/>
          </a:p>
        </p:txBody>
      </p:sp>
      <p:sp>
        <p:nvSpPr>
          <p:cNvPr id="4099" name="Rectangle 3"/>
          <p:cNvSpPr>
            <a:spLocks noGrp="1" noChangeArrowheads="1"/>
          </p:cNvSpPr>
          <p:nvPr>
            <p:ph idx="1"/>
          </p:nvPr>
        </p:nvSpPr>
        <p:spPr>
          <a:xfrm>
            <a:off x="381000" y="1524000"/>
            <a:ext cx="8458200" cy="5105400"/>
          </a:xfrm>
        </p:spPr>
        <p:txBody>
          <a:bodyPr>
            <a:normAutofit lnSpcReduction="10000"/>
          </a:bodyPr>
          <a:lstStyle/>
          <a:p>
            <a:pPr eaLnBrk="1" hangingPunct="1">
              <a:buFontTx/>
              <a:buNone/>
            </a:pPr>
            <a:r>
              <a:rPr lang="en-US" altLang="en-US" sz="2800" dirty="0"/>
              <a:t>   </a:t>
            </a:r>
          </a:p>
          <a:p>
            <a:pPr eaLnBrk="1" hangingPunct="1">
              <a:buClr>
                <a:schemeClr val="tx2"/>
              </a:buClr>
              <a:buFont typeface="Wingdings" pitchFamily="2" charset="2"/>
              <a:buChar char="§"/>
            </a:pPr>
            <a:r>
              <a:rPr lang="en-US" altLang="en-US" sz="2400" dirty="0"/>
              <a:t>Recruitment unless for hiring positions on the grant.</a:t>
            </a:r>
          </a:p>
          <a:p>
            <a:pPr>
              <a:buClr>
                <a:schemeClr val="tx2"/>
              </a:buClr>
              <a:buFont typeface="Wingdings" pitchFamily="2" charset="2"/>
              <a:buChar char="§"/>
            </a:pPr>
            <a:r>
              <a:rPr lang="en-US" altLang="en-US" sz="2400" dirty="0"/>
              <a:t>Costs of student recruitment such as advertisements, literature, and college fairs</a:t>
            </a:r>
          </a:p>
          <a:p>
            <a:pPr eaLnBrk="1" hangingPunct="1">
              <a:buClr>
                <a:schemeClr val="tx2"/>
              </a:buClr>
              <a:buFont typeface="Wingdings" pitchFamily="2" charset="2"/>
              <a:buChar char="§"/>
            </a:pPr>
            <a:r>
              <a:rPr lang="en-US" altLang="en-US" sz="2400" dirty="0"/>
              <a:t>Developing or improving non-degree or non-credit courses other than basic skills courses.</a:t>
            </a:r>
          </a:p>
          <a:p>
            <a:pPr eaLnBrk="1" hangingPunct="1">
              <a:buClr>
                <a:schemeClr val="tx2"/>
              </a:buClr>
              <a:buFont typeface="Wingdings" pitchFamily="2" charset="2"/>
              <a:buChar char="§"/>
            </a:pPr>
            <a:r>
              <a:rPr lang="en-US" altLang="en-US" sz="2400" dirty="0"/>
              <a:t>Purchase of standard office equipment not related to the grant.</a:t>
            </a:r>
          </a:p>
          <a:p>
            <a:pPr eaLnBrk="1" hangingPunct="1">
              <a:buClr>
                <a:schemeClr val="tx2"/>
              </a:buClr>
              <a:buFont typeface="Wingdings" pitchFamily="2" charset="2"/>
              <a:buChar char="§"/>
            </a:pPr>
            <a:r>
              <a:rPr lang="en-US" altLang="en-US" sz="2400" dirty="0"/>
              <a:t>Payment of any portion of the salary of a president, vice president, or equivalent officer who has college-wide administrative authority and responsibility at an institution to fill a</a:t>
            </a:r>
            <a:r>
              <a:rPr lang="en-US" altLang="en-US" sz="2000" dirty="0"/>
              <a:t> </a:t>
            </a:r>
            <a:r>
              <a:rPr lang="en-US" altLang="en-US" sz="2400" dirty="0"/>
              <a:t>position under the grant.</a:t>
            </a:r>
          </a:p>
          <a:p>
            <a:pPr eaLnBrk="1" hangingPunct="1">
              <a:buClr>
                <a:schemeClr val="tx2"/>
              </a:buClr>
              <a:buFont typeface="Wingdings" pitchFamily="2" charset="2"/>
              <a:buChar char="§"/>
            </a:pPr>
            <a:r>
              <a:rPr lang="en-US" altLang="en-US" sz="2400" dirty="0"/>
              <a:t>Activities that are operational in nature rather than developmental in nature. (No supplanting)</a:t>
            </a:r>
          </a:p>
        </p:txBody>
      </p:sp>
    </p:spTree>
    <p:extLst>
      <p:ext uri="{BB962C8B-B14F-4D97-AF65-F5344CB8AC3E}">
        <p14:creationId xmlns:p14="http://schemas.microsoft.com/office/powerpoint/2010/main" val="92251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a:t>
            </a:r>
          </a:p>
        </p:txBody>
      </p:sp>
      <p:sp>
        <p:nvSpPr>
          <p:cNvPr id="3" name="Content Placeholder 2"/>
          <p:cNvSpPr>
            <a:spLocks noGrp="1"/>
          </p:cNvSpPr>
          <p:nvPr>
            <p:ph idx="1"/>
          </p:nvPr>
        </p:nvSpPr>
        <p:spPr/>
        <p:txBody>
          <a:bodyPr>
            <a:normAutofit fontScale="92500" lnSpcReduction="20000"/>
          </a:bodyPr>
          <a:lstStyle/>
          <a:p>
            <a:r>
              <a:rPr lang="en-US" dirty="0"/>
              <a:t>An institution must be deemed eligible. Please visit </a:t>
            </a:r>
            <a:r>
              <a:rPr lang="en-US" dirty="0">
                <a:hlinkClick r:id="rId2"/>
              </a:rPr>
              <a:t>http://opeweb.ed.gov/title3and5/</a:t>
            </a:r>
            <a:r>
              <a:rPr lang="en-US" dirty="0"/>
              <a:t> and enter your institution’s eight digit OPE ID into the database.</a:t>
            </a:r>
          </a:p>
          <a:p>
            <a:r>
              <a:rPr lang="en-US" dirty="0"/>
              <a:t>All waivers should have been received by February 18, 2022 if your institution wasn’t deemed eligible</a:t>
            </a:r>
          </a:p>
          <a:p>
            <a:endParaRPr lang="en-US" dirty="0"/>
          </a:p>
          <a:p>
            <a:r>
              <a:rPr lang="en-US" dirty="0"/>
              <a:t>At the time of application, an institution must have an enrollment of undergraduate students that is at least 10% AAPI.</a:t>
            </a:r>
          </a:p>
          <a:p>
            <a:pPr marL="0" indent="0">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altLang="en-US"/>
              <a:t>UNALLOWABLE ACTIVITIES</a:t>
            </a:r>
            <a:r>
              <a:rPr lang="en-US" altLang="en-US" sz="2800"/>
              <a:t>(cont’d)</a:t>
            </a:r>
            <a:endParaRPr lang="en-US" altLang="en-US"/>
          </a:p>
        </p:txBody>
      </p:sp>
      <p:sp>
        <p:nvSpPr>
          <p:cNvPr id="5123" name="Rectangle 3"/>
          <p:cNvSpPr>
            <a:spLocks noGrp="1" noChangeArrowheads="1"/>
          </p:cNvSpPr>
          <p:nvPr>
            <p:ph idx="1"/>
          </p:nvPr>
        </p:nvSpPr>
        <p:spPr>
          <a:xfrm>
            <a:off x="685800" y="1447800"/>
            <a:ext cx="7924800" cy="5410200"/>
          </a:xfrm>
        </p:spPr>
        <p:txBody>
          <a:bodyPr/>
          <a:lstStyle/>
          <a:p>
            <a:pPr eaLnBrk="1" hangingPunct="1">
              <a:lnSpc>
                <a:spcPct val="90000"/>
              </a:lnSpc>
              <a:buFontTx/>
              <a:buNone/>
            </a:pPr>
            <a:r>
              <a:rPr lang="en-US" altLang="en-US" dirty="0"/>
              <a:t>   </a:t>
            </a:r>
          </a:p>
          <a:p>
            <a:pPr eaLnBrk="1" hangingPunct="1">
              <a:lnSpc>
                <a:spcPct val="90000"/>
              </a:lnSpc>
              <a:buClr>
                <a:schemeClr val="tx2"/>
              </a:buClr>
              <a:buFont typeface="Wingdings" pitchFamily="2" charset="2"/>
              <a:buChar char="§"/>
            </a:pPr>
            <a:r>
              <a:rPr lang="en-US" altLang="en-US" sz="2400" dirty="0"/>
              <a:t>Costs of organized fund-raising, including financial campaigns, endowment drives, solicitation of gifts and bequests, and similar expenses to raise capital or obtain contributions</a:t>
            </a:r>
          </a:p>
          <a:p>
            <a:pPr eaLnBrk="1" hangingPunct="1">
              <a:lnSpc>
                <a:spcPct val="90000"/>
              </a:lnSpc>
              <a:buClr>
                <a:schemeClr val="tx2"/>
              </a:buClr>
              <a:buFont typeface="Wingdings" pitchFamily="2" charset="2"/>
              <a:buChar char="§"/>
            </a:pPr>
            <a:r>
              <a:rPr lang="en-US" altLang="en-US" sz="2400" dirty="0"/>
              <a:t>Instruction in the institution’s standard courses.</a:t>
            </a:r>
          </a:p>
          <a:p>
            <a:pPr eaLnBrk="1" hangingPunct="1">
              <a:lnSpc>
                <a:spcPct val="90000"/>
              </a:lnSpc>
              <a:buClr>
                <a:schemeClr val="tx2"/>
              </a:buClr>
              <a:buFont typeface="Wingdings" pitchFamily="2" charset="2"/>
              <a:buChar char="§"/>
            </a:pPr>
            <a:r>
              <a:rPr lang="en-US" altLang="en-US" sz="2400" dirty="0"/>
              <a:t>Costs for health and fitness programs, transportation, and daycare services</a:t>
            </a:r>
          </a:p>
          <a:p>
            <a:pPr eaLnBrk="1" hangingPunct="1">
              <a:lnSpc>
                <a:spcPct val="90000"/>
              </a:lnSpc>
              <a:buClr>
                <a:schemeClr val="tx2"/>
              </a:buClr>
              <a:buFont typeface="Wingdings" pitchFamily="2" charset="2"/>
              <a:buChar char="§"/>
            </a:pPr>
            <a:r>
              <a:rPr lang="en-US" altLang="en-US" sz="2400" dirty="0"/>
              <a:t>Awarding contacts to anyone that participated in the development of the grant.</a:t>
            </a:r>
          </a:p>
          <a:p>
            <a:pPr eaLnBrk="1" hangingPunct="1">
              <a:lnSpc>
                <a:spcPct val="90000"/>
              </a:lnSpc>
              <a:buClr>
                <a:schemeClr val="tx2"/>
              </a:buClr>
              <a:buFontTx/>
              <a:buNone/>
            </a:pPr>
            <a:endParaRPr lang="en-US" altLang="en-US" sz="2400" dirty="0"/>
          </a:p>
        </p:txBody>
      </p:sp>
    </p:spTree>
    <p:extLst>
      <p:ext uri="{BB962C8B-B14F-4D97-AF65-F5344CB8AC3E}">
        <p14:creationId xmlns:p14="http://schemas.microsoft.com/office/powerpoint/2010/main" val="33223628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Autofit/>
          </a:bodyPr>
          <a:lstStyle/>
          <a:p>
            <a:r>
              <a:rPr lang="en-US" sz="2400" u="sng" dirty="0">
                <a:effectLst>
                  <a:outerShdw blurRad="38100" dist="38100" dir="2700000" algn="tl">
                    <a:srgbClr val="000000">
                      <a:alpha val="43137"/>
                    </a:srgbClr>
                  </a:outerShdw>
                </a:effectLst>
              </a:rPr>
              <a:t>Grants.gov Submission Procedures and Tips for Applicants</a:t>
            </a:r>
            <a:br>
              <a:rPr lang="en-US" sz="2400" dirty="0">
                <a:effectLst/>
              </a:rPr>
            </a:br>
            <a:endParaRPr lang="en-US" sz="2400" dirty="0"/>
          </a:p>
        </p:txBody>
      </p:sp>
      <p:sp>
        <p:nvSpPr>
          <p:cNvPr id="3" name="Content Placeholder 2"/>
          <p:cNvSpPr>
            <a:spLocks noGrp="1"/>
          </p:cNvSpPr>
          <p:nvPr>
            <p:ph idx="1"/>
          </p:nvPr>
        </p:nvSpPr>
        <p:spPr/>
        <p:txBody>
          <a:bodyPr>
            <a:normAutofit/>
          </a:bodyPr>
          <a:lstStyle/>
          <a:p>
            <a:r>
              <a:rPr lang="en-US" sz="1800" b="1" dirty="0"/>
              <a:t>REGISTER EARLY</a:t>
            </a:r>
            <a:r>
              <a:rPr lang="en-US" sz="1800" dirty="0"/>
              <a:t> – Grants.gov registration involves many steps including registration on SAM (</a:t>
            </a:r>
            <a:r>
              <a:rPr lang="en-US" sz="1800" u="sng" dirty="0">
                <a:hlinkClick r:id="rId2"/>
              </a:rPr>
              <a:t>www.sam.gov</a:t>
            </a:r>
            <a:r>
              <a:rPr lang="en-US" sz="1800" dirty="0"/>
              <a:t>) which may take approximately one week to complete. For detailed information on the Registration Steps, please go to: </a:t>
            </a:r>
            <a:r>
              <a:rPr lang="en-US" sz="1800" u="sng" dirty="0">
                <a:hlinkClick r:id="rId3"/>
              </a:rPr>
              <a:t>http://www.grants.gov/web/grants/register.html</a:t>
            </a:r>
            <a:endParaRPr lang="en-US" sz="1800" u="sng" dirty="0"/>
          </a:p>
          <a:p>
            <a:r>
              <a:rPr lang="en-US" sz="1800" b="1" dirty="0"/>
              <a:t>SUBMIT EARLY </a:t>
            </a:r>
            <a:r>
              <a:rPr lang="en-US" sz="1800" dirty="0"/>
              <a:t>– </a:t>
            </a:r>
            <a:r>
              <a:rPr lang="en-US" sz="1800" b="1" dirty="0"/>
              <a:t>We strongly recommend that you do not wait until the last day to submit your application.  Grants.gov will put a date/time stamp on your application and then process it after it is fully uploaded.</a:t>
            </a:r>
            <a:r>
              <a:rPr lang="en-US" sz="1800" dirty="0"/>
              <a:t> </a:t>
            </a:r>
          </a:p>
          <a:p>
            <a:r>
              <a:rPr lang="en-US" sz="1800" b="1" dirty="0"/>
              <a:t>VERIFY SUBMISSION IS OK</a:t>
            </a:r>
            <a:r>
              <a:rPr lang="en-US" sz="1800" dirty="0"/>
              <a:t> – You will want to verify that Grants.gov received your application submission on time and that it was validated successfully.  To see the date/time your application was received, login to Grants.gov and click on the Track My Application link. </a:t>
            </a:r>
          </a:p>
          <a:p>
            <a:r>
              <a:rPr lang="en-US" sz="1800" b="1" dirty="0"/>
              <a:t>SUBMISSION PROBLEMS</a:t>
            </a:r>
            <a:r>
              <a:rPr lang="en-US" sz="1800" dirty="0"/>
              <a:t>- If you have problems submitting to Grants.gov before the closing date, please contact Grants.gov Customer Support at 1-800-518-4726, access the Grants.gov Self-Service web portal at:  </a:t>
            </a:r>
            <a:r>
              <a:rPr lang="en-US" sz="1800" u="sng" dirty="0">
                <a:hlinkClick r:id="rId4"/>
              </a:rPr>
              <a:t>https://grants-portal.psc.gov/Welcome.aspx?pt=Grants</a:t>
            </a:r>
            <a:endParaRPr lang="en-US" sz="1800" u="sng" dirty="0"/>
          </a:p>
          <a:p>
            <a:endParaRPr lang="en-US" sz="1800" dirty="0"/>
          </a:p>
          <a:p>
            <a:pPr marL="137160" indent="0">
              <a:buNone/>
            </a:pPr>
            <a:endParaRPr lang="en-US" sz="1800" dirty="0"/>
          </a:p>
          <a:p>
            <a:endParaRPr lang="en-US" dirty="0"/>
          </a:p>
        </p:txBody>
      </p:sp>
    </p:spTree>
    <p:extLst>
      <p:ext uri="{BB962C8B-B14F-4D97-AF65-F5344CB8AC3E}">
        <p14:creationId xmlns:p14="http://schemas.microsoft.com/office/powerpoint/2010/main" val="3186044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Clipping"/>
          <p:cNvPicPr>
            <a:picLocks noChangeAspect="1"/>
          </p:cNvPicPr>
          <p:nvPr/>
        </p:nvPicPr>
        <p:blipFill>
          <a:blip r:embed="rId2"/>
          <a:stretch>
            <a:fillRect/>
          </a:stretch>
        </p:blipFill>
        <p:spPr>
          <a:xfrm>
            <a:off x="4543421" y="3424237"/>
            <a:ext cx="57158" cy="9526"/>
          </a:xfrm>
          <a:prstGeom prst="rect">
            <a:avLst/>
          </a:prstGeom>
        </p:spPr>
      </p:pic>
      <p:pic>
        <p:nvPicPr>
          <p:cNvPr id="10" name="Picture 9"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34629"/>
            <a:ext cx="9144000" cy="3988741"/>
          </a:xfrm>
          <a:prstGeom prst="rect">
            <a:avLst/>
          </a:prstGeom>
        </p:spPr>
      </p:pic>
    </p:spTree>
    <p:extLst>
      <p:ext uri="{BB962C8B-B14F-4D97-AF65-F5344CB8AC3E}">
        <p14:creationId xmlns:p14="http://schemas.microsoft.com/office/powerpoint/2010/main" val="26014617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4" y="1147444"/>
            <a:ext cx="9135751" cy="4563112"/>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7578" y="3414710"/>
            <a:ext cx="1028844" cy="28579"/>
          </a:xfrm>
          <a:prstGeom prst="rect">
            <a:avLst/>
          </a:prstGeom>
        </p:spPr>
      </p:pic>
    </p:spTree>
    <p:extLst>
      <p:ext uri="{BB962C8B-B14F-4D97-AF65-F5344CB8AC3E}">
        <p14:creationId xmlns:p14="http://schemas.microsoft.com/office/powerpoint/2010/main" val="210696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Profile Page</a:t>
            </a: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382485"/>
            <a:ext cx="5110567" cy="4732939"/>
          </a:xfrm>
          <a:prstGeom prst="rect">
            <a:avLst/>
          </a:prstGeom>
        </p:spPr>
      </p:pic>
    </p:spTree>
    <p:extLst>
      <p:ext uri="{BB962C8B-B14F-4D97-AF65-F5344CB8AC3E}">
        <p14:creationId xmlns:p14="http://schemas.microsoft.com/office/powerpoint/2010/main" val="2852923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1653" y="699706"/>
            <a:ext cx="6220694" cy="5458587"/>
          </a:xfrm>
          <a:prstGeom prst="rect">
            <a:avLst/>
          </a:prstGeom>
        </p:spPr>
      </p:pic>
    </p:spTree>
    <p:extLst>
      <p:ext uri="{BB962C8B-B14F-4D97-AF65-F5344CB8AC3E}">
        <p14:creationId xmlns:p14="http://schemas.microsoft.com/office/powerpoint/2010/main" val="40847355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D42C-FE60-4E98-B3F1-D27C7166B8B9}"/>
              </a:ext>
            </a:extLst>
          </p:cNvPr>
          <p:cNvSpPr>
            <a:spLocks noGrp="1"/>
          </p:cNvSpPr>
          <p:nvPr>
            <p:ph type="title"/>
          </p:nvPr>
        </p:nvSpPr>
        <p:spPr/>
        <p:txBody>
          <a:bodyPr/>
          <a:lstStyle/>
          <a:p>
            <a:r>
              <a:rPr lang="en-US" dirty="0"/>
              <a:t>Things to Remember </a:t>
            </a:r>
          </a:p>
        </p:txBody>
      </p:sp>
      <p:sp>
        <p:nvSpPr>
          <p:cNvPr id="3" name="Content Placeholder 2">
            <a:extLst>
              <a:ext uri="{FF2B5EF4-FFF2-40B4-BE49-F238E27FC236}">
                <a16:creationId xmlns:a16="http://schemas.microsoft.com/office/drawing/2014/main" id="{E8BE6C73-40FB-4E10-AE99-5C0E22A23423}"/>
              </a:ext>
            </a:extLst>
          </p:cNvPr>
          <p:cNvSpPr>
            <a:spLocks noGrp="1"/>
          </p:cNvSpPr>
          <p:nvPr>
            <p:ph idx="1"/>
          </p:nvPr>
        </p:nvSpPr>
        <p:spPr/>
        <p:txBody>
          <a:bodyPr>
            <a:normAutofit fontScale="92500"/>
          </a:bodyPr>
          <a:lstStyle/>
          <a:p>
            <a:r>
              <a:rPr lang="en-US" dirty="0"/>
              <a:t>Attach all necessary documents </a:t>
            </a:r>
          </a:p>
          <a:p>
            <a:r>
              <a:rPr lang="en-US" dirty="0"/>
              <a:t>Only attached PDF files in Grants.gov</a:t>
            </a:r>
          </a:p>
          <a:p>
            <a:r>
              <a:rPr lang="en-US" dirty="0"/>
              <a:t>Complete the Budget File </a:t>
            </a:r>
          </a:p>
          <a:p>
            <a:r>
              <a:rPr lang="en-US" dirty="0"/>
              <a:t>Copy and complete the Program Profile from the Application Booklet and upload a PDF version in Grants.gov under Optional Attachment File</a:t>
            </a:r>
          </a:p>
          <a:p>
            <a:r>
              <a:rPr lang="en-US" dirty="0"/>
              <a:t>No Indirect Cost</a:t>
            </a:r>
          </a:p>
          <a:p>
            <a:r>
              <a:rPr lang="en-US" dirty="0"/>
              <a:t>Use relevant and updated statistics  </a:t>
            </a:r>
          </a:p>
          <a:p>
            <a:endParaRPr lang="en-US" dirty="0"/>
          </a:p>
        </p:txBody>
      </p:sp>
    </p:spTree>
    <p:extLst>
      <p:ext uri="{BB962C8B-B14F-4D97-AF65-F5344CB8AC3E}">
        <p14:creationId xmlns:p14="http://schemas.microsoft.com/office/powerpoint/2010/main" val="32206816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buNone/>
            </a:pPr>
            <a:r>
              <a:rPr lang="en-US" sz="9600" dirty="0"/>
              <a:t>   Questions?</a:t>
            </a:r>
          </a:p>
          <a:p>
            <a:pPr>
              <a:buNone/>
            </a:pPr>
            <a:endParaRPr lang="en-US" sz="2400" dirty="0"/>
          </a:p>
          <a:p>
            <a:pPr>
              <a:buNone/>
            </a:pPr>
            <a:r>
              <a:rPr lang="en-US" dirty="0"/>
              <a:t>Contact Information:</a:t>
            </a:r>
          </a:p>
          <a:p>
            <a:pPr>
              <a:buNone/>
            </a:pPr>
            <a:r>
              <a:rPr lang="en-US" dirty="0">
                <a:hlinkClick r:id="rId2"/>
              </a:rPr>
              <a:t>Pearson.Owens@ed.gov</a:t>
            </a:r>
            <a:endParaRPr lang="en-US" dirty="0"/>
          </a:p>
          <a:p>
            <a:pPr>
              <a:buNone/>
            </a:pPr>
            <a:r>
              <a:rPr lang="en-US" dirty="0"/>
              <a:t>202-453-7997</a:t>
            </a:r>
          </a:p>
          <a:p>
            <a:pPr>
              <a:buNone/>
            </a:pPr>
            <a:endParaRPr lang="en-US" dirty="0"/>
          </a:p>
          <a:p>
            <a:pPr>
              <a:buNone/>
            </a:pP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762000" y="0"/>
            <a:ext cx="7772400" cy="1143000"/>
          </a:xfrm>
        </p:spPr>
        <p:txBody>
          <a:bodyPr/>
          <a:lstStyle/>
          <a:p>
            <a:r>
              <a:rPr lang="en-US" b="1" dirty="0"/>
              <a:t>Submission of Application</a:t>
            </a:r>
          </a:p>
        </p:txBody>
      </p:sp>
      <p:sp>
        <p:nvSpPr>
          <p:cNvPr id="86019" name="Rectangle 3"/>
          <p:cNvSpPr>
            <a:spLocks noGrp="1" noChangeArrowheads="1"/>
          </p:cNvSpPr>
          <p:nvPr>
            <p:ph idx="1"/>
          </p:nvPr>
        </p:nvSpPr>
        <p:spPr>
          <a:xfrm>
            <a:off x="419100" y="1219200"/>
            <a:ext cx="8305800" cy="5943600"/>
          </a:xfrm>
        </p:spPr>
        <p:txBody>
          <a:bodyPr/>
          <a:lstStyle/>
          <a:p>
            <a:pPr marL="625475" indent="-625475">
              <a:buFont typeface="Wingdings" pitchFamily="2" charset="2"/>
              <a:buChar char="v"/>
            </a:pPr>
            <a:r>
              <a:rPr lang="en-US" dirty="0"/>
              <a:t>Applications must be submitted electronically using grants.gov unless you qualify for an exception.  </a:t>
            </a:r>
          </a:p>
          <a:p>
            <a:pPr marL="625475" indent="-625475">
              <a:buFont typeface="Wingdings" pitchFamily="2" charset="2"/>
              <a:buChar char="v"/>
            </a:pPr>
            <a:r>
              <a:rPr lang="en-US" dirty="0"/>
              <a:t>Requirements for obtaining an exception are discussed in the Closing Date Notice.</a:t>
            </a:r>
          </a:p>
          <a:p>
            <a:pPr marL="625475" indent="-625475">
              <a:buFont typeface="Wingdings" pitchFamily="2" charset="2"/>
              <a:buChar char="v"/>
            </a:pPr>
            <a:r>
              <a:rPr lang="en-US" dirty="0"/>
              <a:t>Closing date for receipt of applications are June 6, 2022 at 11:59 pm EST.</a:t>
            </a:r>
            <a:endParaRPr lang="en-US" u="sng" dirty="0"/>
          </a:p>
          <a:p>
            <a:pPr marL="625475" indent="-625475" algn="ctr">
              <a:buFontTx/>
              <a:buNone/>
            </a:pPr>
            <a:r>
              <a:rPr lang="en-US" sz="2000" dirty="0">
                <a:solidFill>
                  <a:schemeClr val="tx2"/>
                </a:solidFill>
              </a:rPr>
              <a:t>	</a:t>
            </a:r>
          </a:p>
          <a:p>
            <a:pPr marL="625475" indent="-625475">
              <a:buFontTx/>
              <a:buNone/>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 Instructions</a:t>
            </a:r>
          </a:p>
        </p:txBody>
      </p:sp>
      <p:sp>
        <p:nvSpPr>
          <p:cNvPr id="3" name="Content Placeholder 2"/>
          <p:cNvSpPr>
            <a:spLocks noGrp="1"/>
          </p:cNvSpPr>
          <p:nvPr>
            <p:ph idx="1"/>
          </p:nvPr>
        </p:nvSpPr>
        <p:spPr/>
        <p:txBody>
          <a:bodyPr/>
          <a:lstStyle/>
          <a:p>
            <a:r>
              <a:rPr lang="en-US" dirty="0"/>
              <a:t>It is essential that you follow all instructions completely!</a:t>
            </a:r>
          </a:p>
          <a:p>
            <a:r>
              <a:rPr lang="en-US" dirty="0"/>
              <a:t>Read all instructions a number of times.</a:t>
            </a:r>
          </a:p>
          <a:p>
            <a:r>
              <a:rPr lang="en-US" dirty="0"/>
              <a:t>You are being evaluated solely by what you write in your application.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a:t>Page Format!</a:t>
            </a:r>
          </a:p>
        </p:txBody>
      </p:sp>
      <p:sp>
        <p:nvSpPr>
          <p:cNvPr id="47107" name="Content Placeholder 2"/>
          <p:cNvSpPr>
            <a:spLocks noGrp="1"/>
          </p:cNvSpPr>
          <p:nvPr>
            <p:ph idx="1"/>
          </p:nvPr>
        </p:nvSpPr>
        <p:spPr/>
        <p:txBody>
          <a:bodyPr>
            <a:normAutofit/>
          </a:bodyPr>
          <a:lstStyle/>
          <a:p>
            <a:r>
              <a:rPr lang="en-US" sz="2000" dirty="0"/>
              <a:t>A “page” is 8.5” x 11”, on one side only, with 1” margins at the top, bottom, and both sides.</a:t>
            </a:r>
          </a:p>
          <a:p>
            <a:r>
              <a:rPr lang="en-US" sz="2000" dirty="0"/>
              <a:t>Double space (no more than three lines per vertical inch) all text in the application narrative, </a:t>
            </a:r>
            <a:r>
              <a:rPr lang="en-US" sz="2000" u="sng" dirty="0">
                <a:solidFill>
                  <a:srgbClr val="FF0000"/>
                </a:solidFill>
              </a:rPr>
              <a:t>except</a:t>
            </a:r>
            <a:r>
              <a:rPr lang="en-US" sz="2000" dirty="0"/>
              <a:t> titles, headings, footnotes, quotations, references, captions, and all text in charts, tables, and graphs. These items may be single-spaced.  Charts, tables, figures, and graphs in the application narrative count toward the page limit.</a:t>
            </a:r>
          </a:p>
          <a:p>
            <a:r>
              <a:rPr lang="en-US" sz="2000" dirty="0"/>
              <a:t>Abstract can be single-spaced.</a:t>
            </a:r>
          </a:p>
          <a:p>
            <a:r>
              <a:rPr lang="en-US" sz="2000" dirty="0"/>
              <a:t>Use a font that is either 12 point or larger or no smaller than 10 pitch (characters per inch).</a:t>
            </a:r>
          </a:p>
          <a:p>
            <a:r>
              <a:rPr lang="en-US" sz="2000" dirty="0"/>
              <a:t>Use one of the following fonts:  Times New Roman, Courier, Courier New, or Arial.    </a:t>
            </a:r>
            <a:endParaRPr lang="en-US" sz="20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a:t>Page Limits</a:t>
            </a:r>
          </a:p>
        </p:txBody>
      </p:sp>
      <p:sp>
        <p:nvSpPr>
          <p:cNvPr id="3" name="Content Placeholder 2"/>
          <p:cNvSpPr>
            <a:spLocks noGrp="1"/>
          </p:cNvSpPr>
          <p:nvPr>
            <p:ph idx="1"/>
          </p:nvPr>
        </p:nvSpPr>
        <p:spPr>
          <a:xfrm>
            <a:off x="457200" y="1143000"/>
            <a:ext cx="8686800" cy="6248400"/>
          </a:xfrm>
        </p:spPr>
        <p:txBody>
          <a:bodyPr>
            <a:noAutofit/>
          </a:bodyPr>
          <a:lstStyle/>
          <a:p>
            <a:r>
              <a:rPr lang="en-US" sz="2400" b="1" dirty="0"/>
              <a:t>Individual Grant Program Narrative:  50 pages</a:t>
            </a:r>
          </a:p>
          <a:p>
            <a:endParaRPr lang="en-US" sz="2400" b="1" dirty="0"/>
          </a:p>
          <a:p>
            <a:r>
              <a:rPr lang="en-US" sz="2400" b="1" dirty="0"/>
              <a:t>Cooperative Arrangement Program Narrative: 65 pages</a:t>
            </a:r>
          </a:p>
          <a:p>
            <a:pPr marL="137160" indent="0">
              <a:buNone/>
            </a:pPr>
            <a:endParaRPr lang="en-US" sz="2400" b="1" dirty="0"/>
          </a:p>
          <a:p>
            <a:r>
              <a:rPr lang="en-US" sz="2400" b="1" dirty="0"/>
              <a:t>Competitive Preference Priority 1 : 3 pages</a:t>
            </a:r>
          </a:p>
          <a:p>
            <a:pPr marL="137160" indent="0">
              <a:buNone/>
            </a:pPr>
            <a:endParaRPr lang="en-US" sz="2400" b="1" dirty="0"/>
          </a:p>
          <a:p>
            <a:r>
              <a:rPr lang="en-US" sz="2400" b="1" dirty="0"/>
              <a:t>Competitive Preference Priority 2: 3 pages </a:t>
            </a:r>
          </a:p>
          <a:p>
            <a:endParaRPr lang="en-US" sz="2400" dirty="0"/>
          </a:p>
          <a:p>
            <a:pPr marL="0" indent="0">
              <a:buNone/>
            </a:pP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91352" y="799217"/>
            <a:ext cx="2200313" cy="2506881"/>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E7C559-20A6-4B70-AE0A-77BD1743A5BE}"/>
              </a:ext>
            </a:extLst>
          </p:cNvPr>
          <p:cNvSpPr>
            <a:spLocks noGrp="1"/>
          </p:cNvSpPr>
          <p:nvPr>
            <p:ph type="title"/>
          </p:nvPr>
        </p:nvSpPr>
        <p:spPr>
          <a:xfrm>
            <a:off x="725214" y="1204108"/>
            <a:ext cx="2002054" cy="1781175"/>
          </a:xfrm>
        </p:spPr>
        <p:txBody>
          <a:bodyPr>
            <a:normAutofit/>
          </a:bodyPr>
          <a:lstStyle/>
          <a:p>
            <a:r>
              <a:rPr lang="en-US" sz="2800">
                <a:solidFill>
                  <a:srgbClr val="FFFFFF"/>
                </a:solidFill>
              </a:rPr>
              <a:t>AANAPISI Part A Rules</a:t>
            </a:r>
          </a:p>
        </p:txBody>
      </p:sp>
      <p:sp>
        <p:nvSpPr>
          <p:cNvPr id="3" name="Content Placeholder 2">
            <a:extLst>
              <a:ext uri="{FF2B5EF4-FFF2-40B4-BE49-F238E27FC236}">
                <a16:creationId xmlns:a16="http://schemas.microsoft.com/office/drawing/2014/main" id="{309DA400-B820-4D59-880F-C588669EBF3F}"/>
              </a:ext>
            </a:extLst>
          </p:cNvPr>
          <p:cNvSpPr>
            <a:spLocks noGrp="1"/>
          </p:cNvSpPr>
          <p:nvPr>
            <p:ph idx="1"/>
          </p:nvPr>
        </p:nvSpPr>
        <p:spPr>
          <a:xfrm>
            <a:off x="725213" y="3355130"/>
            <a:ext cx="2002055" cy="2427333"/>
          </a:xfrm>
        </p:spPr>
        <p:txBody>
          <a:bodyPr>
            <a:normAutofit/>
          </a:bodyPr>
          <a:lstStyle/>
          <a:p>
            <a:pPr marL="0" indent="0">
              <a:buNone/>
            </a:pPr>
            <a:r>
              <a:rPr lang="en-US" sz="1400" b="1" dirty="0">
                <a:latin typeface="Times New Roman" panose="02020603050405020304" pitchFamily="18" charset="0"/>
                <a:ea typeface="Times New Roman" panose="02020603050405020304" pitchFamily="18" charset="0"/>
              </a:rPr>
              <a:t>An </a:t>
            </a:r>
            <a:r>
              <a:rPr lang="en-US" sz="1400" b="1" dirty="0">
                <a:effectLst/>
                <a:latin typeface="Times New Roman" panose="02020603050405020304" pitchFamily="18" charset="0"/>
                <a:ea typeface="Times New Roman" panose="02020603050405020304" pitchFamily="18" charset="0"/>
              </a:rPr>
              <a:t>institution may not concurrently hold multiple Title III, Part A  and Title V </a:t>
            </a:r>
            <a:r>
              <a:rPr lang="en-US" sz="1400" b="1" dirty="0">
                <a:latin typeface="Times New Roman" panose="02020603050405020304" pitchFamily="18" charset="0"/>
                <a:ea typeface="Times New Roman" panose="02020603050405020304" pitchFamily="18" charset="0"/>
              </a:rPr>
              <a:t>Part A </a:t>
            </a:r>
            <a:r>
              <a:rPr lang="en-US" sz="1400" b="1" dirty="0">
                <a:effectLst/>
                <a:latin typeface="Times New Roman" panose="02020603050405020304" pitchFamily="18" charset="0"/>
                <a:ea typeface="Times New Roman" panose="02020603050405020304" pitchFamily="18" charset="0"/>
              </a:rPr>
              <a:t>awards.  Other Title III, Part A programs and Title V Part A program include:</a:t>
            </a:r>
          </a:p>
          <a:p>
            <a:pPr marL="0" indent="0">
              <a:buNone/>
            </a:pPr>
            <a:endParaRPr lang="en-US" sz="1400" b="1" dirty="0">
              <a:latin typeface="Times New Roman" panose="02020603050405020304" pitchFamily="18" charset="0"/>
              <a:ea typeface="Times New Roman" panose="02020603050405020304" pitchFamily="18" charset="0"/>
            </a:endParaRPr>
          </a:p>
          <a:p>
            <a:pPr marL="0" indent="0">
              <a:buNone/>
            </a:pPr>
            <a:endParaRPr lang="en-US" sz="1400" b="1" dirty="0">
              <a:effectLst/>
              <a:latin typeface="Times New Roman" panose="02020603050405020304" pitchFamily="18" charset="0"/>
              <a:ea typeface="Times New Roman" panose="02020603050405020304" pitchFamily="18" charset="0"/>
            </a:endParaRPr>
          </a:p>
          <a:p>
            <a:pPr marL="0" indent="0">
              <a:buNone/>
            </a:pPr>
            <a:endParaRPr lang="en-US" sz="1400" b="1" dirty="0"/>
          </a:p>
        </p:txBody>
      </p:sp>
      <p:graphicFrame>
        <p:nvGraphicFramePr>
          <p:cNvPr id="5" name="Table 4">
            <a:extLst>
              <a:ext uri="{FF2B5EF4-FFF2-40B4-BE49-F238E27FC236}">
                <a16:creationId xmlns:a16="http://schemas.microsoft.com/office/drawing/2014/main" id="{76FE55EE-B490-47DB-9D34-B3E4D8EEFA72}"/>
              </a:ext>
            </a:extLst>
          </p:cNvPr>
          <p:cNvGraphicFramePr>
            <a:graphicFrameLocks noGrp="1"/>
          </p:cNvGraphicFramePr>
          <p:nvPr>
            <p:extLst>
              <p:ext uri="{D42A27DB-BD31-4B8C-83A1-F6EECF244321}">
                <p14:modId xmlns:p14="http://schemas.microsoft.com/office/powerpoint/2010/main" val="3722594073"/>
              </p:ext>
            </p:extLst>
          </p:nvPr>
        </p:nvGraphicFramePr>
        <p:xfrm>
          <a:off x="3496576" y="1504396"/>
          <a:ext cx="5177793" cy="3726176"/>
        </p:xfrm>
        <a:graphic>
          <a:graphicData uri="http://schemas.openxmlformats.org/drawingml/2006/table">
            <a:tbl>
              <a:tblPr firstRow="1" firstCol="1" bandRow="1">
                <a:tableStyleId>{5C22544A-7EE6-4342-B048-85BDC9FD1C3A}</a:tableStyleId>
              </a:tblPr>
              <a:tblGrid>
                <a:gridCol w="3214522">
                  <a:extLst>
                    <a:ext uri="{9D8B030D-6E8A-4147-A177-3AD203B41FA5}">
                      <a16:colId xmlns:a16="http://schemas.microsoft.com/office/drawing/2014/main" val="4140549140"/>
                    </a:ext>
                  </a:extLst>
                </a:gridCol>
                <a:gridCol w="1963271">
                  <a:extLst>
                    <a:ext uri="{9D8B030D-6E8A-4147-A177-3AD203B41FA5}">
                      <a16:colId xmlns:a16="http://schemas.microsoft.com/office/drawing/2014/main" val="1767015713"/>
                    </a:ext>
                  </a:extLst>
                </a:gridCol>
              </a:tblGrid>
              <a:tr h="539315">
                <a:tc>
                  <a:txBody>
                    <a:bodyPr/>
                    <a:lstStyle/>
                    <a:p>
                      <a:pPr marL="0" marR="0" algn="ctr">
                        <a:spcBef>
                          <a:spcPts val="0"/>
                        </a:spcBef>
                        <a:spcAft>
                          <a:spcPts val="0"/>
                        </a:spcAft>
                      </a:pPr>
                      <a:r>
                        <a:rPr lang="en-US" sz="1600">
                          <a:effectLst/>
                        </a:rPr>
                        <a:t>Program</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tc>
                  <a:txBody>
                    <a:bodyPr/>
                    <a:lstStyle/>
                    <a:p>
                      <a:pPr marL="0" marR="0" algn="ctr">
                        <a:spcBef>
                          <a:spcPts val="0"/>
                        </a:spcBef>
                        <a:spcAft>
                          <a:spcPts val="0"/>
                        </a:spcAft>
                      </a:pPr>
                      <a:r>
                        <a:rPr lang="en-US" sz="1600">
                          <a:effectLst/>
                        </a:rPr>
                        <a:t>Assistance Listing Number</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extLst>
                  <a:ext uri="{0D108BD9-81ED-4DB2-BD59-A6C34878D82A}">
                    <a16:rowId xmlns:a16="http://schemas.microsoft.com/office/drawing/2014/main" val="2621190670"/>
                  </a:ext>
                </a:extLst>
              </a:tr>
              <a:tr h="539315">
                <a:tc>
                  <a:txBody>
                    <a:bodyPr/>
                    <a:lstStyle/>
                    <a:p>
                      <a:pPr marL="0" marR="0">
                        <a:spcBef>
                          <a:spcPts val="0"/>
                        </a:spcBef>
                        <a:spcAft>
                          <a:spcPts val="0"/>
                        </a:spcAft>
                      </a:pPr>
                      <a:r>
                        <a:rPr lang="en-US" sz="1600">
                          <a:effectLst/>
                        </a:rPr>
                        <a:t>Strengthening Institution Program (SIP)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tc>
                  <a:txBody>
                    <a:bodyPr/>
                    <a:lstStyle/>
                    <a:p>
                      <a:pPr marL="0" marR="0">
                        <a:spcBef>
                          <a:spcPts val="0"/>
                        </a:spcBef>
                        <a:spcAft>
                          <a:spcPts val="0"/>
                        </a:spcAft>
                      </a:pPr>
                      <a:r>
                        <a:rPr lang="en-US" sz="1600">
                          <a:effectLst/>
                        </a:rPr>
                        <a:t>84.031A and 84.031F</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extLst>
                  <a:ext uri="{0D108BD9-81ED-4DB2-BD59-A6C34878D82A}">
                    <a16:rowId xmlns:a16="http://schemas.microsoft.com/office/drawing/2014/main" val="3294479893"/>
                  </a:ext>
                </a:extLst>
              </a:tr>
              <a:tr h="539315">
                <a:tc>
                  <a:txBody>
                    <a:bodyPr/>
                    <a:lstStyle/>
                    <a:p>
                      <a:pPr marL="0" marR="0">
                        <a:spcBef>
                          <a:spcPts val="0"/>
                        </a:spcBef>
                        <a:spcAft>
                          <a:spcPts val="0"/>
                        </a:spcAft>
                      </a:pPr>
                      <a:r>
                        <a:rPr lang="en-US" sz="1600">
                          <a:effectLst/>
                        </a:rPr>
                        <a:t>Alaska Native and Native Hawaiian Serving Institutions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tc>
                  <a:txBody>
                    <a:bodyPr/>
                    <a:lstStyle/>
                    <a:p>
                      <a:pPr marL="0" marR="0">
                        <a:spcBef>
                          <a:spcPts val="0"/>
                        </a:spcBef>
                        <a:spcAft>
                          <a:spcPts val="0"/>
                        </a:spcAft>
                      </a:pPr>
                      <a:r>
                        <a:rPr lang="en-US" sz="1600">
                          <a:effectLst/>
                        </a:rPr>
                        <a:t>84.031N and 84.031W</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extLst>
                  <a:ext uri="{0D108BD9-81ED-4DB2-BD59-A6C34878D82A}">
                    <a16:rowId xmlns:a16="http://schemas.microsoft.com/office/drawing/2014/main" val="1910818160"/>
                  </a:ext>
                </a:extLst>
              </a:tr>
              <a:tr h="784458">
                <a:tc>
                  <a:txBody>
                    <a:bodyPr/>
                    <a:lstStyle/>
                    <a:p>
                      <a:pPr marL="0" marR="0">
                        <a:spcBef>
                          <a:spcPts val="0"/>
                        </a:spcBef>
                        <a:spcAft>
                          <a:spcPts val="0"/>
                        </a:spcAft>
                      </a:pPr>
                      <a:r>
                        <a:rPr lang="en-US" sz="1600">
                          <a:effectLst/>
                        </a:rPr>
                        <a:t>Native American-Serving Non-Tribal Institutions Program</a:t>
                      </a:r>
                    </a:p>
                    <a:p>
                      <a:pPr marL="0" marR="0">
                        <a:spcBef>
                          <a:spcPts val="0"/>
                        </a:spcBef>
                        <a:spcAft>
                          <a:spcPts val="0"/>
                        </a:spcAft>
                      </a:pPr>
                      <a:r>
                        <a:rPr lang="en-US" sz="1600">
                          <a:effectLst/>
                        </a:rPr>
                        <a:t>(NASNTI)</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tc>
                  <a:txBody>
                    <a:bodyPr/>
                    <a:lstStyle/>
                    <a:p>
                      <a:pPr marL="0" marR="0">
                        <a:spcBef>
                          <a:spcPts val="0"/>
                        </a:spcBef>
                        <a:spcAft>
                          <a:spcPts val="0"/>
                        </a:spcAft>
                      </a:pPr>
                      <a:r>
                        <a:rPr lang="en-US" sz="1600">
                          <a:effectLst/>
                        </a:rPr>
                        <a:t>84.031X</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extLst>
                  <a:ext uri="{0D108BD9-81ED-4DB2-BD59-A6C34878D82A}">
                    <a16:rowId xmlns:a16="http://schemas.microsoft.com/office/drawing/2014/main" val="2914107665"/>
                  </a:ext>
                </a:extLst>
              </a:tr>
              <a:tr h="784458">
                <a:tc>
                  <a:txBody>
                    <a:bodyPr/>
                    <a:lstStyle/>
                    <a:p>
                      <a:pPr marL="0" marR="0">
                        <a:spcBef>
                          <a:spcPts val="0"/>
                        </a:spcBef>
                        <a:spcAft>
                          <a:spcPts val="0"/>
                        </a:spcAft>
                      </a:pPr>
                      <a:r>
                        <a:rPr lang="en-US" sz="1600">
                          <a:effectLst/>
                        </a:rPr>
                        <a:t>Tribally Controlled Colleges and Universities Program</a:t>
                      </a:r>
                    </a:p>
                    <a:p>
                      <a:pPr marL="0" marR="0">
                        <a:spcBef>
                          <a:spcPts val="0"/>
                        </a:spcBef>
                        <a:spcAft>
                          <a:spcPts val="0"/>
                        </a:spcAft>
                      </a:pPr>
                      <a:r>
                        <a:rPr lang="en-US" sz="1600">
                          <a:effectLst/>
                        </a:rPr>
                        <a:t>(TCCU)</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tc>
                  <a:txBody>
                    <a:bodyPr/>
                    <a:lstStyle/>
                    <a:p>
                      <a:pPr marL="0" marR="0">
                        <a:spcBef>
                          <a:spcPts val="0"/>
                        </a:spcBef>
                        <a:spcAft>
                          <a:spcPts val="0"/>
                        </a:spcAft>
                      </a:pPr>
                      <a:r>
                        <a:rPr lang="en-US" sz="1600">
                          <a:effectLst/>
                        </a:rPr>
                        <a:t>84.031T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extLst>
                  <a:ext uri="{0D108BD9-81ED-4DB2-BD59-A6C34878D82A}">
                    <a16:rowId xmlns:a16="http://schemas.microsoft.com/office/drawing/2014/main" val="185578819"/>
                  </a:ext>
                </a:extLst>
              </a:tr>
              <a:tr h="539315">
                <a:tc>
                  <a:txBody>
                    <a:bodyPr/>
                    <a:lstStyle/>
                    <a:p>
                      <a:pPr marL="0" marR="0">
                        <a:spcBef>
                          <a:spcPts val="0"/>
                        </a:spcBef>
                        <a:spcAft>
                          <a:spcPts val="0"/>
                        </a:spcAft>
                      </a:pPr>
                      <a:r>
                        <a:rPr lang="en-US" sz="1600" dirty="0">
                          <a:effectLst/>
                        </a:rPr>
                        <a:t>Developing Hispanic-Serving Institutions Program (HSI)</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tc>
                  <a:txBody>
                    <a:bodyPr/>
                    <a:lstStyle/>
                    <a:p>
                      <a:pPr marL="0" marR="0">
                        <a:spcBef>
                          <a:spcPts val="0"/>
                        </a:spcBef>
                        <a:spcAft>
                          <a:spcPts val="0"/>
                        </a:spcAft>
                      </a:pPr>
                      <a:r>
                        <a:rPr lang="en-US" sz="1600" dirty="0">
                          <a:effectLst/>
                        </a:rPr>
                        <a:t>84.031S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929" marR="91929" marT="0" marB="0"/>
                </a:tc>
                <a:extLst>
                  <a:ext uri="{0D108BD9-81ED-4DB2-BD59-A6C34878D82A}">
                    <a16:rowId xmlns:a16="http://schemas.microsoft.com/office/drawing/2014/main" val="2917516173"/>
                  </a:ext>
                </a:extLst>
              </a:tr>
            </a:tbl>
          </a:graphicData>
        </a:graphic>
      </p:graphicFrame>
    </p:spTree>
    <p:extLst>
      <p:ext uri="{BB962C8B-B14F-4D97-AF65-F5344CB8AC3E}">
        <p14:creationId xmlns:p14="http://schemas.microsoft.com/office/powerpoint/2010/main" val="10828382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5740</TotalTime>
  <Words>5867</Words>
  <Application>Microsoft Office PowerPoint</Application>
  <PresentationFormat>On-screen Show (4:3)</PresentationFormat>
  <Paragraphs>451</Paragraphs>
  <Slides>47</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Symbol</vt:lpstr>
      <vt:lpstr>Times New Roman</vt:lpstr>
      <vt:lpstr>Tw Cen MT</vt:lpstr>
      <vt:lpstr>Wingdings</vt:lpstr>
      <vt:lpstr>Office Theme</vt:lpstr>
      <vt:lpstr>2022 AANAPISI Part A  Competition Technical Assistance</vt:lpstr>
      <vt:lpstr>TABLE OF CONTENT</vt:lpstr>
      <vt:lpstr>PURPOSE OF AANAPISI</vt:lpstr>
      <vt:lpstr>Eligibility</vt:lpstr>
      <vt:lpstr>Submission of Application</vt:lpstr>
      <vt:lpstr>Follow Instructions</vt:lpstr>
      <vt:lpstr>Page Format!</vt:lpstr>
      <vt:lpstr>Page Limits</vt:lpstr>
      <vt:lpstr>AANAPISI Part A Rules</vt:lpstr>
      <vt:lpstr>AANAPISI Part A Rules</vt:lpstr>
      <vt:lpstr>What’s Included in the Page Count?  We will reject your application if you exceed the page limit.</vt:lpstr>
      <vt:lpstr>What’s Not Included in the Page Count?</vt:lpstr>
      <vt:lpstr>General Comments (cont.)</vt:lpstr>
      <vt:lpstr>General Comments</vt:lpstr>
      <vt:lpstr>General Comments (cont.)</vt:lpstr>
      <vt:lpstr>General Comments (cont.)</vt:lpstr>
      <vt:lpstr>Selection Criteria </vt:lpstr>
      <vt:lpstr>Need for the project (20  points)</vt:lpstr>
      <vt:lpstr>Quality of the Project Design (25 points) </vt:lpstr>
      <vt:lpstr>Quality of the Project Design Definitions </vt:lpstr>
      <vt:lpstr>Quality of the Project Design Selection Criterion Breakdown </vt:lpstr>
      <vt:lpstr>Quality of the Project Design Selection Criterion Breakdown </vt:lpstr>
      <vt:lpstr>Quality of Project Services (10 points)</vt:lpstr>
      <vt:lpstr>Quality of Project Services (Continues)</vt:lpstr>
      <vt:lpstr>Quality of Project Personnel   (10 points)</vt:lpstr>
      <vt:lpstr>Quality of Project Personnel   Selection Criterion Breakdown</vt:lpstr>
      <vt:lpstr>Adequacy of Resources  (5 points)</vt:lpstr>
      <vt:lpstr>Quality of the Management Plan (15 points)</vt:lpstr>
      <vt:lpstr>Quality of the Management Plan Selection Criterion Breakdown</vt:lpstr>
      <vt:lpstr>Quality of the Management Plan Selection Criterion Breakdown</vt:lpstr>
      <vt:lpstr>Quality of the Evaluation Plan  (15 points)</vt:lpstr>
      <vt:lpstr>Quality of the Evaluation Plan Selection Criterion Breakdown</vt:lpstr>
      <vt:lpstr>Quality of the Evaluation Plan Selection Criterion Breakdown</vt:lpstr>
      <vt:lpstr>Quality of the Evaluation Plan Selection Criterion Breakdown</vt:lpstr>
      <vt:lpstr>Competitive Preference Priorities </vt:lpstr>
      <vt:lpstr>PowerPoint Presentation</vt:lpstr>
      <vt:lpstr>PowerPoint Presentation</vt:lpstr>
      <vt:lpstr> Unallowable Activities</vt:lpstr>
      <vt:lpstr>UNALLOWABLE ACTIVITIES(cont’d)</vt:lpstr>
      <vt:lpstr>UNALLOWABLE ACTIVITIES(cont’d)</vt:lpstr>
      <vt:lpstr>Grants.gov Submission Procedures and Tips for Applicants </vt:lpstr>
      <vt:lpstr>PowerPoint Presentation</vt:lpstr>
      <vt:lpstr>PowerPoint Presentation</vt:lpstr>
      <vt:lpstr>Program Profile Page</vt:lpstr>
      <vt:lpstr>PowerPoint Presentation</vt:lpstr>
      <vt:lpstr>Things to Remember </vt:lpstr>
      <vt:lpstr>PowerPoint Presentation</vt:lpstr>
    </vt:vector>
  </TitlesOfParts>
  <Company>U.S.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2022 AANAPISP PArt A Grant Competition (PowerPoint)</dc:title>
  <dc:creator>US Department of Education; Authorised User</dc:creator>
  <cp:lastModifiedBy>Chin, David</cp:lastModifiedBy>
  <cp:revision>767</cp:revision>
  <dcterms:created xsi:type="dcterms:W3CDTF">2010-05-20T20:31:00Z</dcterms:created>
  <dcterms:modified xsi:type="dcterms:W3CDTF">2022-04-13T20:08:28Z</dcterms:modified>
</cp:coreProperties>
</file>