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4"/>
    <p:sldMasterId id="2147484776" r:id="rId5"/>
  </p:sldMasterIdLst>
  <p:notesMasterIdLst>
    <p:notesMasterId r:id="rId47"/>
  </p:notesMasterIdLst>
  <p:handoutMasterIdLst>
    <p:handoutMasterId r:id="rId48"/>
  </p:handoutMasterIdLst>
  <p:sldIdLst>
    <p:sldId id="391" r:id="rId6"/>
    <p:sldId id="510" r:id="rId7"/>
    <p:sldId id="596" r:id="rId8"/>
    <p:sldId id="535" r:id="rId9"/>
    <p:sldId id="553" r:id="rId10"/>
    <p:sldId id="548" r:id="rId11"/>
    <p:sldId id="550" r:id="rId12"/>
    <p:sldId id="595" r:id="rId13"/>
    <p:sldId id="552" r:id="rId14"/>
    <p:sldId id="576" r:id="rId15"/>
    <p:sldId id="601" r:id="rId16"/>
    <p:sldId id="537" r:id="rId17"/>
    <p:sldId id="538" r:id="rId18"/>
    <p:sldId id="545" r:id="rId19"/>
    <p:sldId id="541" r:id="rId20"/>
    <p:sldId id="542" r:id="rId21"/>
    <p:sldId id="543" r:id="rId22"/>
    <p:sldId id="602" r:id="rId23"/>
    <p:sldId id="554" r:id="rId24"/>
    <p:sldId id="555" r:id="rId25"/>
    <p:sldId id="556" r:id="rId26"/>
    <p:sldId id="557" r:id="rId27"/>
    <p:sldId id="608" r:id="rId28"/>
    <p:sldId id="587" r:id="rId29"/>
    <p:sldId id="418" r:id="rId30"/>
    <p:sldId id="598" r:id="rId31"/>
    <p:sldId id="603" r:id="rId32"/>
    <p:sldId id="604" r:id="rId33"/>
    <p:sldId id="588" r:id="rId34"/>
    <p:sldId id="599" r:id="rId35"/>
    <p:sldId id="519" r:id="rId36"/>
    <p:sldId id="605" r:id="rId37"/>
    <p:sldId id="606" r:id="rId38"/>
    <p:sldId id="565" r:id="rId39"/>
    <p:sldId id="566" r:id="rId40"/>
    <p:sldId id="567" r:id="rId41"/>
    <p:sldId id="568" r:id="rId42"/>
    <p:sldId id="597" r:id="rId43"/>
    <p:sldId id="529" r:id="rId44"/>
    <p:sldId id="593" r:id="rId45"/>
    <p:sldId id="607" r:id="rId46"/>
  </p:sldIdLst>
  <p:sldSz cx="9144000" cy="5143500" type="screen16x9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MS PGothic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1510"/>
    <a:srgbClr val="6BA42C"/>
    <a:srgbClr val="DAEFC3"/>
    <a:srgbClr val="C9E8A6"/>
    <a:srgbClr val="6CA62C"/>
    <a:srgbClr val="20310D"/>
    <a:srgbClr val="481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09" autoAdjust="0"/>
    <p:restoredTop sz="73703" autoAdjust="0"/>
  </p:normalViewPr>
  <p:slideViewPr>
    <p:cSldViewPr>
      <p:cViewPr>
        <p:scale>
          <a:sx n="100" d="100"/>
          <a:sy n="100" d="100"/>
        </p:scale>
        <p:origin x="-450" y="-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4" d="100"/>
        <a:sy n="84" d="100"/>
      </p:scale>
      <p:origin x="0" y="2004"/>
    </p:cViewPr>
  </p:sorterViewPr>
  <p:notesViewPr>
    <p:cSldViewPr>
      <p:cViewPr>
        <p:scale>
          <a:sx n="110" d="100"/>
          <a:sy n="110" d="100"/>
        </p:scale>
        <p:origin x="-2460" y="64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notesMaster" Target="notesMasters/notesMaster1.xml"/><Relationship Id="rId50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3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BD33B0-3856-4F0D-990D-7DA8861BE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395991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4800" y="685800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>
            <a:extLst/>
          </a:lstStyle>
          <a:p>
            <a:pPr lvl="0"/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78FB3810-4081-42D8-BD9A-F73E1C95D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420375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 baseline="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4724400"/>
            <a:ext cx="61722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12390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8500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81000" y="4416425"/>
            <a:ext cx="6172200" cy="41830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9619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6914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04800" y="4416425"/>
            <a:ext cx="6248400" cy="1239017"/>
          </a:xfrm>
          <a:prstGeom prst="rect">
            <a:avLst/>
          </a:prstGeo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8978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8534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04800" y="4416425"/>
            <a:ext cx="6248400" cy="4183063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18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6913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409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0028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04800" y="4416425"/>
            <a:ext cx="6248400" cy="41830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9198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081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81000" y="4267200"/>
            <a:ext cx="6172200" cy="487680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endParaRPr lang="en-US" sz="1200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4555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4037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2596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98495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2858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4416425"/>
            <a:ext cx="6003925" cy="221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81000" y="4416425"/>
            <a:ext cx="6172200" cy="41830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47408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4416425"/>
            <a:ext cx="6003925" cy="434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1922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04800" y="4416425"/>
            <a:ext cx="6248400" cy="4183063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318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3945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0981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123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04800" y="4419600"/>
            <a:ext cx="6172200" cy="41830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21219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179301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16734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4267201"/>
            <a:ext cx="62484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04800" y="4416425"/>
            <a:ext cx="6248400" cy="358457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21811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4416425"/>
            <a:ext cx="6172200" cy="274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4416425"/>
            <a:ext cx="6248400" cy="114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70888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4416425"/>
            <a:ext cx="6172200" cy="259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45118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30177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5364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875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3745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244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034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578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478338"/>
            <a:ext cx="9144000" cy="66516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4540250"/>
            <a:ext cx="2249488" cy="5349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4533900"/>
            <a:ext cx="6784975" cy="5334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 eaLnBrk="1" latinLnBrk="0" hangingPunct="1">
              <a:buNone/>
              <a:defRPr kumimoji="0" sz="3200">
                <a:solidFill>
                  <a:srgbClr val="FFFFFF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152400" y="133350"/>
            <a:ext cx="6858000" cy="2038350"/>
          </a:xfrm>
        </p:spPr>
        <p:txBody>
          <a:bodyPr rtlCol="0" anchor="t" anchorCtr="0"/>
          <a:lstStyle>
            <a:lvl1pPr eaLnBrk="1" latinLnBrk="0" hangingPunct="1">
              <a:defRPr kumimoji="0" sz="4600" cap="none" baseline="0"/>
            </a:lvl1pPr>
            <a:extLst/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177800"/>
            <a:ext cx="5867400" cy="27305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9486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1800">
                <a:latin typeface="Calibri" panose="020F0502020204030204" pitchFamily="34" charset="0"/>
              </a:defRPr>
            </a:lvl2pPr>
            <a:lvl3pPr>
              <a:defRPr sz="1600">
                <a:latin typeface="Calibri" panose="020F0502020204030204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19065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495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466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6445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74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361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1184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46394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75900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43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28600" y="4784725"/>
            <a:ext cx="8648700" cy="0"/>
          </a:xfrm>
          <a:prstGeom prst="line">
            <a:avLst/>
          </a:prstGeom>
          <a:ln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4"/>
          </p:nvPr>
        </p:nvSpPr>
        <p:spPr>
          <a:xfrm>
            <a:off x="228600" y="4856955"/>
            <a:ext cx="533400" cy="1825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A08FB-BC83-4A1D-AFD8-CF78554CF4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Box 2"/>
          <p:cNvSpPr txBox="1"/>
          <p:nvPr userDrawn="1"/>
        </p:nvSpPr>
        <p:spPr>
          <a:xfrm>
            <a:off x="228600" y="4763571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1A1A6D8-F995-4167-B561-2CBDACB6B03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3842656"/>
            <a:ext cx="1219200" cy="1238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9478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03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/>
          <a:lstStyle>
            <a:lvl1pPr eaLnBrk="1" latinLnBrk="0" hangingPunct="1">
              <a:buNone/>
              <a:defRPr kumimoji="0" sz="28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 eaLnBrk="1" latinLnBrk="0" hangingPunct="1">
              <a:buNone/>
              <a:defRPr kumimoji="0"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7050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880A73F4-04C5-4E0B-9384-535F915C0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228600" y="4763571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1A1A6D8-F995-4167-B561-2CBDACB6B0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6073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66700" y="4754563"/>
            <a:ext cx="8648700" cy="0"/>
          </a:xfrm>
          <a:prstGeom prst="line">
            <a:avLst/>
          </a:prstGeom>
          <a:ln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57101-7939-4607-BFFB-6EE6292E2A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3842656"/>
            <a:ext cx="1219200" cy="1238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5159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66700" y="4784725"/>
            <a:ext cx="8648700" cy="0"/>
          </a:xfrm>
          <a:prstGeom prst="line">
            <a:avLst/>
          </a:prstGeom>
          <a:ln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/>
          <a:lstStyle>
            <a:lvl1pPr eaLnBrk="1" latinLnBrk="0" hangingPunct="1">
              <a:defRPr kumimoji="0"/>
            </a:lvl1pPr>
            <a:extLst/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11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2FEF2-6CE5-437A-90A1-12959263F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3842656"/>
            <a:ext cx="1219200" cy="1238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7253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F4037-2C96-433B-82C3-DB0ECD93D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801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705350"/>
            <a:ext cx="533400" cy="2667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8E77A69-AB01-44C1-B684-C88859031B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759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/>
          <a:lstStyle>
            <a:lvl1pPr algn="l" eaLnBrk="1" latinLnBrk="0" hangingPunct="1">
              <a:buNone/>
              <a:defRPr kumimoji="0" sz="4200" b="0"/>
            </a:lvl1pPr>
            <a:extLst/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 eaLnBrk="1" latinLnBrk="0" hangingPunct="1">
              <a:spcAft>
                <a:spcPts val="1000"/>
              </a:spcAft>
              <a:buNone/>
              <a:defRPr kumimoji="0" sz="1800"/>
            </a:lvl1pPr>
            <a:lvl2pPr eaLnBrk="1" latinLnBrk="0" hangingPunct="1">
              <a:buNone/>
              <a:defRPr kumimoji="0" sz="1200"/>
            </a:lvl2pPr>
            <a:lvl3pPr eaLnBrk="1" latinLnBrk="0" hangingPunct="1">
              <a:buNone/>
              <a:defRPr kumimoji="0" sz="1000"/>
            </a:lvl3pPr>
            <a:lvl4pPr eaLnBrk="1" latinLnBrk="0" hangingPunct="1">
              <a:buNone/>
              <a:defRPr kumimoji="0" sz="900"/>
            </a:lvl4pPr>
            <a:lvl5pPr eaLnBrk="1" latinLnBrk="0" hangingPunct="1">
              <a:buNone/>
              <a:defRPr kumimoji="0"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81C59-910E-44AD-ABB6-A397E0706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66700" y="4754563"/>
            <a:ext cx="8648700" cy="0"/>
          </a:xfrm>
          <a:prstGeom prst="line">
            <a:avLst/>
          </a:prstGeom>
          <a:ln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5289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9525" y="3429000"/>
            <a:ext cx="9144000" cy="66516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9525" y="3497263"/>
            <a:ext cx="1463675" cy="5349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3490913"/>
            <a:ext cx="7589837" cy="534987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47800" y="0"/>
            <a:ext cx="100013" cy="51498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>
            <a:normAutofit/>
          </a:bodyPr>
          <a:lstStyle>
            <a:lvl1pPr eaLnBrk="1" latinLnBrk="0" hangingPunct="1">
              <a:buNone/>
              <a:defRPr kumimoji="0" sz="3200"/>
            </a:lvl1pPr>
            <a:extLst/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0" sz="1700"/>
            </a:lvl1pPr>
            <a:lvl2pPr eaLnBrk="1" latinLnBrk="0" hangingPunct="1">
              <a:buFontTx/>
              <a:buNone/>
              <a:defRPr kumimoji="0" sz="1200"/>
            </a:lvl2pPr>
            <a:lvl3pPr eaLnBrk="1" latinLnBrk="0" hangingPunct="1">
              <a:buFontTx/>
              <a:buNone/>
              <a:defRPr kumimoji="0" sz="1000"/>
            </a:lvl3pPr>
            <a:lvl4pPr eaLnBrk="1" latinLnBrk="0" hangingPunct="1">
              <a:buFontTx/>
              <a:buNone/>
              <a:defRPr kumimoji="0" sz="900"/>
            </a:lvl4pPr>
            <a:lvl5pPr eaLnBrk="1" latinLnBrk="0" hangingPunct="1">
              <a:buFontTx/>
              <a:buNone/>
              <a:defRPr kumimoji="0"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 eaLnBrk="1" latinLnBrk="0" hangingPunct="1">
              <a:buNone/>
              <a:defRPr kumimoji="0" sz="2800" b="0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113683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352550"/>
            <a:ext cx="8153400" cy="324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095375"/>
            <a:ext cx="9144000" cy="2397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128713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128713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950"/>
            <a:ext cx="533400" cy="18256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3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117475"/>
            <a:ext cx="8153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4763571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1A1A6D8-F995-4167-B561-2CBDACB6B03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09" r:id="rId1"/>
    <p:sldLayoutId id="2147484810" r:id="rId2"/>
    <p:sldLayoutId id="2147484811" r:id="rId3"/>
    <p:sldLayoutId id="2147484812" r:id="rId4"/>
    <p:sldLayoutId id="2147484813" r:id="rId5"/>
    <p:sldLayoutId id="2147484814" r:id="rId6"/>
    <p:sldLayoutId id="2147484815" r:id="rId7"/>
    <p:sldLayoutId id="2147484816" r:id="rId8"/>
    <p:sldLayoutId id="2147484817" r:id="rId9"/>
    <p:sldLayoutId id="2147484818" r:id="rId10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34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34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34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34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34" charset="0"/>
          <a:ea typeface="MS PGothic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34" charset="0"/>
          <a:ea typeface="MS PGothic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34" charset="0"/>
          <a:ea typeface="MS PGothic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pitchFamily="34" charset="0"/>
          <a:ea typeface="MS PGothic" pitchFamily="34" charset="-128"/>
        </a:defRPr>
      </a:lvl9pPr>
      <a:extLst/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EB641B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39639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1"/>
          <p:cNvSpPr/>
          <p:nvPr/>
        </p:nvSpPr>
        <p:spPr>
          <a:xfrm>
            <a:off x="228600" y="4629150"/>
            <a:ext cx="463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19C4BAF-6FCE-4238-8F07-F2D695C5FB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8" r:id="rId1"/>
    <p:sldLayoutId id="2147484799" r:id="rId2"/>
    <p:sldLayoutId id="2147484800" r:id="rId3"/>
    <p:sldLayoutId id="2147484801" r:id="rId4"/>
    <p:sldLayoutId id="2147484802" r:id="rId5"/>
    <p:sldLayoutId id="2147484803" r:id="rId6"/>
    <p:sldLayoutId id="2147484805" r:id="rId7"/>
    <p:sldLayoutId id="2147484806" r:id="rId8"/>
    <p:sldLayoutId id="2147484807" r:id="rId9"/>
    <p:sldLayoutId id="2147484808" r:id="rId10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l.gov/oasam/boc/DCD-2-CFR-Guid-Jan2015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Relationship Id="rId4" Type="http://schemas.openxmlformats.org/officeDocument/2006/relationships/hyperlink" Target="https://www2.ed.gov/about/offices/list/ocfo/fipao/guideigcwebsite.pdf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ed.gov/policy/fund/guid/gposbul/time-and-effort-reporting.html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ed.gov/about/offices/list/ocfo/fipao/guideigcwebsite.pdf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2.ed.gov/about/offices/list/ocfo/fipao/icgindex.html" TargetMode="External"/><Relationship Id="rId4" Type="http://schemas.openxmlformats.org/officeDocument/2006/relationships/hyperlink" Target="http://www.dol.gov/oasam/boc/DCD-2-CFR-Guid-Jan2015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ed.gov/policy/fund/guid/uniform-guidance/index.html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UniformGrantGuidanceImplementation@ed.gov" TargetMode="Externa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133350"/>
            <a:ext cx="8763000" cy="2038350"/>
          </a:xfrm>
        </p:spPr>
        <p:txBody>
          <a:bodyPr/>
          <a:lstStyle/>
          <a:p>
            <a:pPr algn="ctr"/>
            <a:r>
              <a:rPr lang="en-US" dirty="0" smtClean="0"/>
              <a:t>Indirect Cost Concerns Under the Uniform Guidance </a:t>
            </a:r>
            <a:endParaRPr lang="en-US" dirty="0"/>
          </a:p>
        </p:txBody>
      </p:sp>
      <p:pic>
        <p:nvPicPr>
          <p:cNvPr id="7" name="Picture 2" descr="Seal of the Department of Educ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653805"/>
            <a:ext cx="2286000" cy="2321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U.S. Department of Education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Methods of Proposal Submission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/>
              <a:t>In order for a grantee to claim indirect costs, </a:t>
            </a:r>
            <a:r>
              <a:rPr lang="en-US" dirty="0" smtClean="0"/>
              <a:t>it </a:t>
            </a:r>
            <a:r>
              <a:rPr lang="en-US" dirty="0"/>
              <a:t>must submit either </a:t>
            </a:r>
            <a:r>
              <a:rPr lang="en-US" dirty="0" smtClean="0"/>
              <a:t>a(n):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Indirect </a:t>
            </a:r>
            <a:r>
              <a:rPr lang="en-US" dirty="0"/>
              <a:t>Cost Rate Proposal; </a:t>
            </a:r>
            <a:r>
              <a:rPr lang="en-US" dirty="0" smtClean="0"/>
              <a:t>or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Cost </a:t>
            </a:r>
            <a:r>
              <a:rPr lang="en-US" dirty="0"/>
              <a:t>Allocation Plan (CAP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84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Indirect Cost Rate Proposal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non-Federal entity </a:t>
            </a:r>
            <a:r>
              <a:rPr lang="en-US" dirty="0" smtClean="0"/>
              <a:t>must prepare documentation to establish </a:t>
            </a:r>
            <a:r>
              <a:rPr lang="en-US" dirty="0"/>
              <a:t>an indirect cost rate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Guidance </a:t>
            </a:r>
            <a:r>
              <a:rPr lang="en-US" dirty="0"/>
              <a:t>Documents to prepare a </a:t>
            </a:r>
            <a:r>
              <a:rPr lang="en-US" dirty="0" smtClean="0"/>
              <a:t>proposal:</a:t>
            </a:r>
          </a:p>
          <a:p>
            <a:pPr lvl="1"/>
            <a:r>
              <a:rPr lang="en-US" b="1" dirty="0" smtClean="0"/>
              <a:t>Non-Profit</a:t>
            </a:r>
            <a:r>
              <a:rPr lang="en-US" dirty="0" smtClean="0"/>
              <a:t> </a:t>
            </a:r>
            <a:r>
              <a:rPr lang="en-US" dirty="0"/>
              <a:t>- A Guide for Indirect Costs Determination </a:t>
            </a:r>
            <a:r>
              <a:rPr lang="en-US" dirty="0" smtClean="0"/>
              <a:t>(Labor </a:t>
            </a:r>
            <a:r>
              <a:rPr lang="en-US" dirty="0"/>
              <a:t>Guide</a:t>
            </a:r>
            <a:r>
              <a:rPr lang="en-US" dirty="0" smtClean="0"/>
              <a:t>)</a:t>
            </a:r>
          </a:p>
          <a:p>
            <a:pPr marL="366713" lvl="1" indent="0">
              <a:buNone/>
            </a:pPr>
            <a:r>
              <a:rPr lang="en-US" b="1" u="sng" dirty="0" smtClean="0">
                <a:hlinkClick r:id="rId3"/>
              </a:rPr>
              <a:t>Labor Guide</a:t>
            </a:r>
            <a:endParaRPr lang="en-US" b="1" u="sng" dirty="0" smtClean="0"/>
          </a:p>
          <a:p>
            <a:pPr marL="366713" lvl="1" indent="0">
              <a:buNone/>
            </a:pPr>
            <a:endParaRPr lang="en-US" dirty="0"/>
          </a:p>
          <a:p>
            <a:pPr lvl="1"/>
            <a:r>
              <a:rPr lang="en-US" b="1" dirty="0" smtClean="0"/>
              <a:t>State </a:t>
            </a:r>
            <a:r>
              <a:rPr lang="en-US" b="1" dirty="0"/>
              <a:t>&amp; Local </a:t>
            </a:r>
            <a:r>
              <a:rPr lang="en-US" dirty="0" smtClean="0"/>
              <a:t>-Cost </a:t>
            </a:r>
            <a:r>
              <a:rPr lang="en-US" dirty="0"/>
              <a:t>Allocation Guide for State &amp; Local </a:t>
            </a:r>
            <a:r>
              <a:rPr lang="en-US" dirty="0" smtClean="0"/>
              <a:t>Governments (ED Guide) </a:t>
            </a:r>
          </a:p>
          <a:p>
            <a:pPr marL="366713" lvl="1" indent="0">
              <a:buNone/>
            </a:pPr>
            <a:r>
              <a:rPr lang="en-US" b="1" u="sng" dirty="0" smtClean="0">
                <a:hlinkClick r:id="rId4"/>
              </a:rPr>
              <a:t>Green Book</a:t>
            </a:r>
            <a:endParaRPr lang="en-US" dirty="0"/>
          </a:p>
          <a:p>
            <a:pPr marL="366713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3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Cost Allocation Plan (CAP)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Generally submitted in lieu of an indirect cost rate proposal.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 certain situations, due to the nature of </a:t>
            </a:r>
            <a:r>
              <a:rPr lang="en-US" dirty="0" smtClean="0"/>
              <a:t>its </a:t>
            </a:r>
            <a:r>
              <a:rPr lang="en-US" dirty="0"/>
              <a:t>Federal awards, grantees may be required to develop a cost allocation plan that distributes indirect and/or direct costs to specific funding sources. </a:t>
            </a:r>
          </a:p>
        </p:txBody>
      </p:sp>
    </p:spTree>
    <p:extLst>
      <p:ext uri="{BB962C8B-B14F-4D97-AF65-F5344CB8AC3E}">
        <p14:creationId xmlns:p14="http://schemas.microsoft.com/office/powerpoint/2010/main" val="400180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Statewide Cost Allocation Plans (SWCAP)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/>
              <a:t>HHS is cognizant for all </a:t>
            </a:r>
            <a:r>
              <a:rPr lang="en-US" sz="2400" dirty="0" smtClean="0"/>
              <a:t>SWCAPs</a:t>
            </a:r>
          </a:p>
          <a:p>
            <a:pPr marL="342900" lvl="2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 smtClean="0"/>
              <a:t>SWCAP </a:t>
            </a:r>
            <a:r>
              <a:rPr lang="en-US" sz="2400" dirty="0"/>
              <a:t>is a part of indirect cost expenses that SEAs </a:t>
            </a:r>
            <a:r>
              <a:rPr lang="en-US" sz="2400" dirty="0" smtClean="0"/>
              <a:t>and State Agencies (SAs) </a:t>
            </a:r>
            <a:r>
              <a:rPr lang="en-US" sz="2400" dirty="0"/>
              <a:t>propose.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Costs </a:t>
            </a:r>
            <a:r>
              <a:rPr lang="en-US" dirty="0"/>
              <a:t>allocated for central services at the state level include motor pools, computer centers, purchasing, accounting, etc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53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Indirect Cost Rate Agreement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12775" y="1733550"/>
            <a:ext cx="8153400" cy="28606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dirty="0"/>
              <a:t>agreement signed by Federal agency head of Indirect Cost Office and an authorized representative of the non-federal entity; e.g. Commissioner, CEO, CFO, Comptroller, etc.  This agreement establishes indirect cost rates for non-federal entities to utilize for administrative cost reimbursement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43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Applicability to Programs… 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800"/>
              </a:spcAft>
              <a:buNone/>
            </a:pPr>
            <a:r>
              <a:rPr lang="en-US" b="1" dirty="0"/>
              <a:t>Discretionary (D) &amp; Formula (F) Grant </a:t>
            </a:r>
            <a:r>
              <a:rPr lang="en-US" b="1" dirty="0" smtClean="0"/>
              <a:t>Programs</a:t>
            </a:r>
          </a:p>
          <a:p>
            <a:r>
              <a:rPr lang="en-US" dirty="0" smtClean="0"/>
              <a:t>Unrestricted </a:t>
            </a:r>
            <a:r>
              <a:rPr lang="en-US" dirty="0"/>
              <a:t>(Regular) (D &amp; F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Restricted (D &amp; F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Training (D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54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Unrestricted (Regular) Programs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12775" y="1962150"/>
            <a:ext cx="8153400" cy="26320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Are </a:t>
            </a:r>
            <a:r>
              <a:rPr lang="en-US" dirty="0"/>
              <a:t>usually those without any statutory, or regulatory limitations on indirect costs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7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Restricted Programs are Unique to ED</a:t>
            </a:r>
            <a:endParaRPr lang="en-US" sz="4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2774" y="1352550"/>
            <a:ext cx="8455026" cy="3241675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b="1" dirty="0"/>
              <a:t>SUPPLEMENT NOT </a:t>
            </a:r>
            <a:r>
              <a:rPr lang="en-US" b="1" dirty="0" smtClean="0"/>
              <a:t>SUPPLANT </a:t>
            </a:r>
            <a:r>
              <a:rPr lang="en-US" dirty="0" smtClean="0"/>
              <a:t>- A statutory </a:t>
            </a:r>
            <a:r>
              <a:rPr lang="en-US" dirty="0"/>
              <a:t>requirement </a:t>
            </a:r>
            <a:r>
              <a:rPr lang="en-US" dirty="0" smtClean="0"/>
              <a:t>that prohibits </a:t>
            </a:r>
            <a:r>
              <a:rPr lang="en-US" dirty="0"/>
              <a:t>the use of federal funds to supplant non-federal funds</a:t>
            </a:r>
            <a:r>
              <a:rPr lang="en-US" dirty="0" smtClean="0"/>
              <a:t>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These programs require the use of a restricted indirect cost rate.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Computed in accordance with 34 CFR </a:t>
            </a:r>
            <a:r>
              <a:rPr lang="en-US" dirty="0" smtClean="0"/>
              <a:t>76.564-76.569.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smtClean="0"/>
              <a:t>Adjustments </a:t>
            </a:r>
            <a:r>
              <a:rPr lang="en-US" dirty="0"/>
              <a:t>to the unrestricted rate calculation are made and result in a lower rate to claim indirect cost reimbursement on restricted rate programs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1960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Training Programs 34 CFR 75.562 (c)(1) </a:t>
            </a:r>
            <a:endParaRPr lang="en-US" sz="36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2775" y="1352550"/>
            <a:ext cx="8153400" cy="3581400"/>
          </a:xfrm>
        </p:spPr>
        <p:txBody>
          <a:bodyPr/>
          <a:lstStyle/>
          <a:p>
            <a:r>
              <a:rPr lang="en-US" dirty="0"/>
              <a:t>Used for grants that pay primarily for training</a:t>
            </a:r>
            <a:r>
              <a:rPr lang="en-US" dirty="0" smtClean="0"/>
              <a:t>.</a:t>
            </a:r>
            <a:endParaRPr lang="en-US" sz="1100" dirty="0"/>
          </a:p>
          <a:p>
            <a:r>
              <a:rPr lang="en-US" dirty="0"/>
              <a:t>ED program officials determine whether a grant is a training </a:t>
            </a:r>
            <a:r>
              <a:rPr lang="en-US" dirty="0" smtClean="0"/>
              <a:t>grant.</a:t>
            </a:r>
          </a:p>
          <a:p>
            <a:pPr lvl="1"/>
            <a:r>
              <a:rPr lang="en-US" b="1" dirty="0" smtClean="0"/>
              <a:t>Examples</a:t>
            </a:r>
            <a:r>
              <a:rPr lang="en-US" dirty="0"/>
              <a:t>: Tuition costs, stipends, etc</a:t>
            </a:r>
            <a:r>
              <a:rPr lang="en-US" dirty="0" smtClean="0"/>
              <a:t>.</a:t>
            </a:r>
            <a:endParaRPr lang="en-US" sz="1100" dirty="0"/>
          </a:p>
          <a:p>
            <a:r>
              <a:rPr lang="en-US" dirty="0"/>
              <a:t>Maximum recovery 8% Modified Total Direct Cost (MTDC), or actual rate if lower</a:t>
            </a:r>
            <a:r>
              <a:rPr lang="en-US" dirty="0" smtClean="0"/>
              <a:t>. </a:t>
            </a:r>
          </a:p>
          <a:p>
            <a:pPr lvl="1"/>
            <a:r>
              <a:rPr lang="en-US" b="1" dirty="0" smtClean="0"/>
              <a:t>MTDC </a:t>
            </a:r>
            <a:r>
              <a:rPr lang="en-US" b="1" dirty="0"/>
              <a:t>defined at 2 CFR §200.68 </a:t>
            </a:r>
            <a:endParaRPr lang="en-US" dirty="0"/>
          </a:p>
          <a:p>
            <a:r>
              <a:rPr lang="en-US" dirty="0" smtClean="0"/>
              <a:t>Grantee </a:t>
            </a:r>
            <a:r>
              <a:rPr lang="en-US" dirty="0"/>
              <a:t>must document its actual rate </a:t>
            </a:r>
            <a:r>
              <a:rPr lang="en-US" dirty="0" smtClean="0"/>
              <a:t>is not lower than 8%.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09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Indirect Rates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12775" y="1581150"/>
            <a:ext cx="8153400" cy="3013075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b="1" dirty="0" smtClean="0"/>
              <a:t>Provisional/Final</a:t>
            </a:r>
            <a:endParaRPr lang="en-US" b="1" dirty="0"/>
          </a:p>
          <a:p>
            <a:pPr>
              <a:spcAft>
                <a:spcPts val="1800"/>
              </a:spcAft>
            </a:pPr>
            <a:r>
              <a:rPr lang="en-US" b="1" dirty="0" smtClean="0"/>
              <a:t>Fixed with Carryforward</a:t>
            </a:r>
            <a:endParaRPr lang="en-US" b="1" dirty="0"/>
          </a:p>
          <a:p>
            <a:pPr>
              <a:spcAft>
                <a:spcPts val="1800"/>
              </a:spcAft>
            </a:pPr>
            <a:r>
              <a:rPr lang="en-US" b="1" dirty="0" smtClean="0"/>
              <a:t>Predetermined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4417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Objectives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276350"/>
            <a:ext cx="8305800" cy="3733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Overview of Indirect Costs</a:t>
            </a:r>
          </a:p>
          <a:p>
            <a:pPr eaLnBrk="1" hangingPunct="1">
              <a:defRPr/>
            </a:pPr>
            <a:r>
              <a:rPr lang="en-US" alt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Key Changes Under the Uniform Guidance</a:t>
            </a:r>
          </a:p>
          <a:p>
            <a:pPr lvl="1" eaLnBrk="1" hangingPunct="1">
              <a:defRPr/>
            </a:pPr>
            <a:r>
              <a:rPr lang="en-US" alt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GAN Changes</a:t>
            </a:r>
          </a:p>
          <a:p>
            <a:pPr lvl="1" eaLnBrk="1" hangingPunct="1">
              <a:defRPr/>
            </a:pPr>
            <a:r>
              <a:rPr lang="en-US" alt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 Minimis 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alt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ate</a:t>
            </a:r>
          </a:p>
          <a:p>
            <a:pPr lvl="1" eaLnBrk="1" hangingPunct="1">
              <a:defRPr/>
            </a:pPr>
            <a:r>
              <a:rPr lang="en-US" alt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Grant Extensions</a:t>
            </a:r>
          </a:p>
          <a:p>
            <a:pPr lvl="1" eaLnBrk="1" hangingPunct="1">
              <a:defRPr/>
            </a:pPr>
            <a:r>
              <a:rPr lang="en-US" alt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Sub-Recipient Rates</a:t>
            </a:r>
          </a:p>
          <a:p>
            <a:pPr eaLnBrk="1" hangingPunct="1">
              <a:defRPr/>
            </a:pPr>
            <a:r>
              <a:rPr lang="en-US" alt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Timelines</a:t>
            </a:r>
          </a:p>
          <a:p>
            <a:pPr lvl="1" eaLnBrk="1" hangingPunct="1">
              <a:defRPr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Time and Effort </a:t>
            </a:r>
            <a:r>
              <a:rPr lang="en-US" alt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Changes </a:t>
            </a:r>
          </a:p>
          <a:p>
            <a:pPr lvl="1" eaLnBrk="1" hangingPunct="1">
              <a:defRPr/>
            </a:pPr>
            <a:r>
              <a:rPr lang="en-US" alt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524 Budget Form </a:t>
            </a:r>
          </a:p>
          <a:p>
            <a:pPr eaLnBrk="1" hangingPunct="1">
              <a:defRPr/>
            </a:pPr>
            <a:r>
              <a:rPr lang="en-US" alt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Resources and Tools</a:t>
            </a:r>
            <a:endParaRPr lang="en-US" altLang="en-US" sz="2200" strike="sngStrik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81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Types of Indirect </a:t>
            </a:r>
            <a:r>
              <a:rPr lang="en-US" b="1" dirty="0" smtClean="0"/>
              <a:t>Rates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b="1" dirty="0"/>
              <a:t>Provisional</a:t>
            </a:r>
            <a:r>
              <a:rPr lang="en-US" dirty="0"/>
              <a:t> </a:t>
            </a:r>
            <a:r>
              <a:rPr lang="en-US" sz="2000" dirty="0"/>
              <a:t>- </a:t>
            </a:r>
            <a:r>
              <a:rPr lang="en-US" dirty="0"/>
              <a:t>a temporary indirect cost rate used for funding, interim reimbursement and reporting indirect costs on federal awards pending the establishment of a “final rate” for that period. </a:t>
            </a: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b="1" dirty="0"/>
              <a:t>Final</a:t>
            </a:r>
            <a:r>
              <a:rPr lang="en-US" dirty="0"/>
              <a:t> </a:t>
            </a:r>
            <a:r>
              <a:rPr lang="en-US" sz="2000" dirty="0"/>
              <a:t>- </a:t>
            </a:r>
            <a:r>
              <a:rPr lang="en-US" dirty="0"/>
              <a:t>an indirect cost rate based on the actual allowable costs of the period. A final rate is not subject to adjustment.  </a:t>
            </a:r>
            <a:r>
              <a:rPr lang="en-US" dirty="0" smtClean="0"/>
              <a:t>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09115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Types of Indirect </a:t>
            </a:r>
            <a:r>
              <a:rPr lang="en-US" b="1" dirty="0" smtClean="0"/>
              <a:t>Rates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b="1" dirty="0"/>
              <a:t>Fixed </a:t>
            </a:r>
            <a:r>
              <a:rPr lang="en-US" b="1" dirty="0" smtClean="0"/>
              <a:t>with Carryforward </a:t>
            </a:r>
            <a:r>
              <a:rPr lang="en-US" dirty="0"/>
              <a:t>– guarantees the grantee will receive its actual costs. 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400" dirty="0"/>
              <a:t>Primarily for State &amp; Local Governments (SEAs, SAs, LEAs</a:t>
            </a:r>
            <a:r>
              <a:rPr lang="en-US" sz="2400" dirty="0" smtClean="0"/>
              <a:t>).</a:t>
            </a:r>
            <a:endParaRPr lang="en-US" sz="2400" dirty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400" dirty="0"/>
              <a:t>An indirect cost rate calculated using the difference between estimated and actual costs of the period;  (under or over-recovery) and carried forward as an adjustment to the rate computation of a subsequent period.  </a:t>
            </a:r>
          </a:p>
        </p:txBody>
      </p:sp>
    </p:spTree>
    <p:extLst>
      <p:ext uri="{BB962C8B-B14F-4D97-AF65-F5344CB8AC3E}">
        <p14:creationId xmlns:p14="http://schemas.microsoft.com/office/powerpoint/2010/main" val="203008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Types of Indirect </a:t>
            </a:r>
            <a:r>
              <a:rPr lang="en-US" b="1" dirty="0" smtClean="0"/>
              <a:t>Rates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Predetermined</a:t>
            </a:r>
            <a:r>
              <a:rPr lang="en-US" dirty="0"/>
              <a:t> </a:t>
            </a:r>
            <a:r>
              <a:rPr lang="en-US" dirty="0" smtClean="0"/>
              <a:t>–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400" dirty="0" smtClean="0"/>
              <a:t>Indirect </a:t>
            </a:r>
            <a:r>
              <a:rPr lang="en-US" sz="2400" dirty="0"/>
              <a:t>rate applicable to a specified current or future period, based on an estimate of costs to be incurred. </a:t>
            </a:r>
            <a:endParaRPr lang="en-US" sz="2400" dirty="0" smtClean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400" dirty="0" smtClean="0"/>
              <a:t>Barring </a:t>
            </a:r>
            <a:r>
              <a:rPr lang="en-US" sz="2400" dirty="0"/>
              <a:t>unusual circumstance, not subject to </a:t>
            </a:r>
            <a:r>
              <a:rPr lang="en-US" sz="2400" dirty="0" smtClean="0"/>
              <a:t>adjustment.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400" dirty="0" smtClean="0"/>
              <a:t>Timeframe</a:t>
            </a:r>
            <a:r>
              <a:rPr lang="en-US" sz="2400" dirty="0"/>
              <a:t>: </a:t>
            </a:r>
            <a:r>
              <a:rPr lang="en-US" sz="2400" dirty="0" smtClean="0"/>
              <a:t> Ranges </a:t>
            </a:r>
            <a:r>
              <a:rPr lang="en-US" sz="2400" dirty="0"/>
              <a:t>from two to four years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7710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Temporary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81150"/>
            <a:ext cx="8153400" cy="32416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grantee without a federally approved indirect cost rate can utilize a temporary rate of 10% of budgeted direct salaries and wages for grant application purposes. 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i="1" dirty="0" smtClean="0"/>
              <a:t>See EDGAR§34 CFR Part 75.560 (c).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65361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Key Changes Under the Uniform Guidance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8568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Key Changes in Indirect Costs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spcBef>
                <a:spcPts val="200"/>
              </a:spcBef>
              <a:spcAft>
                <a:spcPts val="1200"/>
              </a:spcAft>
              <a:buFont typeface="Wingdings" pitchFamily="2" charset="2"/>
              <a:buChar char="q"/>
              <a:defRPr/>
            </a:pPr>
            <a:r>
              <a:rPr lang="en-US" altLang="en-US" sz="2200" dirty="0" smtClean="0">
                <a:cs typeface="Calibri" panose="020F0502020204030204" pitchFamily="34" charset="0"/>
              </a:rPr>
              <a:t>200.210(a)(15) Federal awarding agency must include the Indirect cost rate on the Federal Award (Grant Award Notification (GAN)).  </a:t>
            </a:r>
            <a:endParaRPr lang="en-US" sz="2200" dirty="0" smtClean="0"/>
          </a:p>
          <a:p>
            <a:pPr eaLnBrk="1" hangingPunct="1">
              <a:spcBef>
                <a:spcPts val="200"/>
              </a:spcBef>
              <a:spcAft>
                <a:spcPts val="1200"/>
              </a:spcAft>
              <a:buFont typeface="Wingdings" pitchFamily="2" charset="2"/>
              <a:buChar char="q"/>
              <a:defRPr/>
            </a:pPr>
            <a:r>
              <a:rPr lang="en-US" sz="2200" dirty="0" smtClean="0"/>
              <a:t>200.414(f</a:t>
            </a:r>
            <a:r>
              <a:rPr lang="en-US" sz="2200" dirty="0"/>
              <a:t>) - </a:t>
            </a:r>
            <a:r>
              <a:rPr lang="en-US" sz="2200" dirty="0" smtClean="0"/>
              <a:t>Grantees </a:t>
            </a:r>
            <a:r>
              <a:rPr lang="en-US" sz="2200" dirty="0"/>
              <a:t>that have never negotiated an indirect cost </a:t>
            </a:r>
            <a:r>
              <a:rPr lang="en-US" sz="2200" dirty="0" smtClean="0"/>
              <a:t>rate may use de </a:t>
            </a:r>
            <a:r>
              <a:rPr lang="en-US" sz="2200" dirty="0" err="1"/>
              <a:t>minimis</a:t>
            </a:r>
            <a:r>
              <a:rPr lang="en-US" sz="2200" dirty="0"/>
              <a:t> rate of 10% of </a:t>
            </a:r>
            <a:r>
              <a:rPr lang="en-US" sz="2200" dirty="0" smtClean="0"/>
              <a:t>MTDC</a:t>
            </a:r>
            <a:endParaRPr lang="en-US" sz="2200" dirty="0"/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  <a:defRPr/>
            </a:pPr>
            <a:r>
              <a:rPr lang="en-US" sz="2200" dirty="0"/>
              <a:t>200.414(g) – One-time extension of a current negotiated rate for a period of up to 4 years.  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  <a:defRPr/>
            </a:pPr>
            <a:r>
              <a:rPr lang="en-US" altLang="en-US" sz="2200" dirty="0" smtClean="0">
                <a:cs typeface="Calibri" panose="020F0502020204030204" pitchFamily="34" charset="0"/>
              </a:rPr>
              <a:t>200.331(a)(4) Sub-recipients can use Federal rate agreement, negotiate a rate, or de </a:t>
            </a:r>
            <a:r>
              <a:rPr lang="en-US" altLang="en-US" sz="2200" dirty="0" err="1" smtClean="0">
                <a:cs typeface="Calibri" panose="020F0502020204030204" pitchFamily="34" charset="0"/>
              </a:rPr>
              <a:t>minimis</a:t>
            </a:r>
            <a:r>
              <a:rPr lang="en-US" altLang="en-US" sz="2200" dirty="0" smtClean="0">
                <a:cs typeface="Calibri" panose="020F0502020204030204" pitchFamily="34" charset="0"/>
              </a:rPr>
              <a:t> rate.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Grant Award Notification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Uniform Guidance </a:t>
            </a:r>
            <a:r>
              <a:rPr lang="en-US" dirty="0" smtClean="0"/>
              <a:t>requires </a:t>
            </a:r>
            <a:r>
              <a:rPr lang="en-US" dirty="0"/>
              <a:t>the indirect cost rate to be included on the Grant Award Notification.  </a:t>
            </a:r>
            <a:endParaRPr lang="en-US" dirty="0" smtClean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000" dirty="0" smtClean="0"/>
              <a:t>2 </a:t>
            </a:r>
            <a:r>
              <a:rPr lang="en-US" sz="2000" dirty="0"/>
              <a:t>CFR 210 Requires ED to include the indirect cost rate on GANs to its awardees.  </a:t>
            </a:r>
            <a:endParaRPr lang="en-US" sz="2000" dirty="0" smtClean="0"/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000" dirty="0" smtClean="0"/>
              <a:t>Additionally</a:t>
            </a:r>
            <a:r>
              <a:rPr lang="en-US" sz="2000" dirty="0"/>
              <a:t>, if a grantee makes a </a:t>
            </a:r>
            <a:r>
              <a:rPr lang="en-US" sz="2000" dirty="0" err="1"/>
              <a:t>subgrant</a:t>
            </a:r>
            <a:r>
              <a:rPr lang="en-US" sz="2000" dirty="0"/>
              <a:t>, 2 CFR 331 requires the grantee to ensure that the indirect cost rate is on the </a:t>
            </a:r>
            <a:r>
              <a:rPr lang="en-US" sz="2000" dirty="0" err="1"/>
              <a:t>subaward</a:t>
            </a:r>
            <a:r>
              <a:rPr lang="en-US" sz="2000" dirty="0"/>
              <a:t>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8791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609600" y="117475"/>
            <a:ext cx="8458200" cy="1006475"/>
          </a:xfrm>
        </p:spPr>
        <p:txBody>
          <a:bodyPr/>
          <a:lstStyle/>
          <a:p>
            <a:r>
              <a:rPr lang="en-US" altLang="en-US" b="1" dirty="0" smtClean="0"/>
              <a:t>Eligibility to Use the De </a:t>
            </a:r>
            <a:r>
              <a:rPr lang="en-US" altLang="en-US" b="1" dirty="0"/>
              <a:t>M</a:t>
            </a:r>
            <a:r>
              <a:rPr lang="en-US" altLang="en-US" b="1" dirty="0" smtClean="0"/>
              <a:t>inimis </a:t>
            </a:r>
            <a:r>
              <a:rPr lang="en-US" altLang="en-US" b="1" dirty="0"/>
              <a:t>R</a:t>
            </a:r>
            <a:r>
              <a:rPr lang="en-US" altLang="en-US" b="1" dirty="0" smtClean="0"/>
              <a:t>ate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533400" y="1352550"/>
            <a:ext cx="8534400" cy="3657600"/>
          </a:xfrm>
        </p:spPr>
        <p:txBody>
          <a:bodyPr>
            <a:noAutofit/>
          </a:bodyPr>
          <a:lstStyle/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en-US" dirty="0" smtClean="0">
                <a:cs typeface="Calibri" panose="020F0502020204030204" pitchFamily="34" charset="0"/>
              </a:rPr>
              <a:t>This is a key flexibility to reduce burden for new grantees; however, please be aware that some programs/entities are restricted from using the de </a:t>
            </a:r>
            <a:r>
              <a:rPr lang="en-US" altLang="en-US" dirty="0" err="1" smtClean="0">
                <a:cs typeface="Calibri" panose="020F0502020204030204" pitchFamily="34" charset="0"/>
              </a:rPr>
              <a:t>minimis</a:t>
            </a:r>
            <a:r>
              <a:rPr lang="en-US" altLang="en-US" dirty="0" smtClean="0">
                <a:cs typeface="Calibri" panose="020F0502020204030204" pitchFamily="34" charset="0"/>
              </a:rPr>
              <a:t> rate: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altLang="en-US" dirty="0" smtClean="0">
                <a:cs typeface="Calibri" panose="020F0502020204030204" pitchFamily="34" charset="0"/>
              </a:rPr>
              <a:t>State and Local Governments 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altLang="en-US" dirty="0" smtClean="0">
                <a:cs typeface="Calibri" panose="020F0502020204030204" pitchFamily="34" charset="0"/>
              </a:rPr>
              <a:t>Under </a:t>
            </a:r>
            <a:r>
              <a:rPr lang="en-US" altLang="en-US" dirty="0">
                <a:cs typeface="Calibri" panose="020F0502020204030204" pitchFamily="34" charset="0"/>
              </a:rPr>
              <a:t>§§75.561 and 76.561 procedures, LEAs will receive their rates from the SEAs, based on a plan approved by the ICG</a:t>
            </a:r>
            <a:r>
              <a:rPr lang="en-US" altLang="en-US" dirty="0" smtClean="0">
                <a:cs typeface="Calibri" panose="020F0502020204030204" pitchFamily="34" charset="0"/>
              </a:rPr>
              <a:t>.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altLang="en-US" dirty="0" smtClean="0">
                <a:cs typeface="Calibri" panose="020F0502020204030204" pitchFamily="34" charset="0"/>
              </a:rPr>
              <a:t>Restricted rate programs with statutory supplement not supplant provisions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altLang="en-US" dirty="0" smtClean="0">
                <a:cs typeface="Calibri" panose="020F0502020204030204" pitchFamily="34" charset="0"/>
              </a:rPr>
              <a:t>Training rate programs as defined under EDGAR 75.562</a:t>
            </a:r>
          </a:p>
        </p:txBody>
      </p:sp>
    </p:spTree>
    <p:extLst>
      <p:ext uri="{BB962C8B-B14F-4D97-AF65-F5344CB8AC3E}">
        <p14:creationId xmlns:p14="http://schemas.microsoft.com/office/powerpoint/2010/main" val="110258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Rate Extension Up to Four Years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eaLnBrk="1" hangingPunct="1">
              <a:buNone/>
              <a:defRPr/>
            </a:pPr>
            <a:r>
              <a:rPr lang="en-US" sz="2600" b="1" dirty="0" smtClean="0">
                <a:cs typeface="Calibri" panose="020F0502020204030204" pitchFamily="34" charset="0"/>
              </a:rPr>
              <a:t>New </a:t>
            </a:r>
            <a:r>
              <a:rPr lang="en-US" sz="2600" b="1" dirty="0">
                <a:cs typeface="Calibri" panose="020F0502020204030204" pitchFamily="34" charset="0"/>
              </a:rPr>
              <a:t>flexibility: </a:t>
            </a:r>
            <a:r>
              <a:rPr lang="en-US" sz="2600" b="1" dirty="0" smtClean="0">
                <a:cs typeface="Calibri" panose="020F0502020204030204" pitchFamily="34" charset="0"/>
              </a:rPr>
              <a:t> Grantees </a:t>
            </a:r>
            <a:r>
              <a:rPr lang="en-US" sz="2600" b="1" dirty="0">
                <a:cs typeface="Calibri" panose="020F0502020204030204" pitchFamily="34" charset="0"/>
              </a:rPr>
              <a:t>with a </a:t>
            </a:r>
            <a:r>
              <a:rPr lang="en-US" sz="2600" b="1" dirty="0" smtClean="0">
                <a:cs typeface="Calibri" panose="020F0502020204030204" pitchFamily="34" charset="0"/>
              </a:rPr>
              <a:t>current negotiated </a:t>
            </a:r>
            <a:r>
              <a:rPr lang="en-US" sz="2600" b="1" dirty="0">
                <a:cs typeface="Calibri" panose="020F0502020204030204" pitchFamily="34" charset="0"/>
              </a:rPr>
              <a:t>rate may apply for an extension of up to 4 </a:t>
            </a:r>
            <a:r>
              <a:rPr lang="en-US" sz="2600" b="1" dirty="0" smtClean="0">
                <a:cs typeface="Calibri" panose="020F0502020204030204" pitchFamily="34" charset="0"/>
              </a:rPr>
              <a:t>years with Cognizant Indirect Cost Agency approval. – §200.414(f)</a:t>
            </a:r>
            <a:endParaRPr lang="en-US" sz="2600" b="1" dirty="0"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2500" dirty="0" smtClean="0">
                <a:ea typeface="Calibri"/>
                <a:cs typeface="Calibri" panose="020F0502020204030204" pitchFamily="34" charset="0"/>
              </a:rPr>
              <a:t>Reduces the requirement to negotiate annually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en-US" sz="2500" dirty="0" smtClean="0">
                <a:ea typeface="Calibri"/>
                <a:cs typeface="Calibri" panose="020F0502020204030204" pitchFamily="34" charset="0"/>
              </a:rPr>
              <a:t>Requests for extensions must be submitted </a:t>
            </a:r>
            <a:r>
              <a:rPr lang="en-US" sz="2500" dirty="0">
                <a:ea typeface="Calibri"/>
                <a:cs typeface="Calibri" panose="020F0502020204030204" pitchFamily="34" charset="0"/>
              </a:rPr>
              <a:t>60 days </a:t>
            </a:r>
            <a:r>
              <a:rPr lang="en-US" sz="2500" dirty="0" smtClean="0">
                <a:ea typeface="Calibri"/>
                <a:cs typeface="Calibri" panose="020F0502020204030204" pitchFamily="34" charset="0"/>
              </a:rPr>
              <a:t>prior to the due date for the indirect cost proposals.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en-US" sz="2500" dirty="0" smtClean="0">
                <a:ea typeface="Calibri"/>
                <a:cs typeface="Calibri" panose="020F0502020204030204" pitchFamily="34" charset="0"/>
              </a:rPr>
              <a:t>After extension period ends a new indirect proposal must be submitted and negotiated.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en-US" sz="2500" dirty="0" smtClean="0">
                <a:ea typeface="Calibri"/>
                <a:cs typeface="Calibri" panose="020F0502020204030204" pitchFamily="34" charset="0"/>
              </a:rPr>
              <a:t>Not applicable with Fixed with carryforward rates; grantees must switch to predetermined rate based on current proposal submission.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endParaRPr lang="en-US" sz="2200" dirty="0" smtClean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marL="366713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en-US" sz="2200" dirty="0" smtClean="0">
              <a:ea typeface="Calibri"/>
              <a:cs typeface="Times New Roman"/>
            </a:endParaRPr>
          </a:p>
          <a:p>
            <a:pPr marL="0" indent="0">
              <a:buFont typeface="Arial" charset="0"/>
              <a:buNone/>
              <a:defRPr/>
            </a:pP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97512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Sub-Recipient Indirect Rates 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352550"/>
            <a:ext cx="8153400" cy="3505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Pass-through entities must list the approved federally recognized indirect cost rate on the GAN.</a:t>
            </a:r>
          </a:p>
          <a:p>
            <a:pPr marL="0" indent="0">
              <a:buNone/>
            </a:pPr>
            <a:r>
              <a:rPr lang="en-US" b="1" i="1" dirty="0" smtClean="0"/>
              <a:t>If no such rate exists:</a:t>
            </a:r>
            <a:endParaRPr lang="en-US" b="1" i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A rate can be negotiated between the prime and sub-recipient.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Sub-recipient can use de </a:t>
            </a:r>
            <a:r>
              <a:rPr lang="en-US" dirty="0" err="1"/>
              <a:t>minimis</a:t>
            </a:r>
            <a:r>
              <a:rPr lang="en-US" dirty="0"/>
              <a:t> </a:t>
            </a:r>
            <a:r>
              <a:rPr lang="en-US" dirty="0" smtClean="0"/>
              <a:t>rate if it has never had a federally negotiated rate.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(</a:t>
            </a:r>
            <a:r>
              <a:rPr lang="en-US" i="1" dirty="0" smtClean="0"/>
              <a:t>refer to slide 27 for entities and programs not eligible for the de minimis rate).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088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smtClean="0"/>
              <a:t>Overview of Indirect Costs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34509450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32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Timelines for Indirect Cost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09600" y="1352550"/>
            <a:ext cx="8382000" cy="32766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Indirect Cost requirements apply to </a:t>
            </a:r>
            <a:r>
              <a:rPr lang="en-US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first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fiscal year beginning after </a:t>
            </a:r>
            <a:r>
              <a:rPr lang="en-US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December 26, 2014.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Work with your cognizant agency to ensure your indirect cost rate proposal reflects decisions appropriate for your program</a:t>
            </a:r>
            <a:endParaRPr lang="en-US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  <a:r>
              <a:rPr lang="en-US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: The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grantee fiscal year ends </a:t>
            </a:r>
            <a:r>
              <a:rPr lang="en-US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June 30, 2015. Your rate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proposal </a:t>
            </a:r>
            <a:r>
              <a:rPr lang="en-US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is due 6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months after the end of the current fiscal </a:t>
            </a:r>
            <a:r>
              <a:rPr lang="en-US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year,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due </a:t>
            </a:r>
            <a:r>
              <a:rPr lang="en-US" alt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December 31, 2015. </a:t>
            </a:r>
            <a:r>
              <a:rPr lang="en-US" sz="20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Requests for extensions must be submitted 60 days prior to the due date of proposal </a:t>
            </a:r>
            <a:r>
              <a:rPr lang="en-US" sz="2000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submission, or October 31, 2015 in this example</a:t>
            </a:r>
            <a:r>
              <a:rPr lang="en-US" sz="20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407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Time and Effort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b="1" i="1" dirty="0"/>
              <a:t>Cognizant agency must approve substitute T&amp;E systems.  See 2 CFR §200.430 Compensation (</a:t>
            </a:r>
            <a:r>
              <a:rPr lang="en-US" b="1" i="1" dirty="0" err="1"/>
              <a:t>i</a:t>
            </a:r>
            <a:r>
              <a:rPr lang="en-US" b="1" i="1" dirty="0"/>
              <a:t>)(5</a:t>
            </a:r>
            <a:r>
              <a:rPr lang="en-US" b="1" i="1" dirty="0" smtClean="0"/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b="1" i="1" dirty="0" smtClean="0"/>
          </a:p>
          <a:p>
            <a:pPr>
              <a:spcBef>
                <a:spcPts val="0"/>
              </a:spcBef>
            </a:pPr>
            <a:r>
              <a:rPr lang="en-US" b="1" dirty="0"/>
              <a:t>Substitute Systems for State &amp; Local Government, and Indian Tribes parameters</a:t>
            </a:r>
            <a:r>
              <a:rPr lang="en-US" b="1" dirty="0" smtClean="0"/>
              <a:t>…</a:t>
            </a:r>
          </a:p>
          <a:p>
            <a:pPr lvl="1">
              <a:spcBef>
                <a:spcPts val="0"/>
              </a:spcBef>
            </a:pPr>
            <a:r>
              <a:rPr lang="en-US" dirty="0"/>
              <a:t>Strong system of Internal Controls; Substitute proposal with supporting </a:t>
            </a:r>
            <a:r>
              <a:rPr lang="en-US" dirty="0" smtClean="0"/>
              <a:t>documentation.</a:t>
            </a:r>
          </a:p>
          <a:p>
            <a:pPr lvl="1">
              <a:spcBef>
                <a:spcPts val="0"/>
              </a:spcBef>
            </a:pPr>
            <a:r>
              <a:rPr lang="en-US" dirty="0"/>
              <a:t>Current Department guidance…</a:t>
            </a:r>
            <a:r>
              <a:rPr lang="en-US" u="sng" dirty="0">
                <a:hlinkClick r:id="rId3"/>
              </a:rPr>
              <a:t>Letter to Chief State School </a:t>
            </a:r>
            <a:r>
              <a:rPr lang="en-US" u="sng" dirty="0" smtClean="0">
                <a:hlinkClick r:id="rId3"/>
              </a:rPr>
              <a:t>Officers</a:t>
            </a:r>
            <a:endParaRPr lang="en-US" u="sng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ED is reevaluating current guidance given additional flexibility.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Contact ED staff for more information. (see slide 41)</a:t>
            </a:r>
            <a:endParaRPr lang="en-US" dirty="0"/>
          </a:p>
          <a:p>
            <a:endParaRPr lang="en-US" b="1" dirty="0"/>
          </a:p>
          <a:p>
            <a:endParaRPr lang="en-US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53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Updated 524 Form (line 10)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 panose="020F0502020204030204" pitchFamily="34" charset="0"/>
              </a:rPr>
              <a:t>Applicable to Discretionary Grants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</a:rPr>
              <a:t>The 524 Budget Form is being updated to reflect the UG changes.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Detailed information at bottom of form.</a:t>
            </a:r>
          </a:p>
          <a:p>
            <a:pPr lvl="1"/>
            <a:r>
              <a:rPr lang="en-US" sz="1800" dirty="0" smtClean="0">
                <a:latin typeface="Calibri" panose="020F0502020204030204" pitchFamily="34" charset="0"/>
              </a:rPr>
              <a:t>Applicant </a:t>
            </a:r>
            <a:r>
              <a:rPr lang="en-US" sz="1800" dirty="0">
                <a:latin typeface="Calibri" panose="020F0502020204030204" pitchFamily="34" charset="0"/>
              </a:rPr>
              <a:t>must indicate if Indirect Cost Rate </a:t>
            </a:r>
            <a:r>
              <a:rPr lang="en-US" sz="1800" dirty="0" smtClean="0">
                <a:latin typeface="Calibri" panose="020F0502020204030204" pitchFamily="34" charset="0"/>
              </a:rPr>
              <a:t>Agreement was </a:t>
            </a:r>
            <a:r>
              <a:rPr lang="en-US" sz="1800" dirty="0">
                <a:latin typeface="Calibri" panose="020F0502020204030204" pitchFamily="34" charset="0"/>
              </a:rPr>
              <a:t>approved by the Federal </a:t>
            </a:r>
            <a:r>
              <a:rPr lang="en-US" sz="1800" dirty="0" smtClean="0">
                <a:latin typeface="Calibri" panose="020F0502020204030204" pitchFamily="34" charset="0"/>
              </a:rPr>
              <a:t>government. </a:t>
            </a:r>
          </a:p>
        </p:txBody>
      </p:sp>
    </p:spTree>
    <p:extLst>
      <p:ext uri="{BB962C8B-B14F-4D97-AF65-F5344CB8AC3E}">
        <p14:creationId xmlns:p14="http://schemas.microsoft.com/office/powerpoint/2010/main" val="176545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09600" y="133350"/>
            <a:ext cx="8153400" cy="1006475"/>
          </a:xfrm>
        </p:spPr>
        <p:txBody>
          <a:bodyPr/>
          <a:lstStyle/>
          <a:p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b="1" dirty="0" smtClean="0"/>
              <a:t>Updated 524 Form</a:t>
            </a:r>
          </a:p>
        </p:txBody>
      </p:sp>
      <p:sp>
        <p:nvSpPr>
          <p:cNvPr id="8" name="Text Placeholder 2"/>
          <p:cNvSpPr txBox="1">
            <a:spLocks/>
          </p:cNvSpPr>
          <p:nvPr/>
        </p:nvSpPr>
        <p:spPr bwMode="auto">
          <a:xfrm>
            <a:off x="609600" y="1428750"/>
            <a:ext cx="1752600" cy="3124200"/>
          </a:xfrm>
          <a:prstGeom prst="rect">
            <a:avLst/>
          </a:prstGeom>
          <a:solidFill>
            <a:schemeClr val="accent2"/>
          </a:solidFill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  <a:extLst/>
        </p:spPr>
        <p:txBody>
          <a:bodyPr vert="horz" wrap="square" lIns="137160" tIns="182880" rIns="137160" bIns="9144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latinLnBrk="0" hangingPunct="1">
              <a:spcBef>
                <a:spcPts val="700"/>
              </a:spcBef>
              <a:spcAft>
                <a:spcPts val="100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latinLnBrk="0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defRPr kumimoji="0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latinLnBrk="0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None/>
              <a:defRPr kumimoji="0"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latinLnBrk="0" hangingPunct="1">
              <a:spcBef>
                <a:spcPts val="400"/>
              </a:spcBef>
              <a:spcAft>
                <a:spcPct val="0"/>
              </a:spcAft>
              <a:buClr>
                <a:srgbClr val="EB641B"/>
              </a:buClr>
              <a:buSzPct val="75000"/>
              <a:buFont typeface="Wingdings" pitchFamily="2" charset="2"/>
              <a:buNone/>
              <a:defRPr kumimoji="0"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latinLnBrk="0" hangingPunct="1">
              <a:spcBef>
                <a:spcPts val="4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" pitchFamily="2" charset="2"/>
              <a:buNone/>
              <a:defRPr kumimoji="0"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defRPr/>
            </a:pPr>
            <a:r>
              <a:rPr lang="en-US" sz="2000" dirty="0" smtClean="0">
                <a:cs typeface="Calibri" panose="020F0502020204030204" pitchFamily="34" charset="0"/>
              </a:rPr>
              <a:t>Applicable to Discretionary Grants</a:t>
            </a:r>
            <a:endParaRPr lang="en-US" sz="2000" dirty="0">
              <a:cs typeface="Calibri" panose="020F050202020403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2438400" y="1352550"/>
            <a:ext cx="6553200" cy="3241675"/>
          </a:xfrm>
        </p:spPr>
        <p:txBody>
          <a:bodyPr/>
          <a:lstStyle/>
          <a:p>
            <a:pPr marL="342900" lvl="0" indent="-342900">
              <a:spcBef>
                <a:spcPts val="1200"/>
              </a:spcBef>
              <a:spcAft>
                <a:spcPts val="600"/>
              </a:spcAft>
              <a:buClrTx/>
              <a:buSzPct val="100000"/>
              <a:buFont typeface="+mj-lt"/>
              <a:buAutoNum type="arabicPeriod"/>
            </a:pPr>
            <a:r>
              <a:rPr lang="en-US" sz="1800" dirty="0" smtClean="0">
                <a:latin typeface="Calibri" panose="020F0502020204030204" pitchFamily="34" charset="0"/>
              </a:rPr>
              <a:t>Do </a:t>
            </a:r>
            <a:r>
              <a:rPr lang="en-US" sz="1800" dirty="0">
                <a:latin typeface="Calibri" panose="020F0502020204030204" pitchFamily="34" charset="0"/>
              </a:rPr>
              <a:t>you have an Indirect Cost Rate Agreement approved by the Federal government?   ____Yes   ____No. </a:t>
            </a:r>
            <a:endParaRPr lang="en-US" sz="1800" dirty="0" smtClean="0">
              <a:latin typeface="Calibri" panose="020F0502020204030204" pitchFamily="34" charset="0"/>
            </a:endParaRPr>
          </a:p>
          <a:p>
            <a:pPr marL="342900" lvl="0" indent="-342900">
              <a:buClrTx/>
              <a:buSzPct val="100000"/>
              <a:buFont typeface="+mj-lt"/>
              <a:buAutoNum type="arabicPeriod"/>
            </a:pPr>
            <a:r>
              <a:rPr lang="en-US" sz="1800" dirty="0" smtClean="0">
                <a:latin typeface="Calibri" panose="020F0502020204030204" pitchFamily="34" charset="0"/>
              </a:rPr>
              <a:t>If </a:t>
            </a:r>
            <a:r>
              <a:rPr lang="en-US" sz="1800" dirty="0">
                <a:latin typeface="Calibri" panose="020F0502020204030204" pitchFamily="34" charset="0"/>
              </a:rPr>
              <a:t>yes, please provide the following information:</a:t>
            </a:r>
          </a:p>
          <a:p>
            <a:pPr marL="320675" lvl="1" indent="0">
              <a:spcAft>
                <a:spcPts val="600"/>
              </a:spcAft>
              <a:buClrTx/>
              <a:buSzPct val="100000"/>
              <a:buNone/>
            </a:pPr>
            <a:r>
              <a:rPr lang="en-US" sz="1800" dirty="0" smtClean="0">
                <a:latin typeface="Calibri" panose="020F0502020204030204" pitchFamily="34" charset="0"/>
              </a:rPr>
              <a:t>Period </a:t>
            </a:r>
            <a:r>
              <a:rPr lang="en-US" sz="1800" dirty="0">
                <a:latin typeface="Calibri" panose="020F0502020204030204" pitchFamily="34" charset="0"/>
              </a:rPr>
              <a:t>Covered by the Indirect Cost Rate Agreement:  From: ___/___/______ To:  ___/___/______  (</a:t>
            </a:r>
            <a:r>
              <a:rPr lang="en-US" sz="1800" dirty="0" smtClean="0">
                <a:latin typeface="Calibri" panose="020F0502020204030204" pitchFamily="34" charset="0"/>
              </a:rPr>
              <a:t>mm/</a:t>
            </a:r>
            <a:r>
              <a:rPr lang="en-US" sz="1800" dirty="0" err="1" smtClean="0">
                <a:latin typeface="Calibri" panose="020F0502020204030204" pitchFamily="34" charset="0"/>
              </a:rPr>
              <a:t>dd</a:t>
            </a:r>
            <a:r>
              <a:rPr lang="en-US" sz="1800" dirty="0" smtClean="0">
                <a:latin typeface="Calibri" panose="020F0502020204030204" pitchFamily="34" charset="0"/>
              </a:rPr>
              <a:t>/</a:t>
            </a:r>
            <a:r>
              <a:rPr lang="en-US" sz="1800" dirty="0" err="1" smtClean="0">
                <a:latin typeface="Calibri" panose="020F0502020204030204" pitchFamily="34" charset="0"/>
              </a:rPr>
              <a:t>yyyy</a:t>
            </a:r>
            <a:r>
              <a:rPr lang="en-US" sz="1800" dirty="0" smtClean="0">
                <a:latin typeface="Calibri" panose="020F0502020204030204" pitchFamily="34" charset="0"/>
              </a:rPr>
              <a:t>)</a:t>
            </a:r>
          </a:p>
          <a:p>
            <a:pPr marL="320675" lvl="1" indent="0">
              <a:buClrTx/>
              <a:buSzPct val="100000"/>
              <a:buNone/>
            </a:pPr>
            <a:r>
              <a:rPr lang="en-US" sz="1800" dirty="0" smtClean="0">
                <a:latin typeface="Calibri" panose="020F0502020204030204" pitchFamily="34" charset="0"/>
              </a:rPr>
              <a:t>Approving </a:t>
            </a:r>
            <a:r>
              <a:rPr lang="en-US" sz="1800" dirty="0">
                <a:latin typeface="Calibri" panose="020F0502020204030204" pitchFamily="34" charset="0"/>
              </a:rPr>
              <a:t>Federal agency:  ____ED     ____Other (please specify):  __________________________ The Indirect Cost Rate is   _________%</a:t>
            </a:r>
          </a:p>
          <a:p>
            <a:pPr marL="0" indent="0" eaLnBrk="1" hangingPunct="1">
              <a:buNone/>
              <a:defRPr/>
            </a:pPr>
            <a:endParaRPr lang="en-US" sz="22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96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Updated 524 Form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 bwMode="auto">
          <a:xfrm>
            <a:off x="609600" y="1428750"/>
            <a:ext cx="1752600" cy="3124200"/>
          </a:xfrm>
          <a:prstGeom prst="rect">
            <a:avLst/>
          </a:prstGeom>
          <a:solidFill>
            <a:schemeClr val="accent2"/>
          </a:solidFill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  <a:extLst/>
        </p:spPr>
        <p:txBody>
          <a:bodyPr vert="horz" wrap="square" lIns="137160" tIns="182880" rIns="137160" bIns="9144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latinLnBrk="0" hangingPunct="1">
              <a:spcBef>
                <a:spcPts val="700"/>
              </a:spcBef>
              <a:spcAft>
                <a:spcPts val="100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latinLnBrk="0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defRPr kumimoji="0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latinLnBrk="0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None/>
              <a:defRPr kumimoji="0"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latinLnBrk="0" hangingPunct="1">
              <a:spcBef>
                <a:spcPts val="400"/>
              </a:spcBef>
              <a:spcAft>
                <a:spcPct val="0"/>
              </a:spcAft>
              <a:buClr>
                <a:srgbClr val="EB641B"/>
              </a:buClr>
              <a:buSzPct val="75000"/>
              <a:buFont typeface="Wingdings" pitchFamily="2" charset="2"/>
              <a:buNone/>
              <a:defRPr kumimoji="0"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latinLnBrk="0" hangingPunct="1">
              <a:spcBef>
                <a:spcPts val="4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" pitchFamily="2" charset="2"/>
              <a:buNone/>
              <a:defRPr kumimoji="0"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defRPr/>
            </a:pPr>
            <a:r>
              <a:rPr lang="en-US" sz="2000" dirty="0" smtClean="0">
                <a:cs typeface="Calibri" panose="020F0502020204030204" pitchFamily="34" charset="0"/>
              </a:rPr>
              <a:t>Applicable to Discretionary Grants</a:t>
            </a:r>
            <a:endParaRPr lang="en-US" sz="2000" dirty="0">
              <a:cs typeface="Calibri" panose="020F0502020204030204" pitchFamily="34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4294967295"/>
          </p:nvPr>
        </p:nvSpPr>
        <p:spPr>
          <a:xfrm>
            <a:off x="2438400" y="1428750"/>
            <a:ext cx="6400800" cy="3124200"/>
          </a:xfrm>
        </p:spPr>
        <p:txBody>
          <a:bodyPr/>
          <a:lstStyle/>
          <a:p>
            <a:pPr marL="342900" indent="-342900">
              <a:spcBef>
                <a:spcPts val="120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3"/>
              <a:defRPr/>
            </a:pPr>
            <a:r>
              <a:rPr lang="en-US" sz="1800" dirty="0">
                <a:latin typeface="Calibri" panose="020F0502020204030204" pitchFamily="34" charset="0"/>
              </a:rPr>
              <a:t>If this is your first Federal grant, and you do not have an approved indirect cost rate agreement, are not a State, or Local government, and are not funded under a training rate program or a restricted rate program, do you want to use the de Minimis rate of 10% of MTDC? ____Yes  ____No.  If yes, you must comply with the requirements of 2 CFR § 200.414(f</a:t>
            </a:r>
            <a:r>
              <a:rPr lang="en-US" sz="1800" dirty="0" smtClean="0">
                <a:latin typeface="Calibri" panose="020F0502020204030204" pitchFamily="34" charset="0"/>
              </a:rPr>
              <a:t>).</a:t>
            </a:r>
            <a:endParaRPr lang="en-US" sz="1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15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Updated 524 Form</a:t>
            </a:r>
            <a:endParaRPr lang="en-US" altLang="en-US" b="1" dirty="0"/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609600" y="1428750"/>
            <a:ext cx="1752600" cy="3124200"/>
          </a:xfrm>
          <a:prstGeom prst="rect">
            <a:avLst/>
          </a:prstGeom>
          <a:solidFill>
            <a:schemeClr val="accent2"/>
          </a:solidFill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  <a:extLst/>
        </p:spPr>
        <p:txBody>
          <a:bodyPr vert="horz" wrap="square" lIns="137160" tIns="182880" rIns="137160" bIns="9144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latinLnBrk="0" hangingPunct="1">
              <a:spcBef>
                <a:spcPts val="700"/>
              </a:spcBef>
              <a:spcAft>
                <a:spcPts val="100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latinLnBrk="0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defRPr kumimoji="0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latinLnBrk="0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None/>
              <a:defRPr kumimoji="0"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latinLnBrk="0" hangingPunct="1">
              <a:spcBef>
                <a:spcPts val="400"/>
              </a:spcBef>
              <a:spcAft>
                <a:spcPct val="0"/>
              </a:spcAft>
              <a:buClr>
                <a:srgbClr val="EB641B"/>
              </a:buClr>
              <a:buSzPct val="75000"/>
              <a:buFont typeface="Wingdings" pitchFamily="2" charset="2"/>
              <a:buNone/>
              <a:defRPr kumimoji="0"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latinLnBrk="0" hangingPunct="1">
              <a:spcBef>
                <a:spcPts val="4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" pitchFamily="2" charset="2"/>
              <a:buNone/>
              <a:defRPr kumimoji="0"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defRPr/>
            </a:pPr>
            <a:r>
              <a:rPr lang="en-US" sz="2000" dirty="0" smtClean="0">
                <a:cs typeface="Calibri" panose="020F0502020204030204" pitchFamily="34" charset="0"/>
              </a:rPr>
              <a:t>Applicable to Discretionary Grants</a:t>
            </a:r>
            <a:endParaRPr lang="en-US" sz="2000" dirty="0"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438400" y="1428750"/>
            <a:ext cx="6477000" cy="324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639763" indent="-273050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914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3716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EB641B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18288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lvl="2" indent="-342900">
              <a:spcBef>
                <a:spcPts val="120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4"/>
              <a:defRPr/>
            </a:pPr>
            <a:r>
              <a:rPr lang="en-US" sz="1800" dirty="0" smtClean="0">
                <a:latin typeface="Calibri" panose="020F0502020204030204" pitchFamily="34" charset="0"/>
              </a:rPr>
              <a:t>If </a:t>
            </a:r>
            <a:r>
              <a:rPr lang="en-US" sz="1800" dirty="0">
                <a:latin typeface="Calibri" panose="020F0502020204030204" pitchFamily="34" charset="0"/>
              </a:rPr>
              <a:t>you do not have an approved indirect cost rate agreement, do you want to use the temporary rate of 10% of budgeted salaries and wages?  ____Yes  ____No.  If  yes, you must submit a proposed indirect cost rate agreement within 90 days after the date your grant is awarded, as required by 34 CFR § 75.560</a:t>
            </a:r>
            <a:r>
              <a:rPr lang="en-US" sz="1800" dirty="0" smtClean="0">
                <a:latin typeface="Calibri" panose="020F0502020204030204" pitchFamily="34" charset="0"/>
              </a:rPr>
              <a:t>.</a:t>
            </a:r>
            <a:endParaRPr lang="en-US" sz="1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63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Updated 524 Form</a:t>
            </a:r>
          </a:p>
        </p:txBody>
      </p:sp>
      <p:sp>
        <p:nvSpPr>
          <p:cNvPr id="6" name="Text Placeholder 2"/>
          <p:cNvSpPr txBox="1">
            <a:spLocks/>
          </p:cNvSpPr>
          <p:nvPr/>
        </p:nvSpPr>
        <p:spPr bwMode="auto">
          <a:xfrm>
            <a:off x="609600" y="1428750"/>
            <a:ext cx="1752600" cy="3124200"/>
          </a:xfrm>
          <a:prstGeom prst="rect">
            <a:avLst/>
          </a:prstGeom>
          <a:solidFill>
            <a:schemeClr val="accent2"/>
          </a:solidFill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  <a:extLst/>
        </p:spPr>
        <p:txBody>
          <a:bodyPr vert="horz" wrap="square" lIns="137160" tIns="182880" rIns="137160" bIns="9144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latinLnBrk="0" hangingPunct="1">
              <a:spcBef>
                <a:spcPts val="700"/>
              </a:spcBef>
              <a:spcAft>
                <a:spcPts val="100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latinLnBrk="0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defRPr kumimoji="0"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latinLnBrk="0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None/>
              <a:defRPr kumimoji="0" sz="1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latinLnBrk="0" hangingPunct="1">
              <a:spcBef>
                <a:spcPts val="400"/>
              </a:spcBef>
              <a:spcAft>
                <a:spcPct val="0"/>
              </a:spcAft>
              <a:buClr>
                <a:srgbClr val="EB641B"/>
              </a:buClr>
              <a:buSzPct val="75000"/>
              <a:buFont typeface="Wingdings" pitchFamily="2" charset="2"/>
              <a:buNone/>
              <a:defRPr kumimoji="0"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latinLnBrk="0" hangingPunct="1">
              <a:spcBef>
                <a:spcPts val="4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" pitchFamily="2" charset="2"/>
              <a:buNone/>
              <a:defRPr kumimoji="0" sz="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defRPr/>
            </a:pPr>
            <a:r>
              <a:rPr lang="en-US" sz="2000" dirty="0" smtClean="0">
                <a:cs typeface="Calibri" panose="020F0502020204030204" pitchFamily="34" charset="0"/>
              </a:rPr>
              <a:t>Applicable to Discretionary Grants</a:t>
            </a:r>
            <a:endParaRPr lang="en-US" sz="2000" dirty="0">
              <a:cs typeface="Calibri" panose="020F050202020403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2438400" y="1428750"/>
            <a:ext cx="6477000" cy="2133600"/>
          </a:xfrm>
        </p:spPr>
        <p:txBody>
          <a:bodyPr/>
          <a:lstStyle/>
          <a:p>
            <a:pPr marL="342900" lvl="2" indent="-342900">
              <a:spcBef>
                <a:spcPts val="120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5"/>
              <a:defRPr/>
            </a:pPr>
            <a:r>
              <a:rPr lang="en-US" sz="1800" dirty="0" smtClean="0">
                <a:latin typeface="Calibri" panose="020F0502020204030204" pitchFamily="34" charset="0"/>
              </a:rPr>
              <a:t>For </a:t>
            </a:r>
            <a:r>
              <a:rPr lang="en-US" sz="1800" dirty="0">
                <a:latin typeface="Calibri" panose="020F0502020204030204" pitchFamily="34" charset="0"/>
              </a:rPr>
              <a:t>Restricted Rate Programs (check one) -- Are you using a restricted indirect cost rate that:</a:t>
            </a:r>
          </a:p>
          <a:p>
            <a:pPr marL="320675" lvl="1" indent="0">
              <a:spcAft>
                <a:spcPts val="600"/>
              </a:spcAft>
              <a:buClrTx/>
              <a:buSzPct val="100000"/>
              <a:buNone/>
              <a:defRPr/>
            </a:pPr>
            <a:r>
              <a:rPr lang="en-US" sz="1800" dirty="0">
                <a:latin typeface="Calibri" panose="020F0502020204030204" pitchFamily="34" charset="0"/>
              </a:rPr>
              <a:t> ___ Is included in your approved Indirect Cost Rate Agreement?  Or   ___ Complies with 34 CFR 76.564(c)(2)? The Restricted Indirect Cost Rate is _________%</a:t>
            </a:r>
            <a:endParaRPr lang="en-US" altLang="en-US" sz="1800" dirty="0">
              <a:latin typeface="Calibri" panose="020F0502020204030204" pitchFamily="34" charset="0"/>
            </a:endParaRPr>
          </a:p>
          <a:p>
            <a:pPr marL="0" indent="0" eaLnBrk="1" hangingPunct="1">
              <a:buNone/>
              <a:defRPr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66329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smtClean="0"/>
              <a:t>Resources and Tools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1511114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Resources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2450" y="1276350"/>
            <a:ext cx="792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 smtClean="0">
                <a:latin typeface="Calibri" panose="020F0502020204030204" pitchFamily="34" charset="0"/>
              </a:rPr>
              <a:t>Cost Allocation Guide for State &amp; Local Governments </a:t>
            </a:r>
            <a:r>
              <a:rPr lang="en-US" u="sng" dirty="0">
                <a:latin typeface="Calibri" panose="020F0502020204030204" pitchFamily="34" charset="0"/>
                <a:hlinkClick r:id="rId3"/>
              </a:rPr>
              <a:t>https://www2.ed.gov/about/offices/list/ocfo/fipao/guideigcwebsite.pdf</a:t>
            </a:r>
            <a:endParaRPr lang="en-US" dirty="0">
              <a:latin typeface="Calibri" panose="020F0502020204030204" pitchFamily="34" charset="0"/>
            </a:endParaRPr>
          </a:p>
          <a:p>
            <a:pPr>
              <a:spcAft>
                <a:spcPts val="1800"/>
              </a:spcAft>
            </a:pPr>
            <a:r>
              <a:rPr lang="en-US" dirty="0" smtClean="0">
                <a:latin typeface="Calibri" panose="020F0502020204030204" pitchFamily="34" charset="0"/>
              </a:rPr>
              <a:t>A Guide for Indirect Costs Determination (Labor Guide) </a:t>
            </a:r>
            <a:r>
              <a:rPr lang="en-US" u="sng" dirty="0">
                <a:latin typeface="Calibri" panose="020F0502020204030204" pitchFamily="34" charset="0"/>
                <a:hlinkClick r:id="rId4"/>
              </a:rPr>
              <a:t>http://www.dol.gov/oasam/boc/DCD-2-CFR-Guid-Jan2015.pdf</a:t>
            </a:r>
            <a:endParaRPr lang="en-US" u="sng" dirty="0">
              <a:latin typeface="Calibri" panose="020F0502020204030204" pitchFamily="34" charset="0"/>
            </a:endParaRPr>
          </a:p>
          <a:p>
            <a:pPr>
              <a:spcAft>
                <a:spcPts val="1800"/>
              </a:spcAft>
            </a:pPr>
            <a:r>
              <a:rPr lang="en-US" dirty="0" smtClean="0">
                <a:latin typeface="Calibri" panose="020F0502020204030204" pitchFamily="34" charset="0"/>
              </a:rPr>
              <a:t>Indirect Cost Frequently Asked Questions (FAQs) </a:t>
            </a:r>
            <a:r>
              <a:rPr lang="en-US" u="sng" dirty="0">
                <a:latin typeface="Calibri" panose="020F0502020204030204" pitchFamily="34" charset="0"/>
                <a:hlinkClick r:id="rId5"/>
              </a:rPr>
              <a:t>http://</a:t>
            </a:r>
            <a:r>
              <a:rPr lang="en-US" u="sng" dirty="0" smtClean="0">
                <a:latin typeface="Calibri" panose="020F0502020204030204" pitchFamily="34" charset="0"/>
                <a:hlinkClick r:id="rId5"/>
              </a:rPr>
              <a:t>www2.ed.gov/about/offices/list/ocfo/fipao/icgindex.html</a:t>
            </a:r>
            <a:endParaRPr lang="en-US" u="sng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42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Are Indirect Costs?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Costs that have been incurred for common or joint purposes</a:t>
            </a:r>
            <a:r>
              <a:rPr lang="en-US" dirty="0" smtClean="0"/>
              <a:t>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Costs that benefit entire organization, and cannot be specifically identified to one cost objective.</a:t>
            </a:r>
            <a:endParaRPr lang="en-US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/>
              <a:t>An indirect rate ensures that each Federal agency providing funding picks up its fair share of indirect costs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05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Resources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38175" y="1733550"/>
            <a:ext cx="8305800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External </a:t>
            </a:r>
            <a:r>
              <a:rPr lang="en-US" dirty="0">
                <a:latin typeface="Calibri" panose="020F0502020204030204" pitchFamily="34" charset="0"/>
              </a:rPr>
              <a:t>homepage for applicants, grantees, and the general public— </a:t>
            </a:r>
          </a:p>
          <a:p>
            <a:pPr>
              <a:spcAft>
                <a:spcPts val="1800"/>
              </a:spcAft>
            </a:pPr>
            <a:r>
              <a:rPr lang="en-US" u="sng" dirty="0">
                <a:latin typeface="Calibri" panose="020F0502020204030204" pitchFamily="34" charset="0"/>
                <a:hlinkClick r:id="rId3"/>
              </a:rPr>
              <a:t>http://www2.ed.gov/policy/fund/guid/uniform-guidance/index.html</a:t>
            </a:r>
            <a:r>
              <a:rPr lang="en-US" u="sng" dirty="0">
                <a:latin typeface="Calibri" panose="020F0502020204030204" pitchFamily="34" charset="0"/>
              </a:rPr>
              <a:t> 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Email </a:t>
            </a:r>
            <a:r>
              <a:rPr lang="en-US" dirty="0">
                <a:latin typeface="Calibri" panose="020F0502020204030204" pitchFamily="34" charset="0"/>
              </a:rPr>
              <a:t>address for Uniform Guidance Questions— </a:t>
            </a:r>
          </a:p>
          <a:p>
            <a:pPr>
              <a:spcAft>
                <a:spcPts val="1800"/>
              </a:spcAft>
            </a:pPr>
            <a:r>
              <a:rPr lang="en-US" u="sng" dirty="0" smtClean="0">
                <a:latin typeface="Calibri" panose="020F0502020204030204" pitchFamily="34" charset="0"/>
                <a:hlinkClick r:id="rId4"/>
              </a:rPr>
              <a:t>UniformGrantGuidanceImplementation@ed.gov</a:t>
            </a:r>
            <a:endParaRPr lang="en-US" u="sng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24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ED Indirect Cost Group Contact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Frances </a:t>
            </a:r>
            <a:r>
              <a:rPr lang="en-US" b="1" dirty="0"/>
              <a:t>Outland, Director  </a:t>
            </a:r>
          </a:p>
          <a:p>
            <a:pPr marL="0" indent="0" algn="ctr">
              <a:buNone/>
            </a:pPr>
            <a:r>
              <a:rPr lang="en-US" dirty="0"/>
              <a:t>Office of the Chief Financial Officer</a:t>
            </a:r>
          </a:p>
          <a:p>
            <a:pPr marL="0" indent="0" algn="ctr">
              <a:buNone/>
            </a:pPr>
            <a:r>
              <a:rPr lang="en-US" dirty="0"/>
              <a:t>Financial Improvement Operations</a:t>
            </a:r>
          </a:p>
          <a:p>
            <a:pPr marL="0" indent="0" algn="ctr">
              <a:buNone/>
            </a:pPr>
            <a:r>
              <a:rPr lang="en-US" dirty="0"/>
              <a:t>Telephone  (202) 245-8082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49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Typical Indirect Expenditures?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47750" y="1733550"/>
            <a:ext cx="7258050" cy="196977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Calibri" panose="020F0502020204030204" pitchFamily="34" charset="0"/>
              </a:rPr>
              <a:t>Executive Costs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Calibri" panose="020F0502020204030204" pitchFamily="34" charset="0"/>
              </a:rPr>
              <a:t>Payroll Personnel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Calibri" panose="020F0502020204030204" pitchFamily="34" charset="0"/>
              </a:rPr>
              <a:t>Finance (Accounting)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Human Resources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Calibri" panose="020F0502020204030204" pitchFamily="34" charset="0"/>
              </a:rPr>
              <a:t>Utilities  </a:t>
            </a:r>
            <a:endParaRPr lang="en-US" sz="2400" dirty="0">
              <a:latin typeface="Calibri" panose="020F0502020204030204" pitchFamily="34" charset="0"/>
            </a:endParaRP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Calibri" panose="020F0502020204030204" pitchFamily="34" charset="0"/>
              </a:rPr>
              <a:t>Maintenance</a:t>
            </a:r>
            <a:endParaRPr lang="en-US" sz="2400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4147363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libri" panose="020F0502020204030204" pitchFamily="34" charset="0"/>
              </a:rPr>
              <a:t>Please note:  There are no costs that are exclusively indirect.</a:t>
            </a:r>
            <a:endParaRPr lang="en-US" sz="2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54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b="1" dirty="0"/>
              <a:t>Cognizant Agency </a:t>
            </a:r>
            <a:r>
              <a:rPr lang="en-US" sz="4200" b="1" dirty="0" smtClean="0"/>
              <a:t>Determination</a:t>
            </a:r>
            <a:endParaRPr lang="en-US" sz="4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The </a:t>
            </a:r>
            <a:r>
              <a:rPr lang="en-US" sz="2400" dirty="0">
                <a:latin typeface="Calibri" panose="020F0502020204030204" pitchFamily="34" charset="0"/>
              </a:rPr>
              <a:t>Federal agency with the </a:t>
            </a:r>
            <a:r>
              <a:rPr lang="en-US" sz="2400" b="1" dirty="0">
                <a:latin typeface="Calibri" panose="020F0502020204030204" pitchFamily="34" charset="0"/>
              </a:rPr>
              <a:t>largest dollar amount of direct Federal awards </a:t>
            </a:r>
            <a:r>
              <a:rPr lang="en-US" sz="2400" dirty="0">
                <a:latin typeface="Calibri" panose="020F0502020204030204" pitchFamily="34" charset="0"/>
              </a:rPr>
              <a:t>with an organization will be designated as the cognizant agency for indirect </a:t>
            </a:r>
            <a:r>
              <a:rPr lang="en-US" sz="2400" dirty="0" smtClean="0">
                <a:latin typeface="Calibri" panose="020F0502020204030204" pitchFamily="34" charset="0"/>
              </a:rPr>
              <a:t>costs and </a:t>
            </a:r>
            <a:r>
              <a:rPr lang="en-US" sz="2400" dirty="0">
                <a:latin typeface="Calibri" panose="020F0502020204030204" pitchFamily="34" charset="0"/>
              </a:rPr>
              <a:t>for the negotiation and approval of the indirect cost rates and/or Cost Allocation Plans.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85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Specific Cognizance Guidance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Calibri" panose="020F0502020204030204" pitchFamily="34" charset="0"/>
              </a:rPr>
              <a:t>Unless there is a significant shift in dollar volume of the Federal awards to an entity, cognizance </a:t>
            </a:r>
            <a:r>
              <a:rPr lang="en-US" sz="2400" dirty="0" smtClean="0">
                <a:latin typeface="Calibri" panose="020F0502020204030204" pitchFamily="34" charset="0"/>
              </a:rPr>
              <a:t>lasts:</a:t>
            </a:r>
            <a:endParaRPr lang="en-US" sz="2100" dirty="0" smtClean="0">
              <a:latin typeface="Calibri" panose="020F0502020204030204" pitchFamily="34" charset="0"/>
            </a:endParaRPr>
          </a:p>
          <a:p>
            <a:pPr lvl="1"/>
            <a:r>
              <a:rPr lang="en-US" sz="2100" dirty="0" smtClean="0">
                <a:latin typeface="Calibri" panose="020F0502020204030204" pitchFamily="34" charset="0"/>
              </a:rPr>
              <a:t>Three </a:t>
            </a:r>
            <a:r>
              <a:rPr lang="en-US" sz="2100" dirty="0">
                <a:latin typeface="Calibri" panose="020F0502020204030204" pitchFamily="34" charset="0"/>
              </a:rPr>
              <a:t>years for Non-Profits.  See </a:t>
            </a:r>
            <a:r>
              <a:rPr lang="en-US" sz="2100" b="1" i="1" dirty="0">
                <a:latin typeface="Calibri" panose="020F0502020204030204" pitchFamily="34" charset="0"/>
              </a:rPr>
              <a:t>Appendix IV to Part 200 paragraph C. 2. a</a:t>
            </a:r>
            <a:r>
              <a:rPr lang="en-US" sz="2100" b="1" i="1" dirty="0" smtClean="0">
                <a:latin typeface="Calibri" panose="020F0502020204030204" pitchFamily="34" charset="0"/>
              </a:rPr>
              <a:t>.</a:t>
            </a:r>
          </a:p>
          <a:p>
            <a:pPr lvl="1"/>
            <a:r>
              <a:rPr lang="en-US" sz="2100" dirty="0">
                <a:latin typeface="Calibri" panose="020F0502020204030204" pitchFamily="34" charset="0"/>
              </a:rPr>
              <a:t>Five years for State &amp; Local </a:t>
            </a:r>
            <a:r>
              <a:rPr lang="en-US" sz="2100" dirty="0" err="1">
                <a:latin typeface="Calibri" panose="020F0502020204030204" pitchFamily="34" charset="0"/>
              </a:rPr>
              <a:t>Govts</a:t>
            </a:r>
            <a:r>
              <a:rPr lang="en-US" sz="2100" dirty="0">
                <a:latin typeface="Calibri" panose="020F0502020204030204" pitchFamily="34" charset="0"/>
              </a:rPr>
              <a:t>.  See </a:t>
            </a:r>
            <a:r>
              <a:rPr lang="en-US" sz="2100" b="1" i="1" dirty="0">
                <a:latin typeface="Calibri" panose="020F0502020204030204" pitchFamily="34" charset="0"/>
              </a:rPr>
              <a:t>Appendix V. to Part 200 paragraph F.1.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62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Specific Cognizance </a:t>
            </a:r>
            <a:r>
              <a:rPr lang="en-US" b="1" dirty="0" smtClean="0"/>
              <a:t>Guidance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200" dirty="0" smtClean="0"/>
              <a:t>Regarding State Education Agencies (SEAs) </a:t>
            </a:r>
            <a:r>
              <a:rPr lang="en-US" sz="2200" dirty="0"/>
              <a:t>and </a:t>
            </a:r>
            <a:r>
              <a:rPr lang="en-US" sz="2200" dirty="0" smtClean="0"/>
              <a:t>Local Education Agencies (LEAs):</a:t>
            </a:r>
          </a:p>
          <a:p>
            <a:r>
              <a:rPr lang="en-US" b="1" i="1" dirty="0"/>
              <a:t>EDGAR§75.561 (b) and 76.561 (b)</a:t>
            </a:r>
            <a:r>
              <a:rPr lang="en-US" dirty="0"/>
              <a:t> states: </a:t>
            </a:r>
            <a:r>
              <a:rPr lang="en-US" dirty="0" smtClean="0"/>
              <a:t>Each SEA </a:t>
            </a:r>
            <a:r>
              <a:rPr lang="en-US" dirty="0"/>
              <a:t>on the basis of a plan approved by the Secretary (ED Indirect Cost Group), shall approve an indirect cost rate for each </a:t>
            </a:r>
            <a:r>
              <a:rPr lang="en-US" dirty="0" smtClean="0"/>
              <a:t>LEA </a:t>
            </a:r>
            <a:r>
              <a:rPr lang="en-US" dirty="0"/>
              <a:t>that requests it to do so. These rates may be for periods longer than a year if rates are sufficiently stable to justify a longer period. </a:t>
            </a:r>
          </a:p>
        </p:txBody>
      </p:sp>
    </p:spTree>
    <p:extLst>
      <p:ext uri="{BB962C8B-B14F-4D97-AF65-F5344CB8AC3E}">
        <p14:creationId xmlns:p14="http://schemas.microsoft.com/office/powerpoint/2010/main" val="211801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Specific Cognizance </a:t>
            </a:r>
            <a:r>
              <a:rPr lang="en-US" b="1" dirty="0" smtClean="0"/>
              <a:t>Guidance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Institutions of Higher Education (IHEs):  See Appendix III to Part 200 paragraph C. </a:t>
            </a:r>
            <a:r>
              <a:rPr lang="en-US" b="1" dirty="0" smtClean="0"/>
              <a:t>11</a:t>
            </a:r>
          </a:p>
          <a:p>
            <a:pPr lvl="1"/>
            <a:r>
              <a:rPr lang="en-US" dirty="0"/>
              <a:t>Regardless of dollar value, either HHS or DOD Office of Naval Research is cognizant for Colleges &amp; Universities. </a:t>
            </a:r>
            <a:endParaRPr lang="en-US" dirty="0" smtClean="0"/>
          </a:p>
          <a:p>
            <a:pPr lvl="1"/>
            <a:r>
              <a:rPr lang="en-US" dirty="0"/>
              <a:t>Contingencies </a:t>
            </a:r>
            <a:r>
              <a:rPr lang="en-US" dirty="0" smtClean="0"/>
              <a:t>include: </a:t>
            </a:r>
            <a:r>
              <a:rPr lang="en-US" dirty="0"/>
              <a:t>who provides the most funds for the most recent three years, types of research performed, etc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Must be mutually agreed to by both agencies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If neither agency provides Federal funding, cognizance defaults to HHS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Cognizance must continue for five years</a:t>
            </a:r>
            <a:r>
              <a:rPr lang="en-US" dirty="0" smtClean="0"/>
              <a:t>.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31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C101769309990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0E9DDCB77E3344AE1E388CA8C5A6D2" ma:contentTypeVersion="0" ma:contentTypeDescription="Create a new document." ma:contentTypeScope="" ma:versionID="2551aedbb5193b841cfef6e307df2ac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5CF249E-B2B8-4763-A526-9663D3678FA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5E4EE34-A83C-4DFE-8E96-C215F019B3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E0F45B3-7B0E-4797-8511-DB146BF6AF2C}">
  <ds:schemaRefs>
    <ds:schemaRef ds:uri="http://purl.org/dc/elements/1.1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TC101769309990</Template>
  <TotalTime>0</TotalTime>
  <Words>2056</Words>
  <Application>Microsoft Office PowerPoint</Application>
  <PresentationFormat>On-screen Show (16:9)</PresentationFormat>
  <Paragraphs>183</Paragraphs>
  <Slides>41</Slides>
  <Notes>41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TC101769309990</vt:lpstr>
      <vt:lpstr>Custom Design</vt:lpstr>
      <vt:lpstr>Indirect Cost Concerns Under the Uniform Guidance </vt:lpstr>
      <vt:lpstr>Objectives</vt:lpstr>
      <vt:lpstr>Overview of Indirect Costs</vt:lpstr>
      <vt:lpstr>What Are Indirect Costs?</vt:lpstr>
      <vt:lpstr>Typical Indirect Expenditures?</vt:lpstr>
      <vt:lpstr>Cognizant Agency Determination</vt:lpstr>
      <vt:lpstr>Specific Cognizance Guidance</vt:lpstr>
      <vt:lpstr>Specific Cognizance Guidance</vt:lpstr>
      <vt:lpstr>Specific Cognizance Guidance</vt:lpstr>
      <vt:lpstr>Methods of Proposal Submission</vt:lpstr>
      <vt:lpstr>Indirect Cost Rate Proposal</vt:lpstr>
      <vt:lpstr>Cost Allocation Plan (CAP)</vt:lpstr>
      <vt:lpstr>Statewide Cost Allocation Plans (SWCAP)</vt:lpstr>
      <vt:lpstr>Indirect Cost Rate Agreement</vt:lpstr>
      <vt:lpstr>Applicability to Programs… </vt:lpstr>
      <vt:lpstr>Unrestricted (Regular) Programs</vt:lpstr>
      <vt:lpstr>Restricted Programs are Unique to ED</vt:lpstr>
      <vt:lpstr>Training Programs 34 CFR 75.562 (c)(1) </vt:lpstr>
      <vt:lpstr>Types of Indirect Rates</vt:lpstr>
      <vt:lpstr>Types of Indirect Rates</vt:lpstr>
      <vt:lpstr>Types of Indirect Rates</vt:lpstr>
      <vt:lpstr>Types of Indirect Rates</vt:lpstr>
      <vt:lpstr>Temporary Rate</vt:lpstr>
      <vt:lpstr>Key Changes Under the Uniform Guidance </vt:lpstr>
      <vt:lpstr>Key Changes in Indirect Costs</vt:lpstr>
      <vt:lpstr>Grant Award Notification Changes</vt:lpstr>
      <vt:lpstr>Eligibility to Use the De Minimis Rate</vt:lpstr>
      <vt:lpstr>Rate Extension Up to Four Years</vt:lpstr>
      <vt:lpstr>Sub-Recipient Indirect Rates </vt:lpstr>
      <vt:lpstr>Timelines</vt:lpstr>
      <vt:lpstr>Timelines for Indirect Cost</vt:lpstr>
      <vt:lpstr>Time and Effort</vt:lpstr>
      <vt:lpstr>Updated 524 Form (line 10)</vt:lpstr>
      <vt:lpstr> Updated 524 Form</vt:lpstr>
      <vt:lpstr>Updated 524 Form</vt:lpstr>
      <vt:lpstr>Updated 524 Form</vt:lpstr>
      <vt:lpstr>Updated 524 Form</vt:lpstr>
      <vt:lpstr>Resources and Tools</vt:lpstr>
      <vt:lpstr>Resources</vt:lpstr>
      <vt:lpstr>Resources</vt:lpstr>
      <vt:lpstr>ED Indirect Cost Group Contact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Widescreen presentation</dc:title>
  <dc:creator/>
  <cp:lastModifiedBy/>
  <cp:revision>1</cp:revision>
  <dcterms:modified xsi:type="dcterms:W3CDTF">2015-09-02T13:40:17Z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TC101769309990</vt:lpwstr>
  </property>
</Properties>
</file>