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641" r:id="rId2"/>
    <p:sldId id="639" r:id="rId3"/>
    <p:sldId id="642" r:id="rId4"/>
    <p:sldId id="652" r:id="rId5"/>
    <p:sldId id="653" r:id="rId6"/>
    <p:sldId id="648" r:id="rId7"/>
    <p:sldId id="649" r:id="rId8"/>
    <p:sldId id="654" r:id="rId9"/>
    <p:sldId id="651" r:id="rId10"/>
    <p:sldId id="662" r:id="rId11"/>
    <p:sldId id="657" r:id="rId12"/>
    <p:sldId id="658" r:id="rId13"/>
    <p:sldId id="659" r:id="rId14"/>
    <p:sldId id="660" r:id="rId15"/>
    <p:sldId id="661" r:id="rId16"/>
    <p:sldId id="664" r:id="rId17"/>
    <p:sldId id="621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garet Levy" initials="ML" lastIdx="2" clrIdx="0"/>
  <p:cmAuthor id="7" name="Aaron Pinter-Petrillo" initials="AP" lastIdx="3" clrIdx="7"/>
  <p:cmAuthor id="1" name="Authorised User" initials="AW" lastIdx="2" clrIdx="1"/>
  <p:cmAuthor id="8" name="Tate Gould" initials="TG" lastIdx="0" clrIdx="8"/>
  <p:cmAuthor id="2" name="Rachel Vessey" initials="RV" lastIdx="2" clrIdx="2"/>
  <p:cmAuthor id="3" name="U.S. Dept. of Education" initials="UDoE" lastIdx="2" clrIdx="3"/>
  <p:cmAuthor id="4" name="Meredith Farace" initials="MF" lastIdx="1" clrIdx="4"/>
  <p:cmAuthor id="5" name="Anthony" initials="A" lastIdx="17" clrIdx="5"/>
  <p:cmAuthor id="6" name="Authorised User" initials="AU" lastIdx="1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46C"/>
    <a:srgbClr val="C3CED0"/>
    <a:srgbClr val="5D7275"/>
    <a:srgbClr val="425254"/>
    <a:srgbClr val="F54B1A"/>
    <a:srgbClr val="01ABE9"/>
    <a:srgbClr val="718B8F"/>
    <a:srgbClr val="3C3C3C"/>
    <a:srgbClr val="E5C39E"/>
    <a:srgbClr val="2F2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57CDBA-B8F7-4149-BA4B-30D87750FDAF}" v="142" dt="2020-10-08T14:26:56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86449" autoAdjust="0"/>
  </p:normalViewPr>
  <p:slideViewPr>
    <p:cSldViewPr>
      <p:cViewPr varScale="1">
        <p:scale>
          <a:sx n="113" d="100"/>
          <a:sy n="113" d="100"/>
        </p:scale>
        <p:origin x="8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282"/>
    </p:cViewPr>
  </p:sorterViewPr>
  <p:notesViewPr>
    <p:cSldViewPr>
      <p:cViewPr varScale="1">
        <p:scale>
          <a:sx n="82" d="100"/>
          <a:sy n="82" d="100"/>
        </p:scale>
        <p:origin x="2214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23626-2720-4F3A-BDF8-1EBA32718C06}" type="datetimeFigureOut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EB55D-5321-40AD-BDB3-1B91AED7D0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00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D27E4F3-5197-423E-BB27-9D4E3BE793F1}" type="datetimeFigureOut">
              <a:rPr lang="en-US"/>
              <a:pPr>
                <a:defRPr/>
              </a:pPr>
              <a:t>1/12/2022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9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C8CB0A-A738-4798-B872-5710A3E1D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02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795299-C4A0-4532-9D82-FBB6D42BA1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0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8CB0A-A738-4798-B872-5710A3E1D20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05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</a:t>
            </a:r>
            <a:r>
              <a:rPr lang="en-US" baseline="0" dirty="0"/>
              <a:t> Focus Groups and internal review. Overlapping recommendations. As a result…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8CB0A-A738-4798-B872-5710A3E1D20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38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Overview document and </a:t>
            </a:r>
            <a:r>
              <a:rPr lang="en-US" dirty="0" err="1"/>
              <a:t>Infor</a:t>
            </a:r>
            <a:r>
              <a:rPr lang="en-US" baseline="0" dirty="0" err="1"/>
              <a:t>graphic</a:t>
            </a:r>
            <a:r>
              <a:rPr lang="en-US" baseline="0" dirty="0"/>
              <a:t> if available and discuss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8CB0A-A738-4798-B872-5710A3E1D20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4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sample notice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8CB0A-A738-4798-B872-5710A3E1D20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47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795299-C4A0-4532-9D82-FBB6D42BA17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51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21" y="5367508"/>
            <a:ext cx="1439959" cy="13617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-1"/>
            <a:ext cx="9144000" cy="4179975"/>
          </a:xfrm>
          <a:prstGeom prst="rect">
            <a:avLst/>
          </a:prstGeom>
          <a:solidFill>
            <a:srgbClr val="1B3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537128"/>
            <a:ext cx="3481374" cy="196865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6"/>
          <a:stretch/>
        </p:blipFill>
        <p:spPr>
          <a:xfrm>
            <a:off x="439992" y="4833271"/>
            <a:ext cx="1797824" cy="1772175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4125148"/>
            <a:ext cx="9144000" cy="75684"/>
          </a:xfrm>
          <a:prstGeom prst="rect">
            <a:avLst/>
          </a:prstGeom>
          <a:solidFill>
            <a:srgbClr val="C3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97974-1B77-43CF-8990-BB01B96941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9738" y="457200"/>
            <a:ext cx="8323262" cy="2362200"/>
          </a:xfrm>
        </p:spPr>
        <p:txBody>
          <a:bodyPr lIns="0" rIns="0"/>
          <a:lstStyle>
            <a:lvl1pPr marL="0" indent="0"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382000" cy="990600"/>
          </a:xfrm>
        </p:spPr>
        <p:txBody>
          <a:bodyPr/>
          <a:lstStyle>
            <a:lvl1pPr algn="ctr">
              <a:defRPr sz="6000" b="0" cap="all" baseline="0">
                <a:solidFill>
                  <a:srgbClr val="3C3C3C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5216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chemeClr val="bg1"/>
                </a:solidFill>
                <a:latin typeface="Calibri Light" panose="020F0302020204030204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38900"/>
            <a:ext cx="9144000" cy="431800"/>
          </a:xfrm>
          <a:prstGeom prst="rect">
            <a:avLst/>
          </a:prstGeom>
          <a:solidFill>
            <a:srgbClr val="1B3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5684"/>
          </a:xfrm>
          <a:prstGeom prst="rect">
            <a:avLst/>
          </a:prstGeom>
          <a:solidFill>
            <a:srgbClr val="C3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438900"/>
            <a:ext cx="9144000" cy="431800"/>
          </a:xfrm>
          <a:prstGeom prst="rect">
            <a:avLst/>
          </a:prstGeom>
          <a:solidFill>
            <a:srgbClr val="1B3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13"/>
            <a:ext cx="7162800" cy="1022123"/>
          </a:xfrm>
        </p:spPr>
        <p:txBody>
          <a:bodyPr lIns="0" tIns="0" rIns="0" bIns="0" anchor="b" anchorCtr="0"/>
          <a:lstStyle>
            <a:lvl1pPr>
              <a:lnSpc>
                <a:spcPct val="85000"/>
              </a:lnSpc>
              <a:defRPr sz="3600" b="0" cap="none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5216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chemeClr val="bg1"/>
                </a:solidFill>
                <a:latin typeface="Calibri Light" panose="020F0302020204030204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096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>
            <a:lvl1pPr>
              <a:spcAft>
                <a:spcPts val="600"/>
              </a:spcAft>
              <a:buClr>
                <a:srgbClr val="1B346C"/>
              </a:buClr>
              <a:defRPr sz="3200">
                <a:solidFill>
                  <a:srgbClr val="3C3C3C"/>
                </a:solidFill>
                <a:latin typeface="Calibri Light" panose="020F0302020204030204" pitchFamily="34" charset="0"/>
              </a:defRPr>
            </a:lvl1pPr>
            <a:lvl2pPr marL="746125" indent="-273050">
              <a:spcAft>
                <a:spcPts val="600"/>
              </a:spcAft>
              <a:buClr>
                <a:srgbClr val="5D7275"/>
              </a:buClr>
              <a:buFont typeface="Arial" pitchFamily="34" charset="0"/>
              <a:buChar char="•"/>
              <a:defRPr sz="2800">
                <a:solidFill>
                  <a:srgbClr val="3C3C3C"/>
                </a:solidFill>
                <a:latin typeface="Calibri Light" panose="020F0302020204030204" pitchFamily="34" charset="0"/>
              </a:defRPr>
            </a:lvl2pPr>
            <a:lvl3pPr marL="1033463" indent="-228600">
              <a:spcAft>
                <a:spcPts val="600"/>
              </a:spcAft>
              <a:buSzPct val="85000"/>
              <a:buFont typeface="Arial" pitchFamily="34" charset="0"/>
              <a:buChar char="•"/>
              <a:defRPr sz="2400">
                <a:solidFill>
                  <a:srgbClr val="3C3C3C"/>
                </a:solidFill>
                <a:latin typeface="Calibri Light" panose="020F0302020204030204" pitchFamily="34" charset="0"/>
              </a:defRPr>
            </a:lvl3pPr>
            <a:lvl4pPr marL="1489075" indent="-228600"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3C3C3C"/>
                </a:solidFill>
                <a:latin typeface="Calibri Light" panose="020F0302020204030204" pitchFamily="34" charset="0"/>
              </a:defRPr>
            </a:lvl4pPr>
            <a:lvl5pPr marL="1947863" indent="-228600">
              <a:spcAft>
                <a:spcPts val="600"/>
              </a:spcAft>
              <a:buFont typeface="Arial" pitchFamily="34" charset="0"/>
              <a:buChar char="•"/>
              <a:defRPr sz="1800">
                <a:solidFill>
                  <a:srgbClr val="3C3C3C"/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6400800"/>
            <a:ext cx="9144000" cy="75684"/>
          </a:xfrm>
          <a:prstGeom prst="rect">
            <a:avLst/>
          </a:prstGeom>
          <a:solidFill>
            <a:srgbClr val="C3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981" y="573809"/>
            <a:ext cx="1289419" cy="550362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0" y="943100"/>
            <a:ext cx="7616952" cy="0"/>
          </a:xfrm>
          <a:prstGeom prst="line">
            <a:avLst/>
          </a:prstGeom>
          <a:ln w="12700">
            <a:solidFill>
              <a:srgbClr val="C3CE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438900"/>
            <a:ext cx="9144000" cy="431800"/>
          </a:xfrm>
          <a:prstGeom prst="rect">
            <a:avLst/>
          </a:prstGeom>
          <a:solidFill>
            <a:srgbClr val="1B3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6400800"/>
            <a:ext cx="9144000" cy="75684"/>
          </a:xfrm>
          <a:prstGeom prst="rect">
            <a:avLst/>
          </a:prstGeom>
          <a:solidFill>
            <a:srgbClr val="C3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5216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chemeClr val="bg1"/>
                </a:solidFill>
                <a:latin typeface="Calibri Light" panose="020F0302020204030204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Clr>
                <a:srgbClr val="830711"/>
              </a:buClr>
              <a:buFont typeface="Arial" panose="020B0604020202020204" pitchFamily="34" charset="0"/>
              <a:buNone/>
              <a:defRPr lang="en-US" sz="2100" i="1" smtClean="0">
                <a:solidFill>
                  <a:srgbClr val="3C3C3C"/>
                </a:solidFill>
                <a:latin typeface="Calibri Light" panose="020F0302020204030204" pitchFamily="34" charset="0"/>
              </a:defRPr>
            </a:lvl1pPr>
            <a:lvl2pPr marL="463550" indent="-238125">
              <a:buFontTx/>
              <a:buNone/>
              <a:defRPr sz="3200">
                <a:solidFill>
                  <a:srgbClr val="53777A"/>
                </a:solidFill>
                <a:latin typeface="Calibri Light" panose="020F0302020204030204" pitchFamily="34" charset="0"/>
              </a:defRPr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subtext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8700"/>
            <a:ext cx="7162800" cy="990600"/>
          </a:xfrm>
        </p:spPr>
        <p:txBody>
          <a:bodyPr/>
          <a:lstStyle>
            <a:lvl1pPr>
              <a:defRPr sz="3600" b="0" cap="none" baseline="0">
                <a:solidFill>
                  <a:srgbClr val="3C3C3C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981" y="573809"/>
            <a:ext cx="1289419" cy="550362"/>
          </a:xfrm>
          <a:prstGeom prst="rect">
            <a:avLst/>
          </a:prstGeom>
        </p:spPr>
      </p:pic>
      <p:cxnSp>
        <p:nvCxnSpPr>
          <p:cNvPr id="25" name="Straight Connector 24"/>
          <p:cNvCxnSpPr/>
          <p:nvPr userDrawn="1"/>
        </p:nvCxnSpPr>
        <p:spPr>
          <a:xfrm>
            <a:off x="0" y="943100"/>
            <a:ext cx="7616952" cy="0"/>
          </a:xfrm>
          <a:prstGeom prst="line">
            <a:avLst/>
          </a:prstGeom>
          <a:ln w="12700">
            <a:solidFill>
              <a:srgbClr val="C3CE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1B346C"/>
                </a:solidFill>
                <a:latin typeface="+mn-lt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8229600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smtClean="0">
                <a:solidFill>
                  <a:srgbClr val="53777A"/>
                </a:solidFill>
                <a:latin typeface="Calibri Light" panose="020F03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2" r:id="rId2"/>
    <p:sldLayoutId id="2147483831" r:id="rId3"/>
    <p:sldLayoutId id="2147483836" r:id="rId4"/>
    <p:sldLayoutId id="2147483833" r:id="rId5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 cap="small" baseline="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9250" indent="-349250" algn="l" rtl="0" eaLnBrk="0" fontAlgn="base" hangingPunct="0">
        <a:spcBef>
          <a:spcPts val="1200"/>
        </a:spcBef>
        <a:spcAft>
          <a:spcPct val="0"/>
        </a:spcAft>
        <a:buClr>
          <a:srgbClr val="1B346C"/>
        </a:buClr>
        <a:buSzPct val="100000"/>
        <a:buFont typeface="+mj-lt"/>
        <a:buAutoNum type="arabicPeriod"/>
        <a:defRPr sz="2800" kern="1200">
          <a:solidFill>
            <a:srgbClr val="2F2F49"/>
          </a:solidFill>
          <a:latin typeface="Calibri Light" panose="020F0302020204030204" pitchFamily="34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600"/>
        </a:spcBef>
        <a:spcAft>
          <a:spcPct val="0"/>
        </a:spcAft>
        <a:buClr>
          <a:srgbClr val="5D7275"/>
        </a:buClr>
        <a:buSzPct val="100000"/>
        <a:buFont typeface="Arial" pitchFamily="34" charset="0"/>
        <a:buChar char="•"/>
        <a:defRPr sz="2600" kern="1200">
          <a:solidFill>
            <a:srgbClr val="2F2F49"/>
          </a:solidFill>
          <a:latin typeface="Calibri Light" panose="020F0302020204030204" pitchFamily="34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F54B1A"/>
        </a:buClr>
        <a:buSzPct val="80000"/>
        <a:buFont typeface="Arial" pitchFamily="34" charset="0"/>
        <a:buChar char="•"/>
        <a:defRPr sz="2300" kern="1200">
          <a:solidFill>
            <a:srgbClr val="2F2F49"/>
          </a:solidFill>
          <a:latin typeface="Calibri Light" panose="020F0302020204030204" pitchFamily="34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600"/>
        </a:spcBef>
        <a:spcAft>
          <a:spcPct val="0"/>
        </a:spcAft>
        <a:buClr>
          <a:srgbClr val="5D7275"/>
        </a:buClr>
        <a:buSzPct val="70000"/>
        <a:buFont typeface="Arial" pitchFamily="34" charset="0"/>
        <a:buChar char="•"/>
        <a:defRPr sz="2000" kern="1200">
          <a:solidFill>
            <a:srgbClr val="2F2F49"/>
          </a:solidFill>
          <a:latin typeface="Calibri Light" panose="020F0302020204030204" pitchFamily="34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600"/>
        </a:spcBef>
        <a:spcAft>
          <a:spcPct val="0"/>
        </a:spcAft>
        <a:buClr>
          <a:srgbClr val="718B8F"/>
        </a:buClr>
        <a:buSzPct val="50000"/>
        <a:buFont typeface="Arial" pitchFamily="34" charset="0"/>
        <a:buChar char="•"/>
        <a:defRPr sz="2000" kern="1200">
          <a:solidFill>
            <a:srgbClr val="2F2F49"/>
          </a:solidFill>
          <a:latin typeface="Calibri Light" panose="020F03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12B50-0FD8-44FF-A560-6978FF758E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685803"/>
            <a:ext cx="8305800" cy="2306890"/>
          </a:xfrm>
        </p:spPr>
        <p:txBody>
          <a:bodyPr/>
          <a:lstStyle/>
          <a:p>
            <a:pPr rtl="0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Rollout of Differentiated </a:t>
            </a:r>
            <a:br>
              <a:rPr lang="en-US" b="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lang="en-US" b="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Monitoring and Support (DMS)</a:t>
            </a:r>
            <a:br>
              <a:rPr lang="en-US" sz="3600" b="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lang="en-US" sz="3200" b="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Fiscal Year 2018 </a:t>
            </a:r>
            <a:r>
              <a:rPr lang="en-US" sz="3200" b="0" kern="1200" dirty="0">
                <a:solidFill>
                  <a:srgbClr val="FFFFFF"/>
                </a:solidFill>
                <a:effectLst/>
                <a:ea typeface="+mn-ea"/>
                <a:cs typeface="Calibri Light" panose="020F0302020204030204" pitchFamily="34" charset="0"/>
              </a:rPr>
              <a:t>(2017–18)</a:t>
            </a:r>
            <a:endParaRPr lang="en-US" b="0" dirty="0">
              <a:effectLst/>
              <a:cs typeface="Calibri Light" panose="020F03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81000" y="2992693"/>
            <a:ext cx="4191000" cy="436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cap="all" dirty="0">
                <a:solidFill>
                  <a:schemeClr val="bg1"/>
                </a:solidFill>
                <a:latin typeface="Calibri Light" panose="020F0302020204030204" pitchFamily="34" charset="0"/>
                <a:ea typeface="+mj-ea"/>
                <a:cs typeface="+mj-cs"/>
              </a:rPr>
              <a:t>National TA Call,</a:t>
            </a:r>
            <a:r>
              <a:rPr kumimoji="0" lang="en-US" i="0" u="none" strike="noStrike" kern="1200" cap="all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+mj-cs"/>
              </a:rPr>
              <a:t> November 20, 2017</a:t>
            </a:r>
            <a:endParaRPr lang="en-US" cap="all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4" name="Straight Connecto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57200" y="2600017"/>
            <a:ext cx="2819400" cy="0"/>
          </a:xfrm>
          <a:prstGeom prst="line">
            <a:avLst/>
          </a:prstGeom>
          <a:ln>
            <a:solidFill>
              <a:srgbClr val="C3CE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08638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DMS Notice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Each Notice will include a narrative </a:t>
            </a:r>
            <a:br>
              <a:rPr lang="en-US" dirty="0"/>
            </a:br>
            <a:r>
              <a:rPr lang="en-US" dirty="0"/>
              <a:t>explaining DMS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Will list level of engagement for </a:t>
            </a:r>
            <a:br>
              <a:rPr lang="en-US" dirty="0"/>
            </a:br>
            <a:r>
              <a:rPr lang="en-US" dirty="0"/>
              <a:t>each DMS area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For areas with intensive or targeted levels, </a:t>
            </a:r>
            <a:br>
              <a:rPr lang="en-US" dirty="0"/>
            </a:br>
            <a:r>
              <a:rPr lang="en-US" dirty="0"/>
              <a:t>will list the factors that led to the level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In some cases, will explain that no further engagement is needed</a:t>
            </a:r>
          </a:p>
        </p:txBody>
      </p:sp>
    </p:spTree>
    <p:extLst>
      <p:ext uri="{BB962C8B-B14F-4D97-AF65-F5344CB8AC3E}">
        <p14:creationId xmlns:p14="http://schemas.microsoft.com/office/powerpoint/2010/main" val="394614693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DMS Activities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DMS activities will depend on level of engagement and area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Intensive fiscal and compliance activities are mandatory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All others are recommended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Coordinating TA activities with TA Centers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Written responses in all areas with intensive areas of engagement</a:t>
            </a:r>
          </a:p>
        </p:txBody>
      </p:sp>
    </p:spTree>
    <p:extLst>
      <p:ext uri="{BB962C8B-B14F-4D97-AF65-F5344CB8AC3E}">
        <p14:creationId xmlns:p14="http://schemas.microsoft.com/office/powerpoint/2010/main" val="310027381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Sample DMS Activities: </a:t>
            </a:r>
            <a:br>
              <a:rPr lang="en-US" dirty="0"/>
            </a:br>
            <a:r>
              <a:rPr lang="en-US" dirty="0"/>
              <a:t>Intensive Compliance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Low Secondary Transition Data: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dirty="0"/>
              <a:t>OSEP conducts focused review and discussion of factors that led to level of engagement:</a:t>
            </a:r>
          </a:p>
          <a:p>
            <a:pPr marL="1143000" lvl="2"/>
            <a:r>
              <a:rPr lang="en-US" dirty="0"/>
              <a:t>Drill down on data</a:t>
            </a:r>
          </a:p>
          <a:p>
            <a:pPr marL="1143000" lvl="2"/>
            <a:r>
              <a:rPr lang="en-US" dirty="0"/>
              <a:t>Review of policies and procedures</a:t>
            </a:r>
          </a:p>
          <a:p>
            <a:pPr marL="1143000" lvl="2"/>
            <a:r>
              <a:rPr lang="en-US" dirty="0"/>
              <a:t>Root cause analysis</a:t>
            </a:r>
          </a:p>
          <a:p>
            <a:pPr marL="1143000" lvl="2"/>
            <a:r>
              <a:rPr lang="en-US" dirty="0"/>
              <a:t>Issue letter summarizing review with findings if noncompliance is identified</a:t>
            </a:r>
          </a:p>
        </p:txBody>
      </p:sp>
    </p:spTree>
    <p:extLst>
      <p:ext uri="{BB962C8B-B14F-4D97-AF65-F5344CB8AC3E}">
        <p14:creationId xmlns:p14="http://schemas.microsoft.com/office/powerpoint/2010/main" val="321170743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DMS Activities: </a:t>
            </a:r>
            <a:br>
              <a:rPr lang="en-US" dirty="0"/>
            </a:br>
            <a:r>
              <a:rPr lang="en-US" dirty="0"/>
              <a:t>Results Targeted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Low Reading Proficiency: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dirty="0"/>
              <a:t>State participates in NCSI’s </a:t>
            </a:r>
            <a:br>
              <a:rPr lang="en-US" dirty="0"/>
            </a:br>
            <a:r>
              <a:rPr lang="en-US" dirty="0"/>
              <a:t>Learning Collaborative on Language and Literacy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dirty="0"/>
              <a:t>OSEP asks state to report on activities </a:t>
            </a:r>
            <a:br>
              <a:rPr lang="en-US" dirty="0"/>
            </a:br>
            <a:r>
              <a:rPr lang="en-US" dirty="0"/>
              <a:t>with collaborative and impact on </a:t>
            </a:r>
            <a:br>
              <a:rPr lang="en-US" dirty="0"/>
            </a:br>
            <a:r>
              <a:rPr lang="en-US" dirty="0"/>
              <a:t>improving performance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dirty="0"/>
              <a:t>Brainstorm next steps</a:t>
            </a:r>
          </a:p>
        </p:txBody>
      </p:sp>
    </p:spTree>
    <p:extLst>
      <p:ext uri="{BB962C8B-B14F-4D97-AF65-F5344CB8AC3E}">
        <p14:creationId xmlns:p14="http://schemas.microsoft.com/office/powerpoint/2010/main" val="171064357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DMS Activities: Fiscal Intensive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OSEP will use protocols on LEA Allocations and Subrecipient monitoring and/or </a:t>
            </a:r>
            <a:br>
              <a:rPr lang="en-US" dirty="0"/>
            </a:br>
            <a:r>
              <a:rPr lang="en-US" dirty="0"/>
              <a:t>other state-specific issues as appropriate: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dirty="0"/>
              <a:t>Request documentation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dirty="0"/>
              <a:t>Conduct interviews based on protocols and </a:t>
            </a:r>
            <a:br>
              <a:rPr lang="en-US" dirty="0"/>
            </a:br>
            <a:r>
              <a:rPr lang="en-US" dirty="0"/>
              <a:t>review of documentation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dirty="0"/>
              <a:t>Issue letter, including findings if </a:t>
            </a:r>
            <a:br>
              <a:rPr lang="en-US" dirty="0"/>
            </a:br>
            <a:r>
              <a:rPr lang="en-US" dirty="0"/>
              <a:t>noncompliance is identified</a:t>
            </a:r>
          </a:p>
        </p:txBody>
      </p:sp>
    </p:spTree>
    <p:extLst>
      <p:ext uri="{BB962C8B-B14F-4D97-AF65-F5344CB8AC3E}">
        <p14:creationId xmlns:p14="http://schemas.microsoft.com/office/powerpoint/2010/main" val="53049435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DMS Activities: Fiscal Targeted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Group of Part C states with targeted level of engagement interested in OSEP’s “Fiscal 101”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OSEP, collaborating with TA providers conducts webinar for interested states, including opportunities for states </a:t>
            </a:r>
            <a:br>
              <a:rPr lang="en-US" dirty="0"/>
            </a:br>
            <a:r>
              <a:rPr lang="en-US" dirty="0"/>
              <a:t>to learn from each other</a:t>
            </a:r>
          </a:p>
        </p:txBody>
      </p:sp>
    </p:spTree>
    <p:extLst>
      <p:ext uri="{BB962C8B-B14F-4D97-AF65-F5344CB8AC3E}">
        <p14:creationId xmlns:p14="http://schemas.microsoft.com/office/powerpoint/2010/main" val="342666480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Long-term Horizon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Internal review of how we determine levels of engagement for results and compliance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C</a:t>
            </a:r>
            <a:r>
              <a:rPr lang="en-US" sz="2800" dirty="0"/>
              <a:t>urrently using matrices from APR/Determinations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Undertaking review to see if this best way and possible alternatives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We will be reaching out to both states and </a:t>
            </a:r>
            <a:br>
              <a:rPr lang="en-US" sz="2800" dirty="0"/>
            </a:br>
            <a:r>
              <a:rPr lang="en-US" sz="2800" dirty="0"/>
              <a:t>TA Centers for input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Goal to make any possible changes for 2018–19</a:t>
            </a:r>
          </a:p>
        </p:txBody>
      </p:sp>
    </p:spTree>
    <p:extLst>
      <p:ext uri="{BB962C8B-B14F-4D97-AF65-F5344CB8AC3E}">
        <p14:creationId xmlns:p14="http://schemas.microsoft.com/office/powerpoint/2010/main" val="280781262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382000" cy="990600"/>
          </a:xfrm>
        </p:spPr>
        <p:txBody>
          <a:bodyPr/>
          <a:lstStyle/>
          <a:p>
            <a:pPr lvl="0">
              <a:defRPr/>
            </a:pPr>
            <a:r>
              <a:rPr lang="en-US" cap="none" dirty="0">
                <a:solidFill>
                  <a:schemeClr val="tx1"/>
                </a:solidFill>
              </a:rPr>
              <a:t>Questions and Comments</a:t>
            </a:r>
            <a:endParaRPr lang="en-US" b="0" cap="none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Summary of DMS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2017–18 DMS Areas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Changes in DMS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Overview Document of DMS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TAGR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What to Expect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DMS Activities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Long-Term Horizon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Questions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</a:t>
            </a:r>
            <a:r>
              <a:rPr lang="en-US" dirty="0"/>
              <a:t>of DMS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Anticipate sending out this year’s DMS notices the week of November 27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DMS is a key component of Results Driven Accountability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OSEP uses DMS to: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sz="2400" dirty="0"/>
              <a:t>Fulfill its responsibility to monitor grantees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sz="2400" dirty="0"/>
              <a:t>Differentiate its level of support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sz="2400" dirty="0"/>
              <a:t>Address state-specific needs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sz="2400" dirty="0"/>
              <a:t>Allocate its resources </a:t>
            </a:r>
          </a:p>
        </p:txBody>
      </p:sp>
    </p:spTree>
    <p:extLst>
      <p:ext uri="{BB962C8B-B14F-4D97-AF65-F5344CB8AC3E}">
        <p14:creationId xmlns:p14="http://schemas.microsoft.com/office/powerpoint/2010/main" val="211094942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DMS Areas for 2017–18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sz="3200" dirty="0"/>
              <a:t>Compliance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sz="3200" dirty="0"/>
              <a:t>Results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sz="3200" dirty="0"/>
              <a:t>State Systemic Improvement Plan (SSIP)</a:t>
            </a:r>
          </a:p>
          <a:p>
            <a:pPr marL="854075" lvl="1" indent="-457200">
              <a:buFont typeface="Wingdings" panose="05000000000000000000" pitchFamily="2" charset="2"/>
              <a:buChar char="Ø"/>
            </a:pPr>
            <a:r>
              <a:rPr lang="en-US" sz="3200" dirty="0"/>
              <a:t>Fiscal</a:t>
            </a:r>
          </a:p>
        </p:txBody>
      </p:sp>
    </p:spTree>
    <p:extLst>
      <p:ext uri="{BB962C8B-B14F-4D97-AF65-F5344CB8AC3E}">
        <p14:creationId xmlns:p14="http://schemas.microsoft.com/office/powerpoint/2010/main" val="12945233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Find and Correctional Education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No longer part of the Organizational Assessment we use to assign </a:t>
            </a:r>
            <a:br>
              <a:rPr lang="en-US" dirty="0"/>
            </a:br>
            <a:r>
              <a:rPr lang="en-US" dirty="0"/>
              <a:t>levels of engagement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Continuing to provide Technical Assistance and making resources available</a:t>
            </a:r>
          </a:p>
        </p:txBody>
      </p:sp>
    </p:spTree>
    <p:extLst>
      <p:ext uri="{BB962C8B-B14F-4D97-AF65-F5344CB8AC3E}">
        <p14:creationId xmlns:p14="http://schemas.microsoft.com/office/powerpoint/2010/main" val="219329705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00"/>
            <a:ext cx="7391400" cy="990600"/>
          </a:xfrm>
        </p:spPr>
        <p:txBody>
          <a:bodyPr/>
          <a:lstStyle/>
          <a:p>
            <a:r>
              <a:rPr lang="en-US" dirty="0"/>
              <a:t>Changes as a Result of Internal Review and State Focus Groups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“Designations” changed to </a:t>
            </a:r>
            <a:br>
              <a:rPr lang="en-US" dirty="0"/>
            </a:br>
            <a:r>
              <a:rPr lang="en-US" dirty="0"/>
              <a:t>“levels of engagement”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More consistent communications </a:t>
            </a:r>
            <a:br>
              <a:rPr lang="en-US" dirty="0"/>
            </a:br>
            <a:r>
              <a:rPr lang="en-US" dirty="0"/>
              <a:t>throughout year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New options for targeted TA, </a:t>
            </a:r>
            <a:br>
              <a:rPr lang="en-US" dirty="0"/>
            </a:br>
            <a:r>
              <a:rPr lang="en-US" dirty="0"/>
              <a:t>including groups and cohorts</a:t>
            </a:r>
          </a:p>
        </p:txBody>
      </p:sp>
    </p:spTree>
    <p:extLst>
      <p:ext uri="{BB962C8B-B14F-4D97-AF65-F5344CB8AC3E}">
        <p14:creationId xmlns:p14="http://schemas.microsoft.com/office/powerpoint/2010/main" val="164327545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Overview can be used to explain DMS to agency leadership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Explains process at high level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Places DMS in context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Reduce concern about levels of engagement</a:t>
            </a:r>
          </a:p>
        </p:txBody>
      </p:sp>
    </p:spTree>
    <p:extLst>
      <p:ext uri="{BB962C8B-B14F-4D97-AF65-F5344CB8AC3E}">
        <p14:creationId xmlns:p14="http://schemas.microsoft.com/office/powerpoint/2010/main" val="408374940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New automated system for conducting Organizational Assessment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Benefits:</a:t>
            </a:r>
          </a:p>
          <a:p>
            <a:pPr marL="685800" lvl="1" indent="-288925"/>
            <a:r>
              <a:rPr lang="en-US" dirty="0"/>
              <a:t>Consistency</a:t>
            </a:r>
          </a:p>
          <a:p>
            <a:pPr marL="685800" lvl="1" indent="-288925"/>
            <a:r>
              <a:rPr lang="en-US" dirty="0"/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103934888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DMS Notices to be issued week of 11/27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State lead will contact you to schedule a call in December</a:t>
            </a:r>
          </a:p>
          <a:p>
            <a:pPr lvl="1"/>
            <a:r>
              <a:rPr lang="en-US" dirty="0"/>
              <a:t>Clarifications and questions</a:t>
            </a:r>
          </a:p>
          <a:p>
            <a:pPr lvl="1"/>
            <a:r>
              <a:rPr lang="en-US" dirty="0"/>
              <a:t>Begin to select DMS activities</a:t>
            </a:r>
          </a:p>
          <a:p>
            <a:pPr lvl="1"/>
            <a:r>
              <a:rPr lang="en-US" dirty="0"/>
              <a:t>Start scheduling</a:t>
            </a:r>
          </a:p>
        </p:txBody>
      </p:sp>
    </p:spTree>
    <p:extLst>
      <p:ext uri="{BB962C8B-B14F-4D97-AF65-F5344CB8AC3E}">
        <p14:creationId xmlns:p14="http://schemas.microsoft.com/office/powerpoint/2010/main" val="1970377945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0">
      <a:dk1>
        <a:srgbClr val="22366B"/>
      </a:dk1>
      <a:lt1>
        <a:sysClr val="window" lastClr="FFFFFF"/>
      </a:lt1>
      <a:dk2>
        <a:srgbClr val="5D7572"/>
      </a:dk2>
      <a:lt2>
        <a:srgbClr val="CCDDEA"/>
      </a:lt2>
      <a:accent1>
        <a:srgbClr val="22366B"/>
      </a:accent1>
      <a:accent2>
        <a:srgbClr val="F04D23"/>
      </a:accent2>
      <a:accent3>
        <a:srgbClr val="C3CED0"/>
      </a:accent3>
      <a:accent4>
        <a:srgbClr val="E5C39E"/>
      </a:accent4>
      <a:accent5>
        <a:srgbClr val="5D7572"/>
      </a:accent5>
      <a:accent6>
        <a:srgbClr val="C3CED0"/>
      </a:accent6>
      <a:hlink>
        <a:srgbClr val="01ABE9"/>
      </a:hlink>
      <a:folHlink>
        <a:srgbClr val="44CDFE"/>
      </a:folHlink>
    </a:clrScheme>
    <a:fontScheme name="RSN - Corbel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ASN-PPT-Template_v1" id="{AC9AB42F-DA42-45B7-BA82-BE2EB91747BD}" vid="{BE87E381-0C86-48DF-BECE-71ED42C3AB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37446</TotalTime>
  <Words>630</Words>
  <Application>Microsoft Office PowerPoint</Application>
  <PresentationFormat>On-screen Show (4:3)</PresentationFormat>
  <Paragraphs>111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Corbel</vt:lpstr>
      <vt:lpstr>Tw Cen MT</vt:lpstr>
      <vt:lpstr>Wingdings</vt:lpstr>
      <vt:lpstr>Median</vt:lpstr>
      <vt:lpstr>Rollout of Differentiated  Monitoring and Support (DMS) Fiscal Year 2018 (2017–18)</vt:lpstr>
      <vt:lpstr>Agenda</vt:lpstr>
      <vt:lpstr>Summary of DMS</vt:lpstr>
      <vt:lpstr>DMS Areas for 2017–18</vt:lpstr>
      <vt:lpstr>Child Find and Correctional Education</vt:lpstr>
      <vt:lpstr>Changes as a Result of Internal Review and State Focus Groups</vt:lpstr>
      <vt:lpstr>Overview of DMS</vt:lpstr>
      <vt:lpstr>TAGR</vt:lpstr>
      <vt:lpstr>What to Expect</vt:lpstr>
      <vt:lpstr>Sample DMS Notice</vt:lpstr>
      <vt:lpstr>DMS Activities</vt:lpstr>
      <vt:lpstr>Sample DMS Activities:  Intensive Compliance</vt:lpstr>
      <vt:lpstr>Sample DMS Activities:  Results Targeted</vt:lpstr>
      <vt:lpstr>Sample DMS Activities: Fiscal Intensive </vt:lpstr>
      <vt:lpstr>Sample DMS Activities: Fiscal Targeted</vt:lpstr>
      <vt:lpstr>On the Long-term Horizon</vt:lpstr>
      <vt:lpstr>Questions and Comments</vt:lpstr>
    </vt:vector>
  </TitlesOfParts>
  <Company>U.S.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Rollout of Differentiated Monitoring and Support (DMS) - Fiscal Year 2018 (2017–18) (PPTX)</dc:title>
  <dc:subject>Differentiated Monitoring and Support</dc:subject>
  <dc:creator>Rebecca Zazove</dc:creator>
  <dc:description>Rollout of Differentiated Monitoring and Support (DMS) - Fiscal Year 2018 (2017–18) (PPTX)</dc:description>
  <cp:lastModifiedBy>Rhodes, Geoffrey</cp:lastModifiedBy>
  <cp:revision>1073</cp:revision>
  <cp:lastPrinted>2012-05-09T22:28:42Z</cp:lastPrinted>
  <dcterms:created xsi:type="dcterms:W3CDTF">2011-01-12T22:45:00Z</dcterms:created>
  <dcterms:modified xsi:type="dcterms:W3CDTF">2022-01-12T16:51:24Z</dcterms:modified>
  <cp:category>Monitoring</cp:category>
</cp:coreProperties>
</file>