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8"/>
  </p:notesMasterIdLst>
  <p:sldIdLst>
    <p:sldId id="289" r:id="rId2"/>
    <p:sldId id="258" r:id="rId3"/>
    <p:sldId id="257" r:id="rId4"/>
    <p:sldId id="259" r:id="rId5"/>
    <p:sldId id="318" r:id="rId6"/>
    <p:sldId id="309" r:id="rId7"/>
    <p:sldId id="304" r:id="rId8"/>
    <p:sldId id="262" r:id="rId9"/>
    <p:sldId id="263" r:id="rId10"/>
    <p:sldId id="310" r:id="rId11"/>
    <p:sldId id="311" r:id="rId12"/>
    <p:sldId id="308" r:id="rId13"/>
    <p:sldId id="260" r:id="rId14"/>
    <p:sldId id="278" r:id="rId15"/>
    <p:sldId id="271" r:id="rId16"/>
    <p:sldId id="272" r:id="rId17"/>
    <p:sldId id="277" r:id="rId18"/>
    <p:sldId id="279" r:id="rId19"/>
    <p:sldId id="270" r:id="rId20"/>
    <p:sldId id="280" r:id="rId21"/>
    <p:sldId id="316" r:id="rId22"/>
    <p:sldId id="281" r:id="rId23"/>
    <p:sldId id="305" r:id="rId24"/>
    <p:sldId id="317" r:id="rId25"/>
    <p:sldId id="282" r:id="rId26"/>
    <p:sldId id="283" r:id="rId27"/>
    <p:sldId id="315" r:id="rId28"/>
    <p:sldId id="285" r:id="rId29"/>
    <p:sldId id="284" r:id="rId30"/>
    <p:sldId id="269" r:id="rId31"/>
    <p:sldId id="290" r:id="rId32"/>
    <p:sldId id="299" r:id="rId33"/>
    <p:sldId id="300" r:id="rId34"/>
    <p:sldId id="297" r:id="rId35"/>
    <p:sldId id="291" r:id="rId36"/>
    <p:sldId id="292" r:id="rId37"/>
    <p:sldId id="307" r:id="rId38"/>
    <p:sldId id="293" r:id="rId39"/>
    <p:sldId id="288" r:id="rId40"/>
    <p:sldId id="296" r:id="rId41"/>
    <p:sldId id="303" r:id="rId42"/>
    <p:sldId id="295" r:id="rId43"/>
    <p:sldId id="298" r:id="rId44"/>
    <p:sldId id="312" r:id="rId45"/>
    <p:sldId id="306" r:id="rId46"/>
    <p:sldId id="26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D15CCB-6D6E-46BC-BC2C-95EBF43CAED2}" v="2170" dt="2020-10-02T17:21:11.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83" d="100"/>
          <a:sy n="83" d="100"/>
        </p:scale>
        <p:origin x="108" y="426"/>
      </p:cViewPr>
      <p:guideLst/>
    </p:cSldViewPr>
  </p:slideViewPr>
  <p:outlineViewPr>
    <p:cViewPr>
      <p:scale>
        <a:sx n="33" d="100"/>
        <a:sy n="33" d="100"/>
      </p:scale>
      <p:origin x="0" y="-18498"/>
    </p:cViewPr>
  </p:outlineViewPr>
  <p:notesTextViewPr>
    <p:cViewPr>
      <p:scale>
        <a:sx n="1" d="1"/>
        <a:sy n="1" d="1"/>
      </p:scale>
      <p:origin x="0" y="0"/>
    </p:cViewPr>
  </p:notesTextViewPr>
  <p:sorterViewPr>
    <p:cViewPr>
      <p:scale>
        <a:sx n="100" d="100"/>
        <a:sy n="100" d="100"/>
      </p:scale>
      <p:origin x="0" y="-14708"/>
    </p:cViewPr>
  </p:sorterViewPr>
  <p:notesViewPr>
    <p:cSldViewPr snapToGrid="0">
      <p:cViewPr>
        <p:scale>
          <a:sx n="81" d="100"/>
          <a:sy n="81" d="100"/>
        </p:scale>
        <p:origin x="2048"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1210D-04FB-4D09-BF8F-EB17DEA22051}" type="datetimeFigureOut">
              <a:rPr lang="en-US" smtClean="0"/>
              <a:t>10/2/2020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ED01A-A520-4EE2-B172-4FD65F08FFA9}" type="slidenum">
              <a:rPr lang="en-US" smtClean="0"/>
              <a:t>‹#›</a:t>
            </a:fld>
            <a:endParaRPr lang="en-US" dirty="0"/>
          </a:p>
        </p:txBody>
      </p:sp>
    </p:spTree>
    <p:extLst>
      <p:ext uri="{BB962C8B-B14F-4D97-AF65-F5344CB8AC3E}">
        <p14:creationId xmlns:p14="http://schemas.microsoft.com/office/powerpoint/2010/main" val="13412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1</a:t>
            </a:fld>
            <a:endParaRPr lang="en-US" dirty="0"/>
          </a:p>
        </p:txBody>
      </p:sp>
    </p:spTree>
    <p:extLst>
      <p:ext uri="{BB962C8B-B14F-4D97-AF65-F5344CB8AC3E}">
        <p14:creationId xmlns:p14="http://schemas.microsoft.com/office/powerpoint/2010/main" val="3735403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14</a:t>
            </a:fld>
            <a:endParaRPr lang="en-US" dirty="0"/>
          </a:p>
        </p:txBody>
      </p:sp>
    </p:spTree>
    <p:extLst>
      <p:ext uri="{BB962C8B-B14F-4D97-AF65-F5344CB8AC3E}">
        <p14:creationId xmlns:p14="http://schemas.microsoft.com/office/powerpoint/2010/main" val="112739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15</a:t>
            </a:fld>
            <a:endParaRPr lang="en-US" dirty="0"/>
          </a:p>
        </p:txBody>
      </p:sp>
    </p:spTree>
    <p:extLst>
      <p:ext uri="{BB962C8B-B14F-4D97-AF65-F5344CB8AC3E}">
        <p14:creationId xmlns:p14="http://schemas.microsoft.com/office/powerpoint/2010/main" val="1952092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16</a:t>
            </a:fld>
            <a:endParaRPr lang="en-US" dirty="0"/>
          </a:p>
        </p:txBody>
      </p:sp>
    </p:spTree>
    <p:extLst>
      <p:ext uri="{BB962C8B-B14F-4D97-AF65-F5344CB8AC3E}">
        <p14:creationId xmlns:p14="http://schemas.microsoft.com/office/powerpoint/2010/main" val="4238033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17</a:t>
            </a:fld>
            <a:endParaRPr lang="en-US" dirty="0"/>
          </a:p>
        </p:txBody>
      </p:sp>
    </p:spTree>
    <p:extLst>
      <p:ext uri="{BB962C8B-B14F-4D97-AF65-F5344CB8AC3E}">
        <p14:creationId xmlns:p14="http://schemas.microsoft.com/office/powerpoint/2010/main" val="2959080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18</a:t>
            </a:fld>
            <a:endParaRPr lang="en-US" dirty="0"/>
          </a:p>
        </p:txBody>
      </p:sp>
    </p:spTree>
    <p:extLst>
      <p:ext uri="{BB962C8B-B14F-4D97-AF65-F5344CB8AC3E}">
        <p14:creationId xmlns:p14="http://schemas.microsoft.com/office/powerpoint/2010/main" val="2140450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19</a:t>
            </a:fld>
            <a:endParaRPr lang="en-US" dirty="0"/>
          </a:p>
        </p:txBody>
      </p:sp>
    </p:spTree>
    <p:extLst>
      <p:ext uri="{BB962C8B-B14F-4D97-AF65-F5344CB8AC3E}">
        <p14:creationId xmlns:p14="http://schemas.microsoft.com/office/powerpoint/2010/main" val="2321018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20</a:t>
            </a:fld>
            <a:endParaRPr lang="en-US" dirty="0"/>
          </a:p>
        </p:txBody>
      </p:sp>
    </p:spTree>
    <p:extLst>
      <p:ext uri="{BB962C8B-B14F-4D97-AF65-F5344CB8AC3E}">
        <p14:creationId xmlns:p14="http://schemas.microsoft.com/office/powerpoint/2010/main" val="3566226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21</a:t>
            </a:fld>
            <a:endParaRPr lang="en-US" dirty="0"/>
          </a:p>
        </p:txBody>
      </p:sp>
    </p:spTree>
    <p:extLst>
      <p:ext uri="{BB962C8B-B14F-4D97-AF65-F5344CB8AC3E}">
        <p14:creationId xmlns:p14="http://schemas.microsoft.com/office/powerpoint/2010/main" val="27567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22</a:t>
            </a:fld>
            <a:endParaRPr lang="en-US" dirty="0"/>
          </a:p>
        </p:txBody>
      </p:sp>
    </p:spTree>
    <p:extLst>
      <p:ext uri="{BB962C8B-B14F-4D97-AF65-F5344CB8AC3E}">
        <p14:creationId xmlns:p14="http://schemas.microsoft.com/office/powerpoint/2010/main" val="3976220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23</a:t>
            </a:fld>
            <a:endParaRPr lang="en-US" dirty="0"/>
          </a:p>
        </p:txBody>
      </p:sp>
    </p:spTree>
    <p:extLst>
      <p:ext uri="{BB962C8B-B14F-4D97-AF65-F5344CB8AC3E}">
        <p14:creationId xmlns:p14="http://schemas.microsoft.com/office/powerpoint/2010/main" val="662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2</a:t>
            </a:fld>
            <a:endParaRPr lang="en-US" dirty="0"/>
          </a:p>
        </p:txBody>
      </p:sp>
    </p:spTree>
    <p:extLst>
      <p:ext uri="{BB962C8B-B14F-4D97-AF65-F5344CB8AC3E}">
        <p14:creationId xmlns:p14="http://schemas.microsoft.com/office/powerpoint/2010/main" val="2308610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24</a:t>
            </a:fld>
            <a:endParaRPr lang="en-US" dirty="0"/>
          </a:p>
        </p:txBody>
      </p:sp>
    </p:spTree>
    <p:extLst>
      <p:ext uri="{BB962C8B-B14F-4D97-AF65-F5344CB8AC3E}">
        <p14:creationId xmlns:p14="http://schemas.microsoft.com/office/powerpoint/2010/main" val="1552949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25</a:t>
            </a:fld>
            <a:endParaRPr lang="en-US" dirty="0"/>
          </a:p>
        </p:txBody>
      </p:sp>
    </p:spTree>
    <p:extLst>
      <p:ext uri="{BB962C8B-B14F-4D97-AF65-F5344CB8AC3E}">
        <p14:creationId xmlns:p14="http://schemas.microsoft.com/office/powerpoint/2010/main" val="2272240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p>
        </p:txBody>
      </p:sp>
      <p:sp>
        <p:nvSpPr>
          <p:cNvPr id="4" name="Slide Number Placeholder 3"/>
          <p:cNvSpPr>
            <a:spLocks noGrp="1"/>
          </p:cNvSpPr>
          <p:nvPr>
            <p:ph type="sldNum" sz="quarter" idx="5"/>
          </p:nvPr>
        </p:nvSpPr>
        <p:spPr/>
        <p:txBody>
          <a:bodyPr/>
          <a:lstStyle/>
          <a:p>
            <a:fld id="{AE1ED01A-A520-4EE2-B172-4FD65F08FFA9}" type="slidenum">
              <a:rPr lang="en-US" smtClean="0"/>
              <a:t>26</a:t>
            </a:fld>
            <a:endParaRPr lang="en-US" dirty="0"/>
          </a:p>
        </p:txBody>
      </p:sp>
    </p:spTree>
    <p:extLst>
      <p:ext uri="{BB962C8B-B14F-4D97-AF65-F5344CB8AC3E}">
        <p14:creationId xmlns:p14="http://schemas.microsoft.com/office/powerpoint/2010/main" val="68109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27</a:t>
            </a:fld>
            <a:endParaRPr lang="en-US" dirty="0"/>
          </a:p>
        </p:txBody>
      </p:sp>
    </p:spTree>
    <p:extLst>
      <p:ext uri="{BB962C8B-B14F-4D97-AF65-F5344CB8AC3E}">
        <p14:creationId xmlns:p14="http://schemas.microsoft.com/office/powerpoint/2010/main" val="978993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28</a:t>
            </a:fld>
            <a:endParaRPr lang="en-US" dirty="0"/>
          </a:p>
        </p:txBody>
      </p:sp>
    </p:spTree>
    <p:extLst>
      <p:ext uri="{BB962C8B-B14F-4D97-AF65-F5344CB8AC3E}">
        <p14:creationId xmlns:p14="http://schemas.microsoft.com/office/powerpoint/2010/main" val="3779695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29</a:t>
            </a:fld>
            <a:endParaRPr lang="en-US" dirty="0"/>
          </a:p>
        </p:txBody>
      </p:sp>
    </p:spTree>
    <p:extLst>
      <p:ext uri="{BB962C8B-B14F-4D97-AF65-F5344CB8AC3E}">
        <p14:creationId xmlns:p14="http://schemas.microsoft.com/office/powerpoint/2010/main" val="1336318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30</a:t>
            </a:fld>
            <a:endParaRPr lang="en-US" dirty="0"/>
          </a:p>
        </p:txBody>
      </p:sp>
    </p:spTree>
    <p:extLst>
      <p:ext uri="{BB962C8B-B14F-4D97-AF65-F5344CB8AC3E}">
        <p14:creationId xmlns:p14="http://schemas.microsoft.com/office/powerpoint/2010/main" val="1585997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31</a:t>
            </a:fld>
            <a:endParaRPr lang="en-US" dirty="0"/>
          </a:p>
        </p:txBody>
      </p:sp>
    </p:spTree>
    <p:extLst>
      <p:ext uri="{BB962C8B-B14F-4D97-AF65-F5344CB8AC3E}">
        <p14:creationId xmlns:p14="http://schemas.microsoft.com/office/powerpoint/2010/main" val="3366526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32</a:t>
            </a:fld>
            <a:endParaRPr lang="en-US" dirty="0"/>
          </a:p>
        </p:txBody>
      </p:sp>
    </p:spTree>
    <p:extLst>
      <p:ext uri="{BB962C8B-B14F-4D97-AF65-F5344CB8AC3E}">
        <p14:creationId xmlns:p14="http://schemas.microsoft.com/office/powerpoint/2010/main" val="281978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33</a:t>
            </a:fld>
            <a:endParaRPr lang="en-US" dirty="0"/>
          </a:p>
        </p:txBody>
      </p:sp>
    </p:spTree>
    <p:extLst>
      <p:ext uri="{BB962C8B-B14F-4D97-AF65-F5344CB8AC3E}">
        <p14:creationId xmlns:p14="http://schemas.microsoft.com/office/powerpoint/2010/main" val="264868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3</a:t>
            </a:fld>
            <a:endParaRPr lang="en-US" dirty="0"/>
          </a:p>
        </p:txBody>
      </p:sp>
    </p:spTree>
    <p:extLst>
      <p:ext uri="{BB962C8B-B14F-4D97-AF65-F5344CB8AC3E}">
        <p14:creationId xmlns:p14="http://schemas.microsoft.com/office/powerpoint/2010/main" val="4016370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34</a:t>
            </a:fld>
            <a:endParaRPr lang="en-US" dirty="0"/>
          </a:p>
        </p:txBody>
      </p:sp>
    </p:spTree>
    <p:extLst>
      <p:ext uri="{BB962C8B-B14F-4D97-AF65-F5344CB8AC3E}">
        <p14:creationId xmlns:p14="http://schemas.microsoft.com/office/powerpoint/2010/main" val="2765787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35</a:t>
            </a:fld>
            <a:endParaRPr lang="en-US" dirty="0"/>
          </a:p>
        </p:txBody>
      </p:sp>
    </p:spTree>
    <p:extLst>
      <p:ext uri="{BB962C8B-B14F-4D97-AF65-F5344CB8AC3E}">
        <p14:creationId xmlns:p14="http://schemas.microsoft.com/office/powerpoint/2010/main" val="667284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36</a:t>
            </a:fld>
            <a:endParaRPr lang="en-US" dirty="0"/>
          </a:p>
        </p:txBody>
      </p:sp>
    </p:spTree>
    <p:extLst>
      <p:ext uri="{BB962C8B-B14F-4D97-AF65-F5344CB8AC3E}">
        <p14:creationId xmlns:p14="http://schemas.microsoft.com/office/powerpoint/2010/main" val="3437394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37</a:t>
            </a:fld>
            <a:endParaRPr lang="en-US" dirty="0"/>
          </a:p>
        </p:txBody>
      </p:sp>
    </p:spTree>
    <p:extLst>
      <p:ext uri="{BB962C8B-B14F-4D97-AF65-F5344CB8AC3E}">
        <p14:creationId xmlns:p14="http://schemas.microsoft.com/office/powerpoint/2010/main" val="1223364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38</a:t>
            </a:fld>
            <a:endParaRPr lang="en-US" dirty="0"/>
          </a:p>
        </p:txBody>
      </p:sp>
    </p:spTree>
    <p:extLst>
      <p:ext uri="{BB962C8B-B14F-4D97-AF65-F5344CB8AC3E}">
        <p14:creationId xmlns:p14="http://schemas.microsoft.com/office/powerpoint/2010/main" val="1243007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39</a:t>
            </a:fld>
            <a:endParaRPr lang="en-US" dirty="0"/>
          </a:p>
        </p:txBody>
      </p:sp>
    </p:spTree>
    <p:extLst>
      <p:ext uri="{BB962C8B-B14F-4D97-AF65-F5344CB8AC3E}">
        <p14:creationId xmlns:p14="http://schemas.microsoft.com/office/powerpoint/2010/main" val="3148030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40</a:t>
            </a:fld>
            <a:endParaRPr lang="en-US" dirty="0"/>
          </a:p>
        </p:txBody>
      </p:sp>
    </p:spTree>
    <p:extLst>
      <p:ext uri="{BB962C8B-B14F-4D97-AF65-F5344CB8AC3E}">
        <p14:creationId xmlns:p14="http://schemas.microsoft.com/office/powerpoint/2010/main" val="2495652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Candara" panose="020E0502030303020204" pitchFamily="34" charset="0"/>
            </a:endParaRPr>
          </a:p>
        </p:txBody>
      </p:sp>
      <p:sp>
        <p:nvSpPr>
          <p:cNvPr id="4" name="Slide Number Placeholder 3"/>
          <p:cNvSpPr>
            <a:spLocks noGrp="1"/>
          </p:cNvSpPr>
          <p:nvPr>
            <p:ph type="sldNum" sz="quarter" idx="5"/>
          </p:nvPr>
        </p:nvSpPr>
        <p:spPr/>
        <p:txBody>
          <a:bodyPr/>
          <a:lstStyle/>
          <a:p>
            <a:fld id="{AE1ED01A-A520-4EE2-B172-4FD65F08FFA9}" type="slidenum">
              <a:rPr lang="en-US" smtClean="0"/>
              <a:t>41</a:t>
            </a:fld>
            <a:endParaRPr lang="en-US" dirty="0"/>
          </a:p>
        </p:txBody>
      </p:sp>
    </p:spTree>
    <p:extLst>
      <p:ext uri="{BB962C8B-B14F-4D97-AF65-F5344CB8AC3E}">
        <p14:creationId xmlns:p14="http://schemas.microsoft.com/office/powerpoint/2010/main" val="4065386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42</a:t>
            </a:fld>
            <a:endParaRPr lang="en-US" dirty="0"/>
          </a:p>
        </p:txBody>
      </p:sp>
    </p:spTree>
    <p:extLst>
      <p:ext uri="{BB962C8B-B14F-4D97-AF65-F5344CB8AC3E}">
        <p14:creationId xmlns:p14="http://schemas.microsoft.com/office/powerpoint/2010/main" val="1570672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43</a:t>
            </a:fld>
            <a:endParaRPr lang="en-US" dirty="0"/>
          </a:p>
        </p:txBody>
      </p:sp>
    </p:spTree>
    <p:extLst>
      <p:ext uri="{BB962C8B-B14F-4D97-AF65-F5344CB8AC3E}">
        <p14:creationId xmlns:p14="http://schemas.microsoft.com/office/powerpoint/2010/main" val="417753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4</a:t>
            </a:fld>
            <a:endParaRPr lang="en-US" dirty="0"/>
          </a:p>
        </p:txBody>
      </p:sp>
    </p:spTree>
    <p:extLst>
      <p:ext uri="{BB962C8B-B14F-4D97-AF65-F5344CB8AC3E}">
        <p14:creationId xmlns:p14="http://schemas.microsoft.com/office/powerpoint/2010/main" val="1729238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45</a:t>
            </a:fld>
            <a:endParaRPr lang="en-US" dirty="0"/>
          </a:p>
        </p:txBody>
      </p:sp>
    </p:spTree>
    <p:extLst>
      <p:ext uri="{BB962C8B-B14F-4D97-AF65-F5344CB8AC3E}">
        <p14:creationId xmlns:p14="http://schemas.microsoft.com/office/powerpoint/2010/main" val="10437044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46</a:t>
            </a:fld>
            <a:endParaRPr lang="en-US" dirty="0"/>
          </a:p>
        </p:txBody>
      </p:sp>
    </p:spTree>
    <p:extLst>
      <p:ext uri="{BB962C8B-B14F-4D97-AF65-F5344CB8AC3E}">
        <p14:creationId xmlns:p14="http://schemas.microsoft.com/office/powerpoint/2010/main" val="39939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7</a:t>
            </a:fld>
            <a:endParaRPr lang="en-US" dirty="0"/>
          </a:p>
        </p:txBody>
      </p:sp>
    </p:spTree>
    <p:extLst>
      <p:ext uri="{BB962C8B-B14F-4D97-AF65-F5344CB8AC3E}">
        <p14:creationId xmlns:p14="http://schemas.microsoft.com/office/powerpoint/2010/main" val="210921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8</a:t>
            </a:fld>
            <a:endParaRPr lang="en-US" dirty="0"/>
          </a:p>
        </p:txBody>
      </p:sp>
    </p:spTree>
    <p:extLst>
      <p:ext uri="{BB962C8B-B14F-4D97-AF65-F5344CB8AC3E}">
        <p14:creationId xmlns:p14="http://schemas.microsoft.com/office/powerpoint/2010/main" val="73803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9</a:t>
            </a:fld>
            <a:endParaRPr lang="en-US" dirty="0"/>
          </a:p>
        </p:txBody>
      </p:sp>
    </p:spTree>
    <p:extLst>
      <p:ext uri="{BB962C8B-B14F-4D97-AF65-F5344CB8AC3E}">
        <p14:creationId xmlns:p14="http://schemas.microsoft.com/office/powerpoint/2010/main" val="423302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12</a:t>
            </a:fld>
            <a:endParaRPr lang="en-US" dirty="0"/>
          </a:p>
        </p:txBody>
      </p:sp>
    </p:spTree>
    <p:extLst>
      <p:ext uri="{BB962C8B-B14F-4D97-AF65-F5344CB8AC3E}">
        <p14:creationId xmlns:p14="http://schemas.microsoft.com/office/powerpoint/2010/main" val="2200170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1ED01A-A520-4EE2-B172-4FD65F08FFA9}" type="slidenum">
              <a:rPr lang="en-US" smtClean="0"/>
              <a:t>13</a:t>
            </a:fld>
            <a:endParaRPr lang="en-US" dirty="0"/>
          </a:p>
        </p:txBody>
      </p:sp>
    </p:spTree>
    <p:extLst>
      <p:ext uri="{BB962C8B-B14F-4D97-AF65-F5344CB8AC3E}">
        <p14:creationId xmlns:p14="http://schemas.microsoft.com/office/powerpoint/2010/main" val="96661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24FD2C-F868-4381-BA79-A98FDFBC7AE3}" type="datetime1">
              <a:rPr lang="en-US" smtClean="0"/>
              <a:t>10/2/2020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04B6BA-507A-4285-8513-3A910007F7D6}" type="datetime1">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8DD34E-E8E9-49A8-9FBA-522412130EAC}" type="datetime1">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510D8C-ED90-442D-A47E-47A923D43AFB}" type="datetime1">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275F70-A372-4430-BB57-CCD69ED5D6C6}" type="datetime1">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93FB52-B3DA-4813-BC0A-6B10DDFE7E1A}" type="datetime1">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2739F-4C00-4A25-9D01-953F38662734}" type="datetime1">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5B38D8-159D-46F8-B95B-D5BF43316FA2}" type="datetime1">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128AF-5188-4A35-956B-5114CC075842}" type="datetime1">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F4EE07-988B-46AA-865B-ADE17C8D797E}" type="datetime1">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0DDD6-EAFA-4C60-ACB7-CACD5C28F3D4}" type="datetime1">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71978C-75B6-4E25-8090-ECA75F97F6A9}" type="datetime1">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8FB60-0523-4FE7-B283-F0A061D7C800}" type="datetime1">
              <a:rPr lang="en-US" smtClean="0"/>
              <a:t>10/2/2020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D5E90D-B375-4956-9A55-571DAAB33ADB}" type="datetime1">
              <a:rPr lang="en-US" smtClean="0"/>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45FCE-23FA-4483-9C34-CE5D28304D21}" type="datetime1">
              <a:rPr lang="en-US" smtClean="0"/>
              <a:t>10/2/2020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AA9C83-4DB6-4390-8586-317A4D09D600}" type="datetime1">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E6BC4-D639-4A1B-8F91-D7FCFE70D8F1}" type="datetime1">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579CE3-88AE-4585-8E86-28A0A0BE3C9F}" type="datetime1">
              <a:rPr lang="en-US" smtClean="0"/>
              <a:t>10/2/2020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creativecommons.org/licenses/by-nc-nd/3.0/" TargetMode="External"/><Relationship Id="rId4" Type="http://schemas.openxmlformats.org/officeDocument/2006/relationships/hyperlink" Target="https://askleo.com/what-is-facebook-fan-frida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Approve_icon.sv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ohiostate.pressbooks.pub/choosingsources/chapter/purpose-of-research-questions/"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frankbuck.blogspot.com/2012/01/webinar-follow-up-answers-to-your.html" TargetMode="Externa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s://www.flickr.com/photos/jeffdjevdet/18027482924" TargetMode="Externa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icondoit.wordpress.com/2010/04/15/the-tax-man-cometh/" TargetMode="Externa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hyperlink" Target="http://www.sam.gov/" TargetMode="External"/><Relationship Id="rId5" Type="http://schemas.openxmlformats.org/officeDocument/2006/relationships/hyperlink" Target="http://www.grants.gov/" TargetMode="External"/><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hyperlink" Target="https://pxhere.com/en/photo/1457035" TargetMode="External"/><Relationship Id="rId4" Type="http://schemas.openxmlformats.org/officeDocument/2006/relationships/image" Target="../media/image13.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hyperlink" Target="mailto:support@grants.gov" TargetMode="External"/><Relationship Id="rId5" Type="http://schemas.openxmlformats.org/officeDocument/2006/relationships/hyperlink" Target="https://technofaq.org/posts/2017/04/why-incorporating-chatbots-into-your-small-business-plan-matters-most/" TargetMode="Externa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png"/><Relationship Id="rId7" Type="http://schemas.openxmlformats.org/officeDocument/2006/relationships/hyperlink" Target="http://commons.wikimedia.org/wiki/file:free_cooper_union_red_clock_logo.svg"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hyperlink" Target="https://pixabay.com/en/calender-icon-web-date-calendar-2389149/" TargetMode="Externa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wasabiway.wordpress.com/2012/07/08/ask-yourself-this" TargetMode="Externa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hyperlink" Target="https://www.cdfifund.gov/Pages/Opportunity-Zones.aspx" TargetMode="External"/><Relationship Id="rId4" Type="http://schemas.openxmlformats.org/officeDocument/2006/relationships/hyperlink" Target="https://nces.ed.gov/programs/maped/LocaleLookup/"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federalregister.gov/d/2019-02206"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noeresmas.com/articulos/aprender-a-preguntar-bien"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agirlwhoisageek.com/2014/12/15/questions-that-need-answering/" TargetMode="External"/><Relationship Id="rId4" Type="http://schemas.openxmlformats.org/officeDocument/2006/relationships/image" Target="../media/image19.jp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hyperlink" Target="https://pixabay.com/illustrations/lettering-thank-you-ornament-banner-2408553/" TargetMode="Externa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2"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9" name="Rectangle 18">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dirty="0"/>
          </a:p>
        </p:txBody>
      </p:sp>
      <p:sp>
        <p:nvSpPr>
          <p:cNvPr id="21" name="Freeform: Shape 20">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23" name="Freeform: Shape 22">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25" name="Freeform: Shape 24">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27" name="Freeform: Shape 26">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 name="Title 1">
            <a:extLst>
              <a:ext uri="{FF2B5EF4-FFF2-40B4-BE49-F238E27FC236}">
                <a16:creationId xmlns:a16="http://schemas.microsoft.com/office/drawing/2014/main" id="{B4FB381E-D560-4F3C-B1F4-EBB955D34DAA}"/>
              </a:ext>
            </a:extLst>
          </p:cNvPr>
          <p:cNvSpPr>
            <a:spLocks noGrp="1"/>
          </p:cNvSpPr>
          <p:nvPr>
            <p:ph type="title"/>
          </p:nvPr>
        </p:nvSpPr>
        <p:spPr>
          <a:xfrm>
            <a:off x="1063625" y="93246"/>
            <a:ext cx="9144000" cy="3059468"/>
          </a:xfrm>
        </p:spPr>
        <p:txBody>
          <a:bodyPr vert="horz" lIns="91440" tIns="45720" rIns="91440" bIns="45720" rtlCol="0" anchor="b">
            <a:normAutofit/>
          </a:bodyPr>
          <a:lstStyle/>
          <a:p>
            <a:pPr>
              <a:lnSpc>
                <a:spcPct val="90000"/>
              </a:lnSpc>
            </a:pPr>
            <a:r>
              <a:rPr lang="en-US" sz="4400" dirty="0"/>
              <a:t>Institutional Resilience and Expanded and Postsecondary Opportunity (IREPO) Grant</a:t>
            </a:r>
          </a:p>
          <a:p>
            <a:pPr>
              <a:lnSpc>
                <a:spcPct val="90000"/>
              </a:lnSpc>
            </a:pPr>
            <a:endParaRPr lang="en-US" sz="6100" dirty="0"/>
          </a:p>
        </p:txBody>
      </p:sp>
      <p:pic>
        <p:nvPicPr>
          <p:cNvPr id="6" name="Picture 5">
            <a:extLst>
              <a:ext uri="{FF2B5EF4-FFF2-40B4-BE49-F238E27FC236}">
                <a16:creationId xmlns:a16="http://schemas.microsoft.com/office/drawing/2014/main" id="{FA5352AC-BDD2-4FC1-84F5-FD0595C49AC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31" y="5999679"/>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73159B72-7611-41F1-B707-335E6F25D0C0}"/>
              </a:ext>
            </a:extLst>
          </p:cNvPr>
          <p:cNvSpPr txBox="1"/>
          <p:nvPr/>
        </p:nvSpPr>
        <p:spPr>
          <a:xfrm>
            <a:off x="3048000" y="2962572"/>
            <a:ext cx="6096000" cy="2123658"/>
          </a:xfrm>
          <a:prstGeom prst="rect">
            <a:avLst/>
          </a:prstGeom>
          <a:noFill/>
        </p:spPr>
        <p:txBody>
          <a:bodyPr wrap="square">
            <a:spAutoFit/>
          </a:bodyPr>
          <a:lstStyle/>
          <a:p>
            <a:pPr algn="ctr"/>
            <a:r>
              <a:rPr lang="en-US" sz="4400" b="1" dirty="0">
                <a:solidFill>
                  <a:srgbClr val="0070C0"/>
                </a:solidFill>
              </a:rPr>
              <a:t>FY 2020 Competition</a:t>
            </a:r>
          </a:p>
          <a:p>
            <a:pPr algn="ctr"/>
            <a:r>
              <a:rPr lang="en-US" sz="4400" b="1" dirty="0">
                <a:solidFill>
                  <a:srgbClr val="0070C0"/>
                </a:solidFill>
              </a:rPr>
              <a:t>Informational Webinars</a:t>
            </a:r>
          </a:p>
          <a:p>
            <a:pPr algn="ctr"/>
            <a:r>
              <a:rPr lang="en-US" sz="4400" b="1">
                <a:solidFill>
                  <a:srgbClr val="0070C0"/>
                </a:solidFill>
              </a:rPr>
              <a:t>September 2020</a:t>
            </a:r>
            <a:endParaRPr lang="en-US" sz="4400" b="1" dirty="0">
              <a:solidFill>
                <a:srgbClr val="0070C0"/>
              </a:solidFill>
            </a:endParaRPr>
          </a:p>
        </p:txBody>
      </p:sp>
      <p:sp>
        <p:nvSpPr>
          <p:cNvPr id="22" name="TextBox 21">
            <a:extLst>
              <a:ext uri="{FF2B5EF4-FFF2-40B4-BE49-F238E27FC236}">
                <a16:creationId xmlns:a16="http://schemas.microsoft.com/office/drawing/2014/main" id="{D568A8B5-ABA9-4F63-B760-2CACD672347A}"/>
              </a:ext>
            </a:extLst>
          </p:cNvPr>
          <p:cNvSpPr txBox="1"/>
          <p:nvPr/>
        </p:nvSpPr>
        <p:spPr>
          <a:xfrm>
            <a:off x="9144079" y="6454259"/>
            <a:ext cx="3057525" cy="369332"/>
          </a:xfrm>
          <a:prstGeom prst="rect">
            <a:avLst/>
          </a:prstGeom>
          <a:noFill/>
        </p:spPr>
        <p:txBody>
          <a:bodyPr wrap="square">
            <a:spAutoFit/>
          </a:bodyPr>
          <a:lstStyle/>
          <a:p>
            <a:r>
              <a:rPr lang="en-US" dirty="0">
                <a:effectLst>
                  <a:outerShdw blurRad="38100" dist="38100" dir="2700000" algn="tl">
                    <a:srgbClr val="000000">
                      <a:alpha val="43137"/>
                    </a:srgbClr>
                  </a:outerShdw>
                </a:effectLst>
              </a:rPr>
              <a:t>U.S. Department of Education</a:t>
            </a:r>
          </a:p>
        </p:txBody>
      </p:sp>
      <p:sp>
        <p:nvSpPr>
          <p:cNvPr id="9" name="TextBox 8">
            <a:extLst>
              <a:ext uri="{FF2B5EF4-FFF2-40B4-BE49-F238E27FC236}">
                <a16:creationId xmlns:a16="http://schemas.microsoft.com/office/drawing/2014/main" id="{6559BA9A-AC8A-482D-84C6-3F6AB751C478}"/>
              </a:ext>
            </a:extLst>
          </p:cNvPr>
          <p:cNvSpPr txBox="1"/>
          <p:nvPr/>
        </p:nvSpPr>
        <p:spPr>
          <a:xfrm>
            <a:off x="3786186" y="5637568"/>
            <a:ext cx="5604394" cy="523220"/>
          </a:xfrm>
          <a:prstGeom prst="rect">
            <a:avLst/>
          </a:prstGeom>
          <a:noFill/>
        </p:spPr>
        <p:txBody>
          <a:bodyPr wrap="square" rtlCol="0">
            <a:spAutoFit/>
          </a:bodyPr>
          <a:lstStyle/>
          <a:p>
            <a:pPr algn="ctr"/>
            <a:r>
              <a:rPr lang="en-US" sz="2800" dirty="0"/>
              <a:t>Karen Epps, Competition Manager</a:t>
            </a:r>
          </a:p>
        </p:txBody>
      </p:sp>
      <p:sp>
        <p:nvSpPr>
          <p:cNvPr id="3" name="Slide Number Placeholder 2">
            <a:extLst>
              <a:ext uri="{FF2B5EF4-FFF2-40B4-BE49-F238E27FC236}">
                <a16:creationId xmlns:a16="http://schemas.microsoft.com/office/drawing/2014/main" id="{DBD2D125-98DD-4E49-B56C-FD92126F4C35}"/>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600989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0F2312-DB62-4C55-843B-63460F4F3652}"/>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3" name="TextBox 2">
            <a:extLst>
              <a:ext uri="{FF2B5EF4-FFF2-40B4-BE49-F238E27FC236}">
                <a16:creationId xmlns:a16="http://schemas.microsoft.com/office/drawing/2014/main" id="{D3C58075-D811-436C-A325-4EEEF558D70D}"/>
              </a:ext>
              <a:ext uri="{C183D7F6-B498-43B3-948B-1728B52AA6E4}">
                <adec:decorative xmlns:adec="http://schemas.microsoft.com/office/drawing/2017/decorative" val="1"/>
              </a:ext>
            </a:extLst>
          </p:cNvPr>
          <p:cNvSpPr txBox="1"/>
          <p:nvPr/>
        </p:nvSpPr>
        <p:spPr>
          <a:xfrm>
            <a:off x="1520328" y="220337"/>
            <a:ext cx="10080433" cy="707886"/>
          </a:xfrm>
          <a:prstGeom prst="rect">
            <a:avLst/>
          </a:prstGeom>
          <a:noFill/>
        </p:spPr>
        <p:txBody>
          <a:bodyPr wrap="square" rtlCol="0">
            <a:spAutoFit/>
          </a:bodyPr>
          <a:lstStyle/>
          <a:p>
            <a:pPr algn="ctr"/>
            <a:r>
              <a:rPr lang="en-US" sz="2200" dirty="0"/>
              <a:t>Institutional Resilience and Expanded and Postsecondary Opportunity (IREPO) Grant</a:t>
            </a:r>
          </a:p>
          <a:p>
            <a:endParaRPr lang="en-US" dirty="0"/>
          </a:p>
        </p:txBody>
      </p:sp>
      <p:sp>
        <p:nvSpPr>
          <p:cNvPr id="5" name="Title 4">
            <a:extLst>
              <a:ext uri="{FF2B5EF4-FFF2-40B4-BE49-F238E27FC236}">
                <a16:creationId xmlns:a16="http://schemas.microsoft.com/office/drawing/2014/main" id="{6278D8D3-CB2E-4D98-931A-564533E8800D}"/>
              </a:ext>
            </a:extLst>
          </p:cNvPr>
          <p:cNvSpPr txBox="1">
            <a:spLocks noGrp="1"/>
          </p:cNvSpPr>
          <p:nvPr>
            <p:ph type="title" idx="4294967295"/>
          </p:nvPr>
        </p:nvSpPr>
        <p:spPr>
          <a:xfrm>
            <a:off x="2269473" y="1101687"/>
            <a:ext cx="8185533" cy="9848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Competitive Preference Priority 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a:extLst>
              <a:ext uri="{FF2B5EF4-FFF2-40B4-BE49-F238E27FC236}">
                <a16:creationId xmlns:a16="http://schemas.microsoft.com/office/drawing/2014/main" id="{00E8344C-ED88-4D5D-B190-B6C23956FD4C}"/>
              </a:ext>
            </a:extLst>
          </p:cNvPr>
          <p:cNvSpPr txBox="1"/>
          <p:nvPr/>
        </p:nvSpPr>
        <p:spPr>
          <a:xfrm>
            <a:off x="1120442" y="2001117"/>
            <a:ext cx="10528080" cy="1846659"/>
          </a:xfrm>
          <a:prstGeom prst="rect">
            <a:avLst/>
          </a:prstGeom>
          <a:noFill/>
        </p:spPr>
        <p:txBody>
          <a:bodyPr wrap="square" rtlCol="0">
            <a:spAutoFit/>
          </a:bodyPr>
          <a:lstStyle/>
          <a:p>
            <a:pPr algn="ctr"/>
            <a:r>
              <a:rPr lang="en-US" sz="3200" b="1" dirty="0">
                <a:solidFill>
                  <a:srgbClr val="0070C0"/>
                </a:solidFill>
              </a:rPr>
              <a:t>Providing Dual Enrollment Opportunities to Students     Who Live or Attend School in a Rural Community or Opportunity Zone</a:t>
            </a:r>
          </a:p>
          <a:p>
            <a:pPr algn="ctr"/>
            <a:endParaRPr lang="en-US" dirty="0"/>
          </a:p>
        </p:txBody>
      </p:sp>
      <p:sp>
        <p:nvSpPr>
          <p:cNvPr id="9" name="TextBox 8">
            <a:extLst>
              <a:ext uri="{FF2B5EF4-FFF2-40B4-BE49-F238E27FC236}">
                <a16:creationId xmlns:a16="http://schemas.microsoft.com/office/drawing/2014/main" id="{154147F5-3BA6-427A-9040-C442672B25B6}"/>
              </a:ext>
            </a:extLst>
          </p:cNvPr>
          <p:cNvSpPr txBox="1"/>
          <p:nvPr/>
        </p:nvSpPr>
        <p:spPr>
          <a:xfrm>
            <a:off x="1224614" y="3721162"/>
            <a:ext cx="10880203" cy="2246769"/>
          </a:xfrm>
          <a:prstGeom prst="rect">
            <a:avLst/>
          </a:prstGeom>
          <a:noFill/>
        </p:spPr>
        <p:txBody>
          <a:bodyPr wrap="square" rtlCol="0">
            <a:spAutoFit/>
          </a:bodyPr>
          <a:lstStyle/>
          <a:p>
            <a:r>
              <a:rPr lang="en-US" sz="2800" dirty="0"/>
              <a:t>Projects that provide high-quality postsecondary dual enrollment opportunities, which may include career and technical education programs, to high school students who live in or attend high school (including students who are homeschooled) in rural communities of Opportunity Zones</a:t>
            </a:r>
          </a:p>
        </p:txBody>
      </p:sp>
      <p:sp>
        <p:nvSpPr>
          <p:cNvPr id="6" name="TextBox 5">
            <a:extLst>
              <a:ext uri="{FF2B5EF4-FFF2-40B4-BE49-F238E27FC236}">
                <a16:creationId xmlns:a16="http://schemas.microsoft.com/office/drawing/2014/main" id="{3745D38E-5F8C-477D-8D49-135B80523997}"/>
              </a:ext>
            </a:extLst>
          </p:cNvPr>
          <p:cNvSpPr txBox="1">
            <a:spLocks/>
          </p:cNvSpPr>
          <p:nvPr/>
        </p:nvSpPr>
        <p:spPr>
          <a:xfrm>
            <a:off x="5255046" y="5925234"/>
            <a:ext cx="3190297"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mn-lt"/>
                <a:ea typeface="+mn-ea"/>
                <a:cs typeface="+mn-cs"/>
              </a:rPr>
              <a:t>Up to 10 points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a:extLst>
              <a:ext uri="{FF2B5EF4-FFF2-40B4-BE49-F238E27FC236}">
                <a16:creationId xmlns:a16="http://schemas.microsoft.com/office/drawing/2014/main" id="{E89808F8-976D-4D77-8427-4A75B8C942D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183" y="6071167"/>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EA40AD8-FA20-4705-9637-4B24678DAF5E}"/>
              </a:ext>
              <a:ext uri="{C183D7F6-B498-43B3-948B-1728B52AA6E4}">
                <adec:decorative xmlns:adec="http://schemas.microsoft.com/office/drawing/2017/decorative" val="1"/>
              </a:ext>
            </a:extLst>
          </p:cNvPr>
          <p:cNvSpPr txBox="1"/>
          <p:nvPr/>
        </p:nvSpPr>
        <p:spPr>
          <a:xfrm>
            <a:off x="9050006" y="6439181"/>
            <a:ext cx="3054811" cy="646331"/>
          </a:xfrm>
          <a:prstGeom prst="rect">
            <a:avLst/>
          </a:prstGeom>
          <a:noFill/>
        </p:spPr>
        <p:txBody>
          <a:bodyPr wrap="none" rtlCol="0">
            <a:spAutoFit/>
          </a:bodyPr>
          <a:lstStyle/>
          <a:p>
            <a:r>
              <a:rPr lang="en-US" sz="1800" dirty="0">
                <a:effectLst>
                  <a:outerShdw blurRad="38100" dist="38100" dir="2700000" algn="tl">
                    <a:srgbClr val="000000">
                      <a:alpha val="43137"/>
                    </a:srgbClr>
                  </a:outerShdw>
                </a:effectLst>
              </a:rPr>
              <a:t>U.S. Department of Education</a:t>
            </a:r>
          </a:p>
          <a:p>
            <a:endParaRPr lang="en-US" dirty="0"/>
          </a:p>
        </p:txBody>
      </p:sp>
    </p:spTree>
    <p:extLst>
      <p:ext uri="{BB962C8B-B14F-4D97-AF65-F5344CB8AC3E}">
        <p14:creationId xmlns:p14="http://schemas.microsoft.com/office/powerpoint/2010/main" val="251767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A50503-51EC-47FE-B474-E5577C196DE6}"/>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3" name="TextBox 2">
            <a:extLst>
              <a:ext uri="{FF2B5EF4-FFF2-40B4-BE49-F238E27FC236}">
                <a16:creationId xmlns:a16="http://schemas.microsoft.com/office/drawing/2014/main" id="{A2717CD2-373C-45FF-9083-EBF2DF22EE32}"/>
              </a:ext>
              <a:ext uri="{C183D7F6-B498-43B3-948B-1728B52AA6E4}">
                <adec:decorative xmlns:adec="http://schemas.microsoft.com/office/drawing/2017/decorative" val="1"/>
              </a:ext>
            </a:extLst>
          </p:cNvPr>
          <p:cNvSpPr txBox="1"/>
          <p:nvPr/>
        </p:nvSpPr>
        <p:spPr>
          <a:xfrm>
            <a:off x="1806766" y="255657"/>
            <a:ext cx="9955289" cy="707886"/>
          </a:xfrm>
          <a:prstGeom prst="rect">
            <a:avLst/>
          </a:prstGeom>
          <a:noFill/>
        </p:spPr>
        <p:txBody>
          <a:bodyPr wrap="none" rtlCol="0">
            <a:spAutoFit/>
          </a:bodyPr>
          <a:lstStyle/>
          <a:p>
            <a:r>
              <a:rPr lang="en-US" sz="2200" dirty="0"/>
              <a:t>Institutional Resilience and Expanded and Postsecondary Opportunity (IREPO) Grant</a:t>
            </a:r>
          </a:p>
          <a:p>
            <a:endParaRPr lang="en-US" dirty="0"/>
          </a:p>
        </p:txBody>
      </p:sp>
      <p:sp>
        <p:nvSpPr>
          <p:cNvPr id="4" name="Title 3">
            <a:extLst>
              <a:ext uri="{FF2B5EF4-FFF2-40B4-BE49-F238E27FC236}">
                <a16:creationId xmlns:a16="http://schemas.microsoft.com/office/drawing/2014/main" id="{6475CDFE-9698-4DDD-B212-16F0253320E3}"/>
              </a:ext>
            </a:extLst>
          </p:cNvPr>
          <p:cNvSpPr txBox="1">
            <a:spLocks noGrp="1"/>
          </p:cNvSpPr>
          <p:nvPr>
            <p:ph type="title" idx="4294967295"/>
          </p:nvPr>
        </p:nvSpPr>
        <p:spPr>
          <a:xfrm>
            <a:off x="1455639" y="963543"/>
            <a:ext cx="10047384" cy="15388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Competitive Preference Priority 3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mn-lt"/>
                <a:ea typeface="+mn-ea"/>
                <a:cs typeface="+mn-cs"/>
              </a:rPr>
              <a:t>Title III and Title V Participating Institutions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6FF3A620-ECFD-4EC7-9991-64A46A9F98A2}"/>
              </a:ext>
            </a:extLst>
          </p:cNvPr>
          <p:cNvSpPr txBox="1"/>
          <p:nvPr/>
        </p:nvSpPr>
        <p:spPr>
          <a:xfrm>
            <a:off x="1333041" y="2502426"/>
            <a:ext cx="10686361" cy="4124206"/>
          </a:xfrm>
          <a:prstGeom prst="rect">
            <a:avLst/>
          </a:prstGeom>
          <a:noFill/>
        </p:spPr>
        <p:txBody>
          <a:bodyPr wrap="square" rtlCol="0">
            <a:spAutoFit/>
          </a:bodyPr>
          <a:lstStyle/>
          <a:p>
            <a:pPr algn="l">
              <a:spcBef>
                <a:spcPts val="0"/>
              </a:spcBef>
              <a:spcAft>
                <a:spcPts val="0"/>
              </a:spcAft>
            </a:pPr>
            <a:r>
              <a:rPr lang="en-US" sz="3200" dirty="0"/>
              <a:t>Projects that:</a:t>
            </a:r>
          </a:p>
          <a:p>
            <a:pPr algn="l">
              <a:spcBef>
                <a:spcPts val="0"/>
              </a:spcBef>
              <a:spcAft>
                <a:spcPts val="0"/>
              </a:spcAft>
            </a:pPr>
            <a:endParaRPr lang="en-US" sz="1800" dirty="0"/>
          </a:p>
          <a:p>
            <a:pPr marL="457200" indent="-457200">
              <a:spcBef>
                <a:spcPts val="0"/>
              </a:spcBef>
              <a:spcAft>
                <a:spcPts val="0"/>
              </a:spcAft>
              <a:buFont typeface="Wingdings" panose="05000000000000000000" pitchFamily="2" charset="2"/>
              <a:buChar char="Ø"/>
            </a:pPr>
            <a:r>
              <a:rPr lang="en-US" sz="3000" dirty="0"/>
              <a:t>Are led by Title III or V eligible institutions  (3 points);</a:t>
            </a:r>
          </a:p>
          <a:p>
            <a:pPr marL="457200" indent="-457200">
              <a:spcBef>
                <a:spcPts val="0"/>
              </a:spcBef>
              <a:spcAft>
                <a:spcPts val="0"/>
              </a:spcAft>
              <a:buFont typeface="Wingdings" panose="05000000000000000000" pitchFamily="2" charset="2"/>
              <a:buChar char="Ø"/>
            </a:pPr>
            <a:r>
              <a:rPr lang="en-US" sz="3000" dirty="0"/>
              <a:t>Include as a consortium partner more than one such institution</a:t>
            </a:r>
          </a:p>
          <a:p>
            <a:pPr>
              <a:spcBef>
                <a:spcPts val="0"/>
              </a:spcBef>
              <a:spcAft>
                <a:spcPts val="0"/>
              </a:spcAft>
            </a:pPr>
            <a:r>
              <a:rPr lang="en-US" sz="3000" dirty="0"/>
              <a:t>       (2 points); or</a:t>
            </a:r>
          </a:p>
          <a:p>
            <a:pPr marL="457200" indent="-457200">
              <a:spcBef>
                <a:spcPts val="0"/>
              </a:spcBef>
              <a:spcAft>
                <a:spcPts val="0"/>
              </a:spcAft>
              <a:buFont typeface="Wingdings" panose="05000000000000000000" pitchFamily="2" charset="2"/>
              <a:buChar char="Ø"/>
            </a:pPr>
            <a:r>
              <a:rPr lang="en-US" sz="3000" dirty="0"/>
              <a:t>Include as a consortium partner one such institution (1 point)</a:t>
            </a:r>
          </a:p>
          <a:p>
            <a:pPr algn="ctr">
              <a:spcBef>
                <a:spcPts val="0"/>
              </a:spcBef>
              <a:spcAft>
                <a:spcPts val="0"/>
              </a:spcAft>
            </a:pPr>
            <a:endParaRPr lang="en-US" sz="1400" dirty="0"/>
          </a:p>
          <a:p>
            <a:pPr algn="ctr">
              <a:spcBef>
                <a:spcPts val="0"/>
              </a:spcBef>
              <a:spcAft>
                <a:spcPts val="0"/>
              </a:spcAft>
            </a:pPr>
            <a:r>
              <a:rPr lang="en-US" sz="2400" b="1" dirty="0">
                <a:solidFill>
                  <a:srgbClr val="0070C0"/>
                </a:solidFill>
              </a:rPr>
              <a:t>           </a:t>
            </a:r>
          </a:p>
          <a:p>
            <a:pPr algn="ctr">
              <a:spcBef>
                <a:spcPts val="0"/>
              </a:spcBef>
              <a:spcAft>
                <a:spcPts val="0"/>
              </a:spcAft>
            </a:pPr>
            <a:r>
              <a:rPr lang="en-US" sz="3600" b="1" dirty="0">
                <a:solidFill>
                  <a:srgbClr val="0070C0"/>
                </a:solidFill>
              </a:rPr>
              <a:t>Up to 3 points</a:t>
            </a:r>
          </a:p>
          <a:p>
            <a:endParaRPr lang="en-US" dirty="0"/>
          </a:p>
        </p:txBody>
      </p:sp>
      <p:pic>
        <p:nvPicPr>
          <p:cNvPr id="7" name="Picture 6">
            <a:extLst>
              <a:ext uri="{FF2B5EF4-FFF2-40B4-BE49-F238E27FC236}">
                <a16:creationId xmlns:a16="http://schemas.microsoft.com/office/drawing/2014/main" id="{1DAD2A9D-DF14-4A9D-BD54-E26E2ABB315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31" y="6065837"/>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C677A11-0223-4241-A081-FE30B9E9FE15}"/>
              </a:ext>
              <a:ext uri="{C183D7F6-B498-43B3-948B-1728B52AA6E4}">
                <adec:decorative xmlns:adec="http://schemas.microsoft.com/office/drawing/2017/decorative" val="1"/>
              </a:ext>
            </a:extLst>
          </p:cNvPr>
          <p:cNvSpPr txBox="1"/>
          <p:nvPr/>
        </p:nvSpPr>
        <p:spPr>
          <a:xfrm>
            <a:off x="9088558" y="6441966"/>
            <a:ext cx="3054811" cy="369332"/>
          </a:xfrm>
          <a:prstGeom prst="rect">
            <a:avLst/>
          </a:prstGeom>
          <a:noFill/>
        </p:spPr>
        <p:txBody>
          <a:bodyPr wrap="none" rtlCol="0">
            <a:spAutoFit/>
          </a:bodyPr>
          <a:lstStyle/>
          <a:p>
            <a:r>
              <a:rPr lang="en-US" sz="1800" dirty="0">
                <a:effectLst>
                  <a:outerShdw blurRad="38100" dist="38100" dir="2700000" algn="tl">
                    <a:srgbClr val="000000">
                      <a:alpha val="43137"/>
                    </a:srgbClr>
                  </a:outerShdw>
                </a:effectLst>
              </a:rPr>
              <a:t>U.S. Department of Education</a:t>
            </a:r>
          </a:p>
        </p:txBody>
      </p:sp>
    </p:spTree>
    <p:extLst>
      <p:ext uri="{BB962C8B-B14F-4D97-AF65-F5344CB8AC3E}">
        <p14:creationId xmlns:p14="http://schemas.microsoft.com/office/powerpoint/2010/main" val="190951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F732CA-0951-44EE-BDCF-4CAB3E4A54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1" y="5999679"/>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CF3FC7F-1C2B-4854-8A5C-93E55D61074B}"/>
              </a:ext>
              <a:ext uri="{C183D7F6-B498-43B3-948B-1728B52AA6E4}">
                <adec:decorative xmlns:adec="http://schemas.microsoft.com/office/drawing/2017/decorative" val="1"/>
              </a:ext>
            </a:extLst>
          </p:cNvPr>
          <p:cNvSpPr txBox="1"/>
          <p:nvPr/>
        </p:nvSpPr>
        <p:spPr>
          <a:xfrm>
            <a:off x="9045486" y="6454259"/>
            <a:ext cx="3146514"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9" name="TextBox 8">
            <a:extLst>
              <a:ext uri="{FF2B5EF4-FFF2-40B4-BE49-F238E27FC236}">
                <a16:creationId xmlns:a16="http://schemas.microsoft.com/office/drawing/2014/main" id="{9DA29363-A2F7-473D-8095-7F95BAE3B8FE}"/>
              </a:ext>
              <a:ext uri="{C183D7F6-B498-43B3-948B-1728B52AA6E4}">
                <adec:decorative xmlns:adec="http://schemas.microsoft.com/office/drawing/2017/decorative" val="1"/>
              </a:ext>
            </a:extLst>
          </p:cNvPr>
          <p:cNvSpPr txBox="1"/>
          <p:nvPr/>
        </p:nvSpPr>
        <p:spPr>
          <a:xfrm>
            <a:off x="2066925" y="112518"/>
            <a:ext cx="10039349" cy="430887"/>
          </a:xfrm>
          <a:prstGeom prst="rect">
            <a:avLst/>
          </a:prstGeom>
          <a:noFill/>
        </p:spPr>
        <p:txBody>
          <a:bodyPr wrap="square">
            <a:spAutoFit/>
          </a:bodyPr>
          <a:lstStyle/>
          <a:p>
            <a:r>
              <a:rPr lang="en-US" sz="2200" dirty="0"/>
              <a:t>Institutional Resilience and Expanded and Postsecondary Opportunity (IREPO) Grant</a:t>
            </a:r>
          </a:p>
        </p:txBody>
      </p:sp>
      <p:sp>
        <p:nvSpPr>
          <p:cNvPr id="13" name="TextBox 12">
            <a:extLst>
              <a:ext uri="{FF2B5EF4-FFF2-40B4-BE49-F238E27FC236}">
                <a16:creationId xmlns:a16="http://schemas.microsoft.com/office/drawing/2014/main" id="{1BC93FC6-3958-49C7-86A5-520D98B00A88}"/>
              </a:ext>
              <a:ext uri="{C183D7F6-B498-43B3-948B-1728B52AA6E4}">
                <adec:decorative xmlns:adec="http://schemas.microsoft.com/office/drawing/2017/decorative" val="1"/>
              </a:ext>
            </a:extLst>
          </p:cNvPr>
          <p:cNvSpPr txBox="1"/>
          <p:nvPr/>
        </p:nvSpPr>
        <p:spPr>
          <a:xfrm>
            <a:off x="1809750" y="6858000"/>
            <a:ext cx="8572500" cy="230832"/>
          </a:xfrm>
          <a:prstGeom prst="rect">
            <a:avLst/>
          </a:prstGeom>
          <a:noFill/>
        </p:spPr>
        <p:txBody>
          <a:bodyPr wrap="square" rtlCol="0">
            <a:spAutoFit/>
          </a:bodyPr>
          <a:lstStyle/>
          <a:p>
            <a:r>
              <a:rPr lang="en-US" sz="900">
                <a:hlinkClick r:id="rId4" tooltip="https://askleo.com/what-is-facebook-fan-friday/"/>
              </a:rPr>
              <a:t>This Photo</a:t>
            </a:r>
            <a:r>
              <a:rPr lang="en-US" sz="900"/>
              <a:t> by Unknown Author is licensed under </a:t>
            </a:r>
            <a:r>
              <a:rPr lang="en-US" sz="900">
                <a:hlinkClick r:id="rId5" tooltip="https://creativecommons.org/licenses/by-nc-nd/3.0/"/>
              </a:rPr>
              <a:t>CC BY-NC-ND</a:t>
            </a:r>
            <a:endParaRPr lang="en-US" sz="900"/>
          </a:p>
        </p:txBody>
      </p:sp>
      <p:sp>
        <p:nvSpPr>
          <p:cNvPr id="2" name="Title 1">
            <a:extLst>
              <a:ext uri="{FF2B5EF4-FFF2-40B4-BE49-F238E27FC236}">
                <a16:creationId xmlns:a16="http://schemas.microsoft.com/office/drawing/2014/main" id="{45FBF6BA-F867-46FD-A1A4-2D12FF2DD4AD}"/>
              </a:ext>
            </a:extLst>
          </p:cNvPr>
          <p:cNvSpPr>
            <a:spLocks noGrp="1"/>
          </p:cNvSpPr>
          <p:nvPr>
            <p:ph type="ctrTitle"/>
          </p:nvPr>
        </p:nvSpPr>
        <p:spPr>
          <a:xfrm>
            <a:off x="2928401" y="-2616199"/>
            <a:ext cx="8574622" cy="2616199"/>
          </a:xfrm>
        </p:spPr>
        <p:txBody>
          <a:bodyPr vert="horz" lIns="91440" tIns="45720" rIns="91440" bIns="45720" rtlCol="0" anchor="b">
            <a:normAutofit/>
          </a:bodyPr>
          <a:lstStyle/>
          <a:p>
            <a:r>
              <a:rPr lang="en-US" dirty="0"/>
              <a:t>Time for Questions</a:t>
            </a:r>
          </a:p>
        </p:txBody>
      </p:sp>
      <p:pic>
        <p:nvPicPr>
          <p:cNvPr id="12" name="Picture 11" descr="A picture of button containing the text Time for Questions.">
            <a:extLst>
              <a:ext uri="{FF2B5EF4-FFF2-40B4-BE49-F238E27FC236}">
                <a16:creationId xmlns:a16="http://schemas.microsoft.com/office/drawing/2014/main" id="{67F965BC-AF7C-47AD-8F24-3C3DBB823BD3}"/>
              </a:ext>
            </a:extLst>
          </p:cNvPr>
          <p:cNvPicPr>
            <a:picLocks noChangeAspect="1"/>
          </p:cNvPicPr>
          <p:nvPr/>
        </p:nvPicPr>
        <p:blipFill rotWithShape="1">
          <a:blip r:embed="rId6">
            <a:extLst>
              <a:ext uri="{837473B0-CC2E-450A-ABE3-18F120FF3D39}">
                <a1611:picAttrSrcUrl xmlns:a1611="http://schemas.microsoft.com/office/drawing/2016/11/main" r:id="rId4"/>
              </a:ext>
            </a:extLst>
          </a:blip>
          <a:srcRect l="18685" t="17416" r="15202" b="9739"/>
          <a:stretch/>
        </p:blipFill>
        <p:spPr>
          <a:xfrm>
            <a:off x="5580668" y="2060439"/>
            <a:ext cx="4336330" cy="3525625"/>
          </a:xfrm>
          <a:prstGeom prst="rect">
            <a:avLst/>
          </a:prstGeom>
          <a:ln w="38100">
            <a:solidFill>
              <a:srgbClr val="0070C0"/>
            </a:solidFill>
          </a:ln>
          <a:scene3d>
            <a:camera prst="isometricOffAxis2Left"/>
            <a:lightRig rig="threePt" dir="t"/>
          </a:scene3d>
        </p:spPr>
      </p:pic>
    </p:spTree>
    <p:extLst>
      <p:ext uri="{BB962C8B-B14F-4D97-AF65-F5344CB8AC3E}">
        <p14:creationId xmlns:p14="http://schemas.microsoft.com/office/powerpoint/2010/main" val="3367920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9CB2-60A2-4A5D-8306-5EAFE80789A7}"/>
              </a:ext>
            </a:extLst>
          </p:cNvPr>
          <p:cNvSpPr>
            <a:spLocks noGrp="1"/>
          </p:cNvSpPr>
          <p:nvPr>
            <p:ph type="ctrTitle"/>
          </p:nvPr>
        </p:nvSpPr>
        <p:spPr>
          <a:xfrm>
            <a:off x="2271176" y="949181"/>
            <a:ext cx="9231846" cy="1432069"/>
          </a:xfrm>
        </p:spPr>
        <p:txBody>
          <a:bodyPr>
            <a:normAutofit fontScale="90000"/>
          </a:bodyPr>
          <a:lstStyle/>
          <a:p>
            <a:pPr algn="ctr"/>
            <a:r>
              <a:rPr lang="en-US" sz="6700" dirty="0"/>
              <a:t>Selection Criteria</a:t>
            </a:r>
            <a:br>
              <a:rPr lang="en-US" sz="4000" dirty="0"/>
            </a:br>
            <a:r>
              <a:rPr lang="en-US" sz="3200" b="1" dirty="0">
                <a:solidFill>
                  <a:srgbClr val="0070C0"/>
                </a:solidFill>
              </a:rPr>
              <a:t>95 points</a:t>
            </a:r>
          </a:p>
        </p:txBody>
      </p:sp>
      <p:sp>
        <p:nvSpPr>
          <p:cNvPr id="3" name="Subtitle 2">
            <a:extLst>
              <a:ext uri="{FF2B5EF4-FFF2-40B4-BE49-F238E27FC236}">
                <a16:creationId xmlns:a16="http://schemas.microsoft.com/office/drawing/2014/main" id="{AA748C83-7CF3-42CC-956A-619042E5E463}"/>
              </a:ext>
            </a:extLst>
          </p:cNvPr>
          <p:cNvSpPr>
            <a:spLocks noGrp="1"/>
          </p:cNvSpPr>
          <p:nvPr>
            <p:ph type="subTitle" idx="1"/>
          </p:nvPr>
        </p:nvSpPr>
        <p:spPr>
          <a:xfrm>
            <a:off x="3048000" y="2676525"/>
            <a:ext cx="9144000" cy="2457287"/>
          </a:xfrm>
        </p:spPr>
        <p:txBody>
          <a:bodyPr>
            <a:normAutofit/>
          </a:bodyPr>
          <a:lstStyle/>
          <a:p>
            <a:pPr marL="457200" indent="-457200" algn="l">
              <a:buFont typeface="Wingdings" panose="05000000000000000000" pitchFamily="2" charset="2"/>
              <a:buChar char="Ø"/>
            </a:pPr>
            <a:r>
              <a:rPr lang="en-US" sz="3200" dirty="0"/>
              <a:t>Greatest Unmet Needs </a:t>
            </a:r>
          </a:p>
          <a:p>
            <a:pPr marL="457200" indent="-457200" algn="l">
              <a:buFont typeface="Wingdings" panose="05000000000000000000" pitchFamily="2" charset="2"/>
              <a:buChar char="Ø"/>
            </a:pPr>
            <a:r>
              <a:rPr lang="en-US" sz="3200" dirty="0"/>
              <a:t>Quality of Project Services and Project Design</a:t>
            </a:r>
          </a:p>
          <a:p>
            <a:pPr marL="457200" indent="-457200" algn="l">
              <a:buFont typeface="Wingdings" panose="05000000000000000000" pitchFamily="2" charset="2"/>
              <a:buChar char="Ø"/>
            </a:pPr>
            <a:r>
              <a:rPr lang="en-US" sz="3200" dirty="0"/>
              <a:t>Quality of the Management Plan and Adequacy of Resources</a:t>
            </a:r>
          </a:p>
        </p:txBody>
      </p:sp>
      <p:pic>
        <p:nvPicPr>
          <p:cNvPr id="5" name="Picture 4">
            <a:extLst>
              <a:ext uri="{FF2B5EF4-FFF2-40B4-BE49-F238E27FC236}">
                <a16:creationId xmlns:a16="http://schemas.microsoft.com/office/drawing/2014/main" id="{86F732CA-0951-44EE-BDCF-4CAB3E4A54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1" y="5999679"/>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CF3FC7F-1C2B-4854-8A5C-93E55D61074B}"/>
              </a:ext>
            </a:extLst>
          </p:cNvPr>
          <p:cNvSpPr txBox="1"/>
          <p:nvPr/>
        </p:nvSpPr>
        <p:spPr>
          <a:xfrm>
            <a:off x="9096006" y="6488668"/>
            <a:ext cx="3195145"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9" name="TextBox 8">
            <a:extLst>
              <a:ext uri="{FF2B5EF4-FFF2-40B4-BE49-F238E27FC236}">
                <a16:creationId xmlns:a16="http://schemas.microsoft.com/office/drawing/2014/main" id="{9DA29363-A2F7-473D-8095-7F95BAE3B8FE}"/>
              </a:ext>
            </a:extLst>
          </p:cNvPr>
          <p:cNvSpPr txBox="1"/>
          <p:nvPr/>
        </p:nvSpPr>
        <p:spPr>
          <a:xfrm>
            <a:off x="2066925" y="112518"/>
            <a:ext cx="10039349" cy="430887"/>
          </a:xfrm>
          <a:prstGeom prst="rect">
            <a:avLst/>
          </a:prstGeom>
          <a:noFill/>
        </p:spPr>
        <p:txBody>
          <a:bodyPr wrap="square">
            <a:spAutoFit/>
          </a:bodyPr>
          <a:lstStyle/>
          <a:p>
            <a:r>
              <a:rPr lang="en-US" sz="2200" dirty="0"/>
              <a:t>Institutional Resilience and Expanded and Postsecondary Opportunity (IREPO) Grant</a:t>
            </a:r>
          </a:p>
        </p:txBody>
      </p:sp>
    </p:spTree>
    <p:extLst>
      <p:ext uri="{BB962C8B-B14F-4D97-AF65-F5344CB8AC3E}">
        <p14:creationId xmlns:p14="http://schemas.microsoft.com/office/powerpoint/2010/main" val="382567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742C59-C180-493D-AF82-0C2C98D0031D}"/>
              </a:ext>
              <a:ext uri="{C183D7F6-B498-43B3-948B-1728B52AA6E4}">
                <adec:decorative xmlns:adec="http://schemas.microsoft.com/office/drawing/2017/decorative" val="1"/>
              </a:ext>
            </a:extLst>
          </p:cNvPr>
          <p:cNvSpPr txBox="1"/>
          <p:nvPr/>
        </p:nvSpPr>
        <p:spPr>
          <a:xfrm>
            <a:off x="2105025" y="228600"/>
            <a:ext cx="9955289" cy="707886"/>
          </a:xfrm>
          <a:prstGeom prst="rect">
            <a:avLst/>
          </a:prstGeom>
          <a:noFill/>
        </p:spPr>
        <p:txBody>
          <a:bodyPr wrap="none" rtlCol="0">
            <a:spAutoFit/>
          </a:bodyPr>
          <a:lstStyle/>
          <a:p>
            <a:pPr algn="ctr"/>
            <a:r>
              <a:rPr lang="en-US" sz="2200" dirty="0"/>
              <a:t>Institutional Resilience and Expanded and Postsecondary Opportunity (IREPO) Grant</a:t>
            </a:r>
          </a:p>
          <a:p>
            <a:endParaRPr lang="en-US" dirty="0"/>
          </a:p>
        </p:txBody>
      </p:sp>
      <p:pic>
        <p:nvPicPr>
          <p:cNvPr id="7" name="Picture 6">
            <a:extLst>
              <a:ext uri="{FF2B5EF4-FFF2-40B4-BE49-F238E27FC236}">
                <a16:creationId xmlns:a16="http://schemas.microsoft.com/office/drawing/2014/main" id="{EA3236E2-6C44-469D-B834-494A27474B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49" y="6065837"/>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9996EB3-4A6B-4E12-99F5-7235273F868C}"/>
              </a:ext>
              <a:ext uri="{C183D7F6-B498-43B3-948B-1728B52AA6E4}">
                <adec:decorative xmlns:adec="http://schemas.microsoft.com/office/drawing/2017/decorative" val="1"/>
              </a:ext>
            </a:extLst>
          </p:cNvPr>
          <p:cNvSpPr txBox="1"/>
          <p:nvPr/>
        </p:nvSpPr>
        <p:spPr>
          <a:xfrm>
            <a:off x="9110662" y="6488668"/>
            <a:ext cx="318135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5" name="Title 4">
            <a:extLst>
              <a:ext uri="{FF2B5EF4-FFF2-40B4-BE49-F238E27FC236}">
                <a16:creationId xmlns:a16="http://schemas.microsoft.com/office/drawing/2014/main" id="{5FFB5DE7-3626-450F-B8B1-CE78E26ADB03}"/>
              </a:ext>
            </a:extLst>
          </p:cNvPr>
          <p:cNvSpPr txBox="1">
            <a:spLocks noGrp="1"/>
          </p:cNvSpPr>
          <p:nvPr>
            <p:ph type="title" idx="4294967295"/>
          </p:nvPr>
        </p:nvSpPr>
        <p:spPr>
          <a:xfrm>
            <a:off x="3182554" y="582543"/>
            <a:ext cx="6629193"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n-lt"/>
                <a:ea typeface="+mn-ea"/>
                <a:cs typeface="+mn-cs"/>
              </a:rPr>
              <a:t>Greatest Unmet Needs</a:t>
            </a: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2800" b="1" i="0" u="none" strike="noStrike" kern="1200" cap="none" spc="0" normalizeH="0" baseline="0" noProof="0" dirty="0">
                <a:ln>
                  <a:noFill/>
                </a:ln>
                <a:solidFill>
                  <a:srgbClr val="0070C0"/>
                </a:solidFill>
                <a:effectLst/>
                <a:uLnTx/>
                <a:uFillTx/>
                <a:latin typeface="+mn-lt"/>
                <a:ea typeface="+mn-ea"/>
                <a:cs typeface="+mn-cs"/>
              </a:rPr>
              <a:t>Up to 30 points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ubtitle 2">
            <a:extLst>
              <a:ext uri="{FF2B5EF4-FFF2-40B4-BE49-F238E27FC236}">
                <a16:creationId xmlns:a16="http://schemas.microsoft.com/office/drawing/2014/main" id="{3C79B663-D7F9-4678-9B17-FAAE9ADCDC48}"/>
              </a:ext>
            </a:extLst>
          </p:cNvPr>
          <p:cNvSpPr txBox="1">
            <a:spLocks/>
          </p:cNvSpPr>
          <p:nvPr/>
        </p:nvSpPr>
        <p:spPr>
          <a:xfrm>
            <a:off x="1708532" y="1929170"/>
            <a:ext cx="10220325" cy="4124325"/>
          </a:xfrm>
          <a:prstGeom prst="rect">
            <a:avLst/>
          </a:prstGeom>
        </p:spPr>
        <p:txBody>
          <a:bodyP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42900" indent="-342900">
              <a:buFont typeface="Wingdings" panose="05000000000000000000" pitchFamily="2" charset="2"/>
              <a:buChar char="q"/>
            </a:pPr>
            <a:r>
              <a:rPr lang="en-US" sz="10400" dirty="0"/>
              <a:t> Greater than 30% of undergraduate student population received a Pell</a:t>
            </a:r>
          </a:p>
          <a:p>
            <a:pPr marL="0" indent="0">
              <a:spcBef>
                <a:spcPts val="0"/>
              </a:spcBef>
              <a:spcAft>
                <a:spcPts val="0"/>
              </a:spcAft>
              <a:buNone/>
            </a:pPr>
            <a:r>
              <a:rPr lang="en-US" sz="10400" dirty="0"/>
              <a:t>        Grant – sliding scale based on percentage enrolled (</a:t>
            </a:r>
            <a:r>
              <a:rPr lang="en-US" sz="10400" b="1" dirty="0">
                <a:solidFill>
                  <a:srgbClr val="0070C0"/>
                </a:solidFill>
              </a:rPr>
              <a:t>up to 10 points</a:t>
            </a:r>
            <a:r>
              <a:rPr lang="en-US" sz="10400" dirty="0"/>
              <a:t>)</a:t>
            </a:r>
          </a:p>
          <a:p>
            <a:pPr marL="0" indent="0">
              <a:spcBef>
                <a:spcPts val="0"/>
              </a:spcBef>
              <a:spcAft>
                <a:spcPts val="0"/>
              </a:spcAft>
              <a:buNone/>
            </a:pPr>
            <a:endParaRPr lang="en-US" sz="3600" dirty="0"/>
          </a:p>
          <a:p>
            <a:pPr marL="342900" indent="-342900">
              <a:buFont typeface="Wingdings" panose="05000000000000000000" pitchFamily="2" charset="2"/>
              <a:buChar char="q"/>
            </a:pPr>
            <a:r>
              <a:rPr lang="en-US" sz="10400" dirty="0"/>
              <a:t> Did not receive a PPP loan (</a:t>
            </a:r>
            <a:r>
              <a:rPr lang="en-US" sz="10400" b="1" dirty="0">
                <a:solidFill>
                  <a:srgbClr val="0070C0"/>
                </a:solidFill>
              </a:rPr>
              <a:t>5 points</a:t>
            </a:r>
            <a:r>
              <a:rPr lang="en-US" sz="10400" dirty="0"/>
              <a:t>)</a:t>
            </a:r>
          </a:p>
          <a:p>
            <a:pPr marL="0" indent="0">
              <a:buNone/>
            </a:pPr>
            <a:endParaRPr lang="en-US" sz="10400" dirty="0"/>
          </a:p>
          <a:p>
            <a:pPr marL="342900" indent="-342900">
              <a:lnSpc>
                <a:spcPct val="0"/>
              </a:lnSpc>
              <a:spcBef>
                <a:spcPts val="0"/>
              </a:spcBef>
              <a:spcAft>
                <a:spcPts val="3000"/>
              </a:spcAft>
              <a:buFont typeface="Wingdings" panose="05000000000000000000" pitchFamily="2" charset="2"/>
              <a:buChar char="q"/>
            </a:pPr>
            <a:r>
              <a:rPr lang="en-US" sz="10400" dirty="0"/>
              <a:t> Greater than 20% of students enrolled part-time – sliding scale based </a:t>
            </a:r>
          </a:p>
          <a:p>
            <a:pPr marL="0" indent="0">
              <a:lnSpc>
                <a:spcPct val="0"/>
              </a:lnSpc>
              <a:spcBef>
                <a:spcPts val="0"/>
              </a:spcBef>
              <a:spcAft>
                <a:spcPts val="3000"/>
              </a:spcAft>
              <a:buNone/>
            </a:pPr>
            <a:r>
              <a:rPr lang="en-US" sz="10400" dirty="0"/>
              <a:t>        on percentage enrolled (</a:t>
            </a:r>
            <a:r>
              <a:rPr lang="en-US" sz="10400" b="1" dirty="0">
                <a:solidFill>
                  <a:srgbClr val="0070C0"/>
                </a:solidFill>
              </a:rPr>
              <a:t>up to 10 points</a:t>
            </a:r>
            <a:r>
              <a:rPr lang="en-US" sz="10400" dirty="0"/>
              <a:t>)</a:t>
            </a:r>
          </a:p>
          <a:p>
            <a:pPr marL="342900" indent="-342900">
              <a:buFont typeface="Wingdings" panose="05000000000000000000" pitchFamily="2" charset="2"/>
              <a:buChar char="q"/>
            </a:pPr>
            <a:r>
              <a:rPr lang="en-US" sz="10400" dirty="0"/>
              <a:t> Additional information that demonstrate significant unmet needs</a:t>
            </a:r>
          </a:p>
          <a:p>
            <a:pPr marL="0" indent="0">
              <a:lnSpc>
                <a:spcPct val="110000"/>
              </a:lnSpc>
              <a:spcBef>
                <a:spcPts val="0"/>
              </a:spcBef>
              <a:spcAft>
                <a:spcPts val="0"/>
              </a:spcAft>
              <a:buNone/>
            </a:pPr>
            <a:r>
              <a:rPr lang="en-US" sz="10400" dirty="0"/>
              <a:t>       related to the coronavirus for reasons other than those outlined above</a:t>
            </a:r>
          </a:p>
          <a:p>
            <a:pPr marL="0" indent="0">
              <a:buNone/>
            </a:pPr>
            <a:r>
              <a:rPr lang="en-US" sz="10400" dirty="0"/>
              <a:t>        (</a:t>
            </a:r>
            <a:r>
              <a:rPr lang="en-US" sz="10400" b="1" dirty="0">
                <a:solidFill>
                  <a:srgbClr val="0070C0"/>
                </a:solidFill>
              </a:rPr>
              <a:t>up to 5 points</a:t>
            </a:r>
            <a:r>
              <a:rPr lang="en-US" sz="10400" dirty="0"/>
              <a:t>)</a:t>
            </a:r>
          </a:p>
          <a:p>
            <a:endParaRPr lang="en-US" dirty="0"/>
          </a:p>
          <a:p>
            <a:endParaRPr lang="en-US" dirty="0"/>
          </a:p>
        </p:txBody>
      </p:sp>
      <p:sp>
        <p:nvSpPr>
          <p:cNvPr id="2" name="Slide Number Placeholder 1">
            <a:extLst>
              <a:ext uri="{FF2B5EF4-FFF2-40B4-BE49-F238E27FC236}">
                <a16:creationId xmlns:a16="http://schemas.microsoft.com/office/drawing/2014/main" id="{F1774F7F-2BC7-4487-8DDB-7B5CC1C64C5F}"/>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20929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F732CA-0951-44EE-BDCF-4CAB3E4A54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732" y="6056883"/>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CF3FC7F-1C2B-4854-8A5C-93E55D61074B}"/>
              </a:ext>
              <a:ext uri="{C183D7F6-B498-43B3-948B-1728B52AA6E4}">
                <adec:decorative xmlns:adec="http://schemas.microsoft.com/office/drawing/2017/decorative" val="1"/>
              </a:ext>
            </a:extLst>
          </p:cNvPr>
          <p:cNvSpPr txBox="1"/>
          <p:nvPr/>
        </p:nvSpPr>
        <p:spPr>
          <a:xfrm>
            <a:off x="9082581" y="6468839"/>
            <a:ext cx="3109419"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9" name="TextBox 8">
            <a:extLst>
              <a:ext uri="{FF2B5EF4-FFF2-40B4-BE49-F238E27FC236}">
                <a16:creationId xmlns:a16="http://schemas.microsoft.com/office/drawing/2014/main" id="{9DA29363-A2F7-473D-8095-7F95BAE3B8FE}"/>
              </a:ext>
              <a:ext uri="{C183D7F6-B498-43B3-948B-1728B52AA6E4}">
                <adec:decorative xmlns:adec="http://schemas.microsoft.com/office/drawing/2017/decorative" val="1"/>
              </a:ext>
            </a:extLst>
          </p:cNvPr>
          <p:cNvSpPr txBox="1"/>
          <p:nvPr/>
        </p:nvSpPr>
        <p:spPr>
          <a:xfrm>
            <a:off x="2066925" y="89609"/>
            <a:ext cx="10039349" cy="430887"/>
          </a:xfrm>
          <a:prstGeom prst="rect">
            <a:avLst/>
          </a:prstGeom>
          <a:noFill/>
        </p:spPr>
        <p:txBody>
          <a:bodyPr wrap="square">
            <a:spAutoFit/>
          </a:bodyPr>
          <a:lstStyle/>
          <a:p>
            <a:r>
              <a:rPr lang="en-US" sz="2200" dirty="0"/>
              <a:t>Institutional Resilience and Expanded and Postsecondary Opportunity (IREPO) Grant</a:t>
            </a:r>
          </a:p>
        </p:txBody>
      </p:sp>
      <p:sp>
        <p:nvSpPr>
          <p:cNvPr id="2" name="Title 1">
            <a:extLst>
              <a:ext uri="{FF2B5EF4-FFF2-40B4-BE49-F238E27FC236}">
                <a16:creationId xmlns:a16="http://schemas.microsoft.com/office/drawing/2014/main" id="{B63B9CB2-60A2-4A5D-8306-5EAFE80789A7}"/>
              </a:ext>
            </a:extLst>
          </p:cNvPr>
          <p:cNvSpPr>
            <a:spLocks noGrp="1"/>
          </p:cNvSpPr>
          <p:nvPr>
            <p:ph type="ctrTitle"/>
          </p:nvPr>
        </p:nvSpPr>
        <p:spPr>
          <a:xfrm>
            <a:off x="2066925" y="494602"/>
            <a:ext cx="9344025" cy="1208617"/>
          </a:xfrm>
        </p:spPr>
        <p:txBody>
          <a:bodyPr>
            <a:normAutofit/>
          </a:bodyPr>
          <a:lstStyle/>
          <a:p>
            <a:pPr algn="ctr"/>
            <a:r>
              <a:rPr lang="en-US" sz="4400" dirty="0"/>
              <a:t>Greatest Unmet Needs (</a:t>
            </a:r>
            <a:r>
              <a:rPr lang="en-US" sz="4400" dirty="0">
                <a:ln>
                  <a:noFill/>
                </a:ln>
              </a:rPr>
              <a:t>continued</a:t>
            </a:r>
            <a:r>
              <a:rPr lang="en-US" sz="4400" dirty="0"/>
              <a:t>)</a:t>
            </a:r>
            <a:br>
              <a:rPr lang="en-US" sz="3600" dirty="0"/>
            </a:br>
            <a:r>
              <a:rPr lang="en-US" sz="2800" b="1" dirty="0">
                <a:solidFill>
                  <a:srgbClr val="0070C0"/>
                </a:solidFill>
              </a:rPr>
              <a:t>Up to 30 points</a:t>
            </a:r>
          </a:p>
        </p:txBody>
      </p:sp>
      <p:sp>
        <p:nvSpPr>
          <p:cNvPr id="3" name="Subtitle 2">
            <a:extLst>
              <a:ext uri="{FF2B5EF4-FFF2-40B4-BE49-F238E27FC236}">
                <a16:creationId xmlns:a16="http://schemas.microsoft.com/office/drawing/2014/main" id="{AA748C83-7CF3-42CC-956A-619042E5E463}"/>
              </a:ext>
            </a:extLst>
          </p:cNvPr>
          <p:cNvSpPr>
            <a:spLocks noGrp="1"/>
          </p:cNvSpPr>
          <p:nvPr>
            <p:ph type="subTitle" idx="1"/>
          </p:nvPr>
        </p:nvSpPr>
        <p:spPr>
          <a:xfrm>
            <a:off x="1762124" y="1894597"/>
            <a:ext cx="9953625" cy="942975"/>
          </a:xfrm>
        </p:spPr>
        <p:txBody>
          <a:bodyPr>
            <a:normAutofit fontScale="92500" lnSpcReduction="10000"/>
          </a:bodyPr>
          <a:lstStyle/>
          <a:p>
            <a:pPr algn="l">
              <a:spcAft>
                <a:spcPts val="0"/>
              </a:spcAft>
            </a:pPr>
            <a:r>
              <a:rPr lang="en-US" sz="2600" dirty="0"/>
              <a:t>Greater than 30% of undergraduate student population a received Pell Grant</a:t>
            </a:r>
          </a:p>
          <a:p>
            <a:pPr algn="ctr"/>
            <a:r>
              <a:rPr lang="en-US" sz="2800" dirty="0"/>
              <a:t> </a:t>
            </a:r>
            <a:r>
              <a:rPr lang="en-US" sz="2400" dirty="0"/>
              <a:t>(</a:t>
            </a:r>
            <a:r>
              <a:rPr lang="en-US" sz="2400" dirty="0">
                <a:solidFill>
                  <a:srgbClr val="0070C0"/>
                </a:solidFill>
              </a:rPr>
              <a:t>up to 10 points</a:t>
            </a:r>
            <a:r>
              <a:rPr lang="en-US" sz="2400" dirty="0"/>
              <a:t>)</a:t>
            </a:r>
          </a:p>
          <a:p>
            <a:pPr algn="l"/>
            <a:endParaRPr lang="en-US" dirty="0"/>
          </a:p>
          <a:p>
            <a:pPr algn="l"/>
            <a:endParaRPr lang="en-US" dirty="0"/>
          </a:p>
          <a:p>
            <a:pPr algn="l"/>
            <a:endParaRPr lang="en-US" dirty="0"/>
          </a:p>
          <a:p>
            <a:pPr algn="l"/>
            <a:endParaRPr lang="en-US" dirty="0"/>
          </a:p>
          <a:p>
            <a:pPr algn="l"/>
            <a:endParaRPr lang="en-US" dirty="0"/>
          </a:p>
        </p:txBody>
      </p:sp>
      <p:sp>
        <p:nvSpPr>
          <p:cNvPr id="4" name="TextBox 3">
            <a:extLst>
              <a:ext uri="{FF2B5EF4-FFF2-40B4-BE49-F238E27FC236}">
                <a16:creationId xmlns:a16="http://schemas.microsoft.com/office/drawing/2014/main" id="{6555BF58-72C8-414A-BE90-B0EBEA798D40}"/>
              </a:ext>
            </a:extLst>
          </p:cNvPr>
          <p:cNvSpPr txBox="1"/>
          <p:nvPr/>
        </p:nvSpPr>
        <p:spPr>
          <a:xfrm>
            <a:off x="4019550" y="3092079"/>
            <a:ext cx="6724650" cy="1815882"/>
          </a:xfrm>
          <a:prstGeom prst="rect">
            <a:avLst/>
          </a:prstGeom>
          <a:noFill/>
        </p:spPr>
        <p:txBody>
          <a:bodyPr wrap="square" rtlCol="0">
            <a:spAutoFit/>
          </a:bodyPr>
          <a:lstStyle/>
          <a:p>
            <a:pPr marL="457200" indent="-457200">
              <a:buClr>
                <a:srgbClr val="0070C0"/>
              </a:buClr>
              <a:buFont typeface="Wingdings" panose="05000000000000000000" pitchFamily="2" charset="2"/>
              <a:buChar char="q"/>
            </a:pPr>
            <a:r>
              <a:rPr lang="en-US" sz="2800" dirty="0"/>
              <a:t>30 to 40 percent </a:t>
            </a:r>
            <a:r>
              <a:rPr lang="en-US" sz="2800" dirty="0">
                <a:solidFill>
                  <a:srgbClr val="0070C0"/>
                </a:solidFill>
              </a:rPr>
              <a:t>(7 points)</a:t>
            </a:r>
          </a:p>
          <a:p>
            <a:pPr marL="457200" indent="-457200">
              <a:buClr>
                <a:srgbClr val="0070C0"/>
              </a:buClr>
              <a:buFont typeface="Wingdings" panose="05000000000000000000" pitchFamily="2" charset="2"/>
              <a:buChar char="q"/>
            </a:pPr>
            <a:r>
              <a:rPr lang="en-US" sz="2800" dirty="0"/>
              <a:t>41 to 50 percent (</a:t>
            </a:r>
            <a:r>
              <a:rPr lang="en-US" sz="2800" dirty="0">
                <a:solidFill>
                  <a:srgbClr val="0070C0"/>
                </a:solidFill>
              </a:rPr>
              <a:t>8 points</a:t>
            </a:r>
            <a:r>
              <a:rPr lang="en-US" sz="2800" dirty="0"/>
              <a:t>)</a:t>
            </a:r>
          </a:p>
          <a:p>
            <a:pPr marL="457200" indent="-457200">
              <a:buClr>
                <a:srgbClr val="0070C0"/>
              </a:buClr>
              <a:buFont typeface="Wingdings" panose="05000000000000000000" pitchFamily="2" charset="2"/>
              <a:buChar char="q"/>
            </a:pPr>
            <a:r>
              <a:rPr lang="en-US" sz="2800" dirty="0"/>
              <a:t>51 to 60 percent (</a:t>
            </a:r>
            <a:r>
              <a:rPr lang="en-US" sz="2800" dirty="0">
                <a:solidFill>
                  <a:srgbClr val="0070C0"/>
                </a:solidFill>
              </a:rPr>
              <a:t>9 points</a:t>
            </a:r>
            <a:r>
              <a:rPr lang="en-US" sz="2800" dirty="0"/>
              <a:t>)</a:t>
            </a:r>
          </a:p>
          <a:p>
            <a:pPr marL="457200" indent="-457200">
              <a:buClr>
                <a:srgbClr val="0070C0"/>
              </a:buClr>
              <a:buFont typeface="Wingdings" panose="05000000000000000000" pitchFamily="2" charset="2"/>
              <a:buChar char="q"/>
            </a:pPr>
            <a:r>
              <a:rPr lang="en-US" sz="2800" dirty="0"/>
              <a:t>Greater than 60 percent (</a:t>
            </a:r>
            <a:r>
              <a:rPr lang="en-US" sz="2800" dirty="0">
                <a:solidFill>
                  <a:srgbClr val="0070C0"/>
                </a:solidFill>
              </a:rPr>
              <a:t>10 points</a:t>
            </a:r>
            <a:r>
              <a:rPr lang="en-US" sz="2800" dirty="0"/>
              <a:t>)</a:t>
            </a:r>
          </a:p>
        </p:txBody>
      </p:sp>
    </p:spTree>
    <p:extLst>
      <p:ext uri="{BB962C8B-B14F-4D97-AF65-F5344CB8AC3E}">
        <p14:creationId xmlns:p14="http://schemas.microsoft.com/office/powerpoint/2010/main" val="3144013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F732CA-0951-44EE-BDCF-4CAB3E4A54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3408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CF3FC7F-1C2B-4854-8A5C-93E55D61074B}"/>
              </a:ext>
              <a:ext uri="{C183D7F6-B498-43B3-948B-1728B52AA6E4}">
                <adec:decorative xmlns:adec="http://schemas.microsoft.com/office/drawing/2017/decorative" val="1"/>
              </a:ext>
            </a:extLst>
          </p:cNvPr>
          <p:cNvSpPr txBox="1"/>
          <p:nvPr/>
        </p:nvSpPr>
        <p:spPr>
          <a:xfrm>
            <a:off x="8996855" y="6448965"/>
            <a:ext cx="3109419"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9" name="TextBox 8">
            <a:extLst>
              <a:ext uri="{FF2B5EF4-FFF2-40B4-BE49-F238E27FC236}">
                <a16:creationId xmlns:a16="http://schemas.microsoft.com/office/drawing/2014/main" id="{9DA29363-A2F7-473D-8095-7F95BAE3B8FE}"/>
              </a:ext>
              <a:ext uri="{C183D7F6-B498-43B3-948B-1728B52AA6E4}">
                <adec:decorative xmlns:adec="http://schemas.microsoft.com/office/drawing/2017/decorative" val="1"/>
              </a:ext>
            </a:extLst>
          </p:cNvPr>
          <p:cNvSpPr txBox="1"/>
          <p:nvPr/>
        </p:nvSpPr>
        <p:spPr>
          <a:xfrm>
            <a:off x="2066925" y="112518"/>
            <a:ext cx="10039349" cy="430887"/>
          </a:xfrm>
          <a:prstGeom prst="rect">
            <a:avLst/>
          </a:prstGeom>
          <a:noFill/>
        </p:spPr>
        <p:txBody>
          <a:bodyPr wrap="square">
            <a:spAutoFit/>
          </a:bodyPr>
          <a:lstStyle/>
          <a:p>
            <a:r>
              <a:rPr lang="en-US" sz="2200" dirty="0"/>
              <a:t>Institutional Resilience and Expanded and Postsecondary Opportunity (IREPO) Grant</a:t>
            </a:r>
          </a:p>
        </p:txBody>
      </p:sp>
      <p:sp>
        <p:nvSpPr>
          <p:cNvPr id="12" name="TextBox 11">
            <a:extLst>
              <a:ext uri="{FF2B5EF4-FFF2-40B4-BE49-F238E27FC236}">
                <a16:creationId xmlns:a16="http://schemas.microsoft.com/office/drawing/2014/main" id="{A37854BE-4EF3-4005-837D-AA6EBA19DB4A}"/>
              </a:ext>
              <a:ext uri="{C183D7F6-B498-43B3-948B-1728B52AA6E4}">
                <adec:decorative xmlns:adec="http://schemas.microsoft.com/office/drawing/2017/decorative" val="1"/>
              </a:ext>
            </a:extLst>
          </p:cNvPr>
          <p:cNvSpPr txBox="1"/>
          <p:nvPr/>
        </p:nvSpPr>
        <p:spPr>
          <a:xfrm>
            <a:off x="7860554" y="6928480"/>
            <a:ext cx="756923" cy="1061829"/>
          </a:xfrm>
          <a:prstGeom prst="rect">
            <a:avLst/>
          </a:prstGeom>
          <a:noFill/>
        </p:spPr>
        <p:txBody>
          <a:bodyPr wrap="square" rtlCol="0">
            <a:spAutoFit/>
          </a:bodyPr>
          <a:lstStyle/>
          <a:p>
            <a:r>
              <a:rPr lang="en-US" sz="900" dirty="0">
                <a:hlinkClick r:id="rId4" tooltip="https://commons.wikimedia.org/wiki/File:Approve_icon.svg"/>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2" name="Title 1">
            <a:extLst>
              <a:ext uri="{FF2B5EF4-FFF2-40B4-BE49-F238E27FC236}">
                <a16:creationId xmlns:a16="http://schemas.microsoft.com/office/drawing/2014/main" id="{B63B9CB2-60A2-4A5D-8306-5EAFE80789A7}"/>
              </a:ext>
            </a:extLst>
          </p:cNvPr>
          <p:cNvSpPr>
            <a:spLocks noGrp="1"/>
          </p:cNvSpPr>
          <p:nvPr>
            <p:ph type="ctrTitle"/>
          </p:nvPr>
        </p:nvSpPr>
        <p:spPr>
          <a:xfrm>
            <a:off x="1974842" y="1873068"/>
            <a:ext cx="9344025" cy="1208617"/>
          </a:xfrm>
        </p:spPr>
        <p:txBody>
          <a:bodyPr>
            <a:normAutofit fontScale="90000"/>
          </a:bodyPr>
          <a:lstStyle/>
          <a:p>
            <a:pPr algn="ctr"/>
            <a:r>
              <a:rPr lang="en-US" sz="4900" dirty="0"/>
              <a:t>Greatest Unmet Needs (</a:t>
            </a:r>
            <a:r>
              <a:rPr lang="en-US" sz="5400" dirty="0">
                <a:ln>
                  <a:noFill/>
                </a:ln>
              </a:rPr>
              <a:t>continued</a:t>
            </a:r>
            <a:r>
              <a:rPr lang="en-US" sz="4900" dirty="0"/>
              <a:t>)</a:t>
            </a:r>
            <a:br>
              <a:rPr lang="en-US" sz="3600" dirty="0"/>
            </a:br>
            <a:r>
              <a:rPr lang="en-US" sz="2800" b="1" dirty="0">
                <a:solidFill>
                  <a:srgbClr val="0070C0"/>
                </a:solidFill>
              </a:rPr>
              <a:t>Up to 30 points</a:t>
            </a:r>
            <a:br>
              <a:rPr lang="en-US" sz="2800" b="1" dirty="0">
                <a:solidFill>
                  <a:srgbClr val="0070C0"/>
                </a:solidFill>
              </a:rPr>
            </a:br>
            <a:br>
              <a:rPr lang="en-US" sz="2800" b="1" dirty="0">
                <a:solidFill>
                  <a:srgbClr val="0070C0"/>
                </a:solidFill>
              </a:rPr>
            </a:br>
            <a:br>
              <a:rPr lang="en-US" sz="2800" b="1" dirty="0">
                <a:solidFill>
                  <a:srgbClr val="0070C0"/>
                </a:solidFill>
              </a:rPr>
            </a:br>
            <a:r>
              <a:rPr lang="en-US" sz="3600" dirty="0"/>
              <a:t>Paycheck Protection Program Recipient</a:t>
            </a:r>
            <a:endParaRPr lang="en-US" sz="2800" b="1" dirty="0">
              <a:solidFill>
                <a:srgbClr val="0070C0"/>
              </a:solidFill>
            </a:endParaRPr>
          </a:p>
        </p:txBody>
      </p:sp>
      <p:sp>
        <p:nvSpPr>
          <p:cNvPr id="3" name="Subtitle 2" descr="Slide reads, Paycheck Protection Program Recipient, Yes, for 0 points, or No, for 5 points. ">
            <a:extLst>
              <a:ext uri="{FF2B5EF4-FFF2-40B4-BE49-F238E27FC236}">
                <a16:creationId xmlns:a16="http://schemas.microsoft.com/office/drawing/2014/main" id="{AA748C83-7CF3-42CC-956A-619042E5E463}"/>
              </a:ext>
            </a:extLst>
          </p:cNvPr>
          <p:cNvSpPr>
            <a:spLocks noGrp="1"/>
          </p:cNvSpPr>
          <p:nvPr>
            <p:ph type="subTitle" idx="1"/>
          </p:nvPr>
        </p:nvSpPr>
        <p:spPr>
          <a:xfrm>
            <a:off x="1838324" y="2486024"/>
            <a:ext cx="9953625" cy="2752725"/>
          </a:xfrm>
        </p:spPr>
        <p:txBody>
          <a:bodyPr>
            <a:normAutofit/>
          </a:bodyPr>
          <a:lstStyle/>
          <a:p>
            <a:pPr algn="l"/>
            <a:endParaRPr lang="en-US"/>
          </a:p>
          <a:p>
            <a:pPr algn="l"/>
            <a:endParaRPr lang="en-US"/>
          </a:p>
          <a:p>
            <a:pPr algn="l"/>
            <a:endParaRPr lang="en-US"/>
          </a:p>
          <a:p>
            <a:pPr algn="l"/>
            <a:endParaRPr lang="en-US" dirty="0"/>
          </a:p>
        </p:txBody>
      </p:sp>
      <p:pic>
        <p:nvPicPr>
          <p:cNvPr id="11" name="Picture 10" descr="A picture containing a drawing of a checkmark.">
            <a:extLst>
              <a:ext uri="{FF2B5EF4-FFF2-40B4-BE49-F238E27FC236}">
                <a16:creationId xmlns:a16="http://schemas.microsoft.com/office/drawing/2014/main" id="{CF1640EF-F1A7-4267-BAB2-99CF917811CA}"/>
              </a:ext>
            </a:extLst>
          </p:cNvPr>
          <p:cNvPicPr>
            <a:picLocks noChangeAspect="1"/>
          </p:cNvPicPr>
          <p:nvPr/>
        </p:nvPicPr>
        <p:blipFill>
          <a:blip r:embed="rId6">
            <a:extLst>
              <a:ext uri="{837473B0-CC2E-450A-ABE3-18F120FF3D39}">
                <a1611:picAttrSrcUrl xmlns:a1611="http://schemas.microsoft.com/office/drawing/2016/11/main" r:id="rId4"/>
              </a:ext>
            </a:extLst>
          </a:blip>
          <a:stretch>
            <a:fillRect/>
          </a:stretch>
        </p:blipFill>
        <p:spPr>
          <a:xfrm>
            <a:off x="4466136" y="3259889"/>
            <a:ext cx="866813" cy="863889"/>
          </a:xfrm>
          <a:prstGeom prst="rect">
            <a:avLst/>
          </a:prstGeom>
          <a:solidFill>
            <a:schemeClr val="bg1">
              <a:lumMod val="95000"/>
            </a:schemeClr>
          </a:solidFill>
        </p:spPr>
      </p:pic>
      <p:sp>
        <p:nvSpPr>
          <p:cNvPr id="4" name="TextBox 3">
            <a:extLst>
              <a:ext uri="{FF2B5EF4-FFF2-40B4-BE49-F238E27FC236}">
                <a16:creationId xmlns:a16="http://schemas.microsoft.com/office/drawing/2014/main" id="{969C4026-C042-401F-AEE9-63B1ABD4A2B0}"/>
              </a:ext>
            </a:extLst>
          </p:cNvPr>
          <p:cNvSpPr txBox="1"/>
          <p:nvPr/>
        </p:nvSpPr>
        <p:spPr>
          <a:xfrm>
            <a:off x="5332949" y="3221242"/>
            <a:ext cx="2627812" cy="584775"/>
          </a:xfrm>
          <a:prstGeom prst="rect">
            <a:avLst/>
          </a:prstGeom>
          <a:noFill/>
        </p:spPr>
        <p:txBody>
          <a:bodyPr wrap="square" rtlCol="0">
            <a:spAutoFit/>
          </a:bodyPr>
          <a:lstStyle/>
          <a:p>
            <a:r>
              <a:rPr lang="en-US" sz="3200" dirty="0"/>
              <a:t>Yes  (</a:t>
            </a:r>
            <a:r>
              <a:rPr lang="en-US" sz="3200" b="1" dirty="0">
                <a:solidFill>
                  <a:srgbClr val="0070C0"/>
                </a:solidFill>
              </a:rPr>
              <a:t>0 points</a:t>
            </a:r>
            <a:r>
              <a:rPr lang="en-US" sz="3200" dirty="0"/>
              <a:t>)</a:t>
            </a:r>
          </a:p>
        </p:txBody>
      </p:sp>
      <p:pic>
        <p:nvPicPr>
          <p:cNvPr id="8" name="Graphic 7" descr="Checkbox Crossed">
            <a:extLst>
              <a:ext uri="{FF2B5EF4-FFF2-40B4-BE49-F238E27FC236}">
                <a16:creationId xmlns:a16="http://schemas.microsoft.com/office/drawing/2014/main" id="{9823CCAC-9061-4BC1-9768-D96A2B0851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81500" y="4162425"/>
            <a:ext cx="1114425" cy="1076324"/>
          </a:xfrm>
          <a:prstGeom prst="rect">
            <a:avLst/>
          </a:prstGeom>
        </p:spPr>
      </p:pic>
      <p:sp>
        <p:nvSpPr>
          <p:cNvPr id="16" name="TextBox 15">
            <a:extLst>
              <a:ext uri="{FF2B5EF4-FFF2-40B4-BE49-F238E27FC236}">
                <a16:creationId xmlns:a16="http://schemas.microsoft.com/office/drawing/2014/main" id="{9C622AD1-E59D-4832-8244-9EF0E1FCE7ED}"/>
              </a:ext>
            </a:extLst>
          </p:cNvPr>
          <p:cNvSpPr txBox="1"/>
          <p:nvPr/>
        </p:nvSpPr>
        <p:spPr>
          <a:xfrm>
            <a:off x="5332949" y="4387006"/>
            <a:ext cx="2627812" cy="584775"/>
          </a:xfrm>
          <a:prstGeom prst="rect">
            <a:avLst/>
          </a:prstGeom>
          <a:noFill/>
        </p:spPr>
        <p:txBody>
          <a:bodyPr wrap="square" rtlCol="0">
            <a:spAutoFit/>
          </a:bodyPr>
          <a:lstStyle/>
          <a:p>
            <a:r>
              <a:rPr lang="en-US" sz="3200" dirty="0"/>
              <a:t>No  (</a:t>
            </a:r>
            <a:r>
              <a:rPr lang="en-US" sz="3200" b="1" dirty="0">
                <a:solidFill>
                  <a:srgbClr val="0070C0"/>
                </a:solidFill>
              </a:rPr>
              <a:t>5 points</a:t>
            </a:r>
            <a:r>
              <a:rPr lang="en-US" sz="3200" dirty="0"/>
              <a:t>)</a:t>
            </a:r>
          </a:p>
        </p:txBody>
      </p:sp>
    </p:spTree>
    <p:extLst>
      <p:ext uri="{BB962C8B-B14F-4D97-AF65-F5344CB8AC3E}">
        <p14:creationId xmlns:p14="http://schemas.microsoft.com/office/powerpoint/2010/main" val="199689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742C59-C180-493D-AF82-0C2C98D0031D}"/>
              </a:ext>
              <a:ext uri="{C183D7F6-B498-43B3-948B-1728B52AA6E4}">
                <adec:decorative xmlns:adec="http://schemas.microsoft.com/office/drawing/2017/decorative" val="1"/>
              </a:ext>
            </a:extLst>
          </p:cNvPr>
          <p:cNvSpPr txBox="1"/>
          <p:nvPr/>
        </p:nvSpPr>
        <p:spPr>
          <a:xfrm>
            <a:off x="2105025" y="228600"/>
            <a:ext cx="9955289" cy="707886"/>
          </a:xfrm>
          <a:prstGeom prst="rect">
            <a:avLst/>
          </a:prstGeom>
          <a:noFill/>
        </p:spPr>
        <p:txBody>
          <a:bodyPr wrap="none" rtlCol="0">
            <a:spAutoFit/>
          </a:bodyPr>
          <a:lstStyle/>
          <a:p>
            <a:pPr algn="ctr"/>
            <a:r>
              <a:rPr lang="en-US" sz="2200" dirty="0"/>
              <a:t>Institutional Resilience and Expanded and Postsecondary Opportunity (IREPO) Grant</a:t>
            </a:r>
          </a:p>
          <a:p>
            <a:endParaRPr lang="en-US" dirty="0"/>
          </a:p>
        </p:txBody>
      </p:sp>
      <p:pic>
        <p:nvPicPr>
          <p:cNvPr id="7" name="Picture 6">
            <a:extLst>
              <a:ext uri="{FF2B5EF4-FFF2-40B4-BE49-F238E27FC236}">
                <a16:creationId xmlns:a16="http://schemas.microsoft.com/office/drawing/2014/main" id="{EA3236E2-6C44-469D-B834-494A27474B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61" y="6032653"/>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9996EB3-4A6B-4E12-99F5-7235273F868C}"/>
              </a:ext>
              <a:ext uri="{C183D7F6-B498-43B3-948B-1728B52AA6E4}">
                <adec:decorative xmlns:adec="http://schemas.microsoft.com/office/drawing/2017/decorative" val="1"/>
              </a:ext>
            </a:extLst>
          </p:cNvPr>
          <p:cNvSpPr txBox="1"/>
          <p:nvPr/>
        </p:nvSpPr>
        <p:spPr>
          <a:xfrm>
            <a:off x="9110662" y="6444734"/>
            <a:ext cx="318135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2" name="Slide Number Placeholder 1">
            <a:extLst>
              <a:ext uri="{FF2B5EF4-FFF2-40B4-BE49-F238E27FC236}">
                <a16:creationId xmlns:a16="http://schemas.microsoft.com/office/drawing/2014/main" id="{7F3D2049-1823-428E-9E2F-E3E5B0B46D7F}"/>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Title 4">
            <a:extLst>
              <a:ext uri="{FF2B5EF4-FFF2-40B4-BE49-F238E27FC236}">
                <a16:creationId xmlns:a16="http://schemas.microsoft.com/office/drawing/2014/main" id="{5FFB5DE7-3626-450F-B8B1-CE78E26ADB03}"/>
              </a:ext>
            </a:extLst>
          </p:cNvPr>
          <p:cNvSpPr txBox="1">
            <a:spLocks noGrp="1"/>
          </p:cNvSpPr>
          <p:nvPr>
            <p:ph type="title" idx="4294967295"/>
          </p:nvPr>
        </p:nvSpPr>
        <p:spPr>
          <a:xfrm>
            <a:off x="1835106" y="674497"/>
            <a:ext cx="9417133" cy="2709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pPr>
            <a:r>
              <a:rPr kumimoji="0" lang="en-US" sz="4400" b="0" i="0" u="none" strike="noStrike" kern="1200" cap="none" spc="0" normalizeH="0" baseline="0" noProof="0" dirty="0">
                <a:ln>
                  <a:noFill/>
                </a:ln>
                <a:solidFill>
                  <a:schemeClr val="tx1"/>
                </a:solidFill>
                <a:effectLst/>
                <a:uLnTx/>
                <a:uFillTx/>
                <a:latin typeface="+mn-lt"/>
                <a:ea typeface="+mn-ea"/>
                <a:cs typeface="+mn-cs"/>
              </a:rPr>
              <a:t>Greatest Unmet Needs (</a:t>
            </a:r>
            <a:r>
              <a:rPr lang="en-US" sz="4400" dirty="0">
                <a:ln>
                  <a:noFill/>
                </a:ln>
              </a:rPr>
              <a:t>continued</a:t>
            </a:r>
            <a:r>
              <a:rPr kumimoji="0" lang="en-US" sz="4400" b="0" i="0" u="none" strike="noStrike" kern="1200" cap="none" spc="0" normalizeH="0" baseline="0" noProof="0" dirty="0">
                <a:ln>
                  <a:noFill/>
                </a:ln>
                <a:solidFill>
                  <a:schemeClr val="tx1"/>
                </a:solidFill>
                <a:effectLst/>
                <a:uLnTx/>
                <a:uFillTx/>
                <a:latin typeface="+mn-lt"/>
                <a:ea typeface="+mn-ea"/>
                <a:cs typeface="+mn-cs"/>
              </a:rPr>
              <a:t>)</a:t>
            </a: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2800" b="1" i="0" u="none" strike="noStrike" kern="1200" cap="none" spc="0" normalizeH="0" baseline="0" noProof="0" dirty="0">
                <a:ln>
                  <a:noFill/>
                </a:ln>
                <a:solidFill>
                  <a:srgbClr val="0070C0"/>
                </a:solidFill>
                <a:effectLst/>
                <a:uLnTx/>
                <a:uFillTx/>
                <a:latin typeface="+mn-lt"/>
                <a:ea typeface="+mn-ea"/>
                <a:cs typeface="+mn-cs"/>
              </a:rPr>
              <a:t>Up to 30 points</a:t>
            </a:r>
            <a:br>
              <a:rPr kumimoji="0" lang="en-US" sz="2800" b="1" i="0" u="none" strike="noStrike" kern="1200" cap="none" spc="0" normalizeH="0" baseline="0" noProof="0" dirty="0">
                <a:ln>
                  <a:noFill/>
                </a:ln>
                <a:solidFill>
                  <a:srgbClr val="0070C0"/>
                </a:solidFill>
                <a:effectLst/>
                <a:uLnTx/>
                <a:uFillTx/>
                <a:latin typeface="+mn-lt"/>
                <a:ea typeface="+mn-ea"/>
                <a:cs typeface="+mn-cs"/>
              </a:rPr>
            </a:br>
            <a:r>
              <a:rPr lang="en-US" sz="2800" dirty="0"/>
              <a:t>Serves a student population that includes large percentages of</a:t>
            </a:r>
            <a:br>
              <a:rPr lang="en-US" sz="2800" dirty="0"/>
            </a:br>
            <a:r>
              <a:rPr lang="en-US" sz="2800" dirty="0"/>
              <a:t>part-time students </a:t>
            </a:r>
            <a:r>
              <a:rPr lang="en-US" sz="2000" dirty="0"/>
              <a:t>(</a:t>
            </a:r>
            <a:r>
              <a:rPr lang="en-US" sz="2800" b="1" dirty="0">
                <a:solidFill>
                  <a:srgbClr val="0070C0"/>
                </a:solidFill>
              </a:rPr>
              <a:t>up to 10 points</a:t>
            </a:r>
            <a:r>
              <a:rPr lang="en-US" sz="2000" dirty="0"/>
              <a:t>)</a:t>
            </a:r>
            <a:br>
              <a:rPr lang="en-US" sz="2000" dirty="0"/>
            </a:b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9E5EA8DD-3FD9-49BD-A03B-C27FB982372C}"/>
              </a:ext>
            </a:extLst>
          </p:cNvPr>
          <p:cNvSpPr txBox="1"/>
          <p:nvPr/>
        </p:nvSpPr>
        <p:spPr>
          <a:xfrm>
            <a:off x="1857375" y="2969302"/>
            <a:ext cx="9753600" cy="954107"/>
          </a:xfrm>
          <a:prstGeom prst="rect">
            <a:avLst/>
          </a:prstGeom>
          <a:noFill/>
        </p:spPr>
        <p:txBody>
          <a:bodyPr wrap="square">
            <a:spAutoFit/>
          </a:bodyPr>
          <a:lstStyle/>
          <a:p>
            <a:r>
              <a:rPr lang="en-US" sz="2800" dirty="0"/>
              <a:t>Percent of students in the institution’s most recent IPEDS report enrolled part-time or less:</a:t>
            </a:r>
          </a:p>
        </p:txBody>
      </p:sp>
      <p:sp>
        <p:nvSpPr>
          <p:cNvPr id="12" name="TextBox 11">
            <a:extLst>
              <a:ext uri="{FF2B5EF4-FFF2-40B4-BE49-F238E27FC236}">
                <a16:creationId xmlns:a16="http://schemas.microsoft.com/office/drawing/2014/main" id="{5C13367B-9FEF-4A24-AEB4-BB8D99EADE82}"/>
              </a:ext>
            </a:extLst>
          </p:cNvPr>
          <p:cNvSpPr txBox="1"/>
          <p:nvPr/>
        </p:nvSpPr>
        <p:spPr>
          <a:xfrm>
            <a:off x="2733674" y="4060687"/>
            <a:ext cx="8429625" cy="2246769"/>
          </a:xfrm>
          <a:prstGeom prst="rect">
            <a:avLst/>
          </a:prstGeom>
          <a:noFill/>
        </p:spPr>
        <p:txBody>
          <a:bodyPr wrap="square">
            <a:spAutoFit/>
          </a:bodyPr>
          <a:lstStyle/>
          <a:p>
            <a:pPr marL="342900" indent="-342900">
              <a:buClr>
                <a:srgbClr val="0070C0"/>
              </a:buClr>
              <a:buFont typeface="Wingdings" panose="05000000000000000000" pitchFamily="2" charset="2"/>
              <a:buChar char="q"/>
            </a:pPr>
            <a:r>
              <a:rPr lang="en-US" sz="2800" dirty="0"/>
              <a:t>20 to 30 percent (</a:t>
            </a:r>
            <a:r>
              <a:rPr lang="en-US" sz="2800" b="1" dirty="0">
                <a:solidFill>
                  <a:srgbClr val="0070C0"/>
                </a:solidFill>
              </a:rPr>
              <a:t>6 points</a:t>
            </a:r>
            <a:r>
              <a:rPr lang="en-US" sz="2800" dirty="0"/>
              <a:t>)</a:t>
            </a:r>
          </a:p>
          <a:p>
            <a:pPr marL="342900" indent="-342900">
              <a:buClr>
                <a:srgbClr val="0070C0"/>
              </a:buClr>
              <a:buFont typeface="Wingdings" panose="05000000000000000000" pitchFamily="2" charset="2"/>
              <a:buChar char="q"/>
            </a:pPr>
            <a:r>
              <a:rPr lang="en-US" sz="2800" dirty="0"/>
              <a:t>31 to 40 percent ( </a:t>
            </a:r>
            <a:r>
              <a:rPr lang="en-US" sz="2800" b="1" dirty="0">
                <a:solidFill>
                  <a:srgbClr val="0070C0"/>
                </a:solidFill>
              </a:rPr>
              <a:t>7 points</a:t>
            </a:r>
            <a:r>
              <a:rPr lang="en-US" sz="2800" dirty="0"/>
              <a:t>)</a:t>
            </a:r>
          </a:p>
          <a:p>
            <a:pPr marL="342900" indent="-342900">
              <a:buClr>
                <a:srgbClr val="0070C0"/>
              </a:buClr>
              <a:buFont typeface="Wingdings" panose="05000000000000000000" pitchFamily="2" charset="2"/>
              <a:buChar char="q"/>
            </a:pPr>
            <a:r>
              <a:rPr lang="en-US" sz="2800" dirty="0"/>
              <a:t>41 to 50 percent (</a:t>
            </a:r>
            <a:r>
              <a:rPr lang="en-US" sz="2800" b="1" dirty="0">
                <a:solidFill>
                  <a:srgbClr val="0070C0"/>
                </a:solidFill>
              </a:rPr>
              <a:t>8 points</a:t>
            </a:r>
            <a:r>
              <a:rPr lang="en-US" sz="2800" dirty="0"/>
              <a:t>)</a:t>
            </a:r>
          </a:p>
          <a:p>
            <a:pPr marL="342900" indent="-342900">
              <a:buClr>
                <a:srgbClr val="0070C0"/>
              </a:buClr>
              <a:buFont typeface="Wingdings" panose="05000000000000000000" pitchFamily="2" charset="2"/>
              <a:buChar char="q"/>
            </a:pPr>
            <a:r>
              <a:rPr lang="en-US" sz="2800" dirty="0"/>
              <a:t>51 to 60 percent ( </a:t>
            </a:r>
            <a:r>
              <a:rPr lang="en-US" sz="2800" b="1" dirty="0">
                <a:solidFill>
                  <a:srgbClr val="0070C0"/>
                </a:solidFill>
              </a:rPr>
              <a:t>9 points</a:t>
            </a:r>
            <a:r>
              <a:rPr lang="en-US" sz="2800" dirty="0"/>
              <a:t>)</a:t>
            </a:r>
          </a:p>
          <a:p>
            <a:pPr marL="342900" indent="-342900">
              <a:buClr>
                <a:srgbClr val="0070C0"/>
              </a:buClr>
              <a:buFont typeface="Wingdings" panose="05000000000000000000" pitchFamily="2" charset="2"/>
              <a:buChar char="q"/>
            </a:pPr>
            <a:r>
              <a:rPr lang="en-US" sz="2800" dirty="0"/>
              <a:t> Greater than 60 percent (</a:t>
            </a:r>
            <a:r>
              <a:rPr lang="en-US" sz="2800" b="1" dirty="0">
                <a:solidFill>
                  <a:srgbClr val="0070C0"/>
                </a:solidFill>
              </a:rPr>
              <a:t>10 points</a:t>
            </a:r>
            <a:r>
              <a:rPr lang="en-US" sz="2800" dirty="0"/>
              <a:t>) </a:t>
            </a:r>
          </a:p>
        </p:txBody>
      </p:sp>
    </p:spTree>
    <p:extLst>
      <p:ext uri="{BB962C8B-B14F-4D97-AF65-F5344CB8AC3E}">
        <p14:creationId xmlns:p14="http://schemas.microsoft.com/office/powerpoint/2010/main" val="739099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742C59-C180-493D-AF82-0C2C98D0031D}"/>
              </a:ext>
              <a:ext uri="{C183D7F6-B498-43B3-948B-1728B52AA6E4}">
                <adec:decorative xmlns:adec="http://schemas.microsoft.com/office/drawing/2017/decorative" val="1"/>
              </a:ext>
            </a:extLst>
          </p:cNvPr>
          <p:cNvSpPr txBox="1"/>
          <p:nvPr/>
        </p:nvSpPr>
        <p:spPr>
          <a:xfrm>
            <a:off x="2105025" y="228600"/>
            <a:ext cx="9955289" cy="707886"/>
          </a:xfrm>
          <a:prstGeom prst="rect">
            <a:avLst/>
          </a:prstGeom>
          <a:noFill/>
        </p:spPr>
        <p:txBody>
          <a:bodyPr wrap="none" rtlCol="0">
            <a:spAutoFit/>
          </a:bodyPr>
          <a:lstStyle/>
          <a:p>
            <a:pPr algn="ctr"/>
            <a:r>
              <a:rPr lang="en-US" sz="2200" dirty="0"/>
              <a:t>Institutional Resilience and Expanded and Postsecondary Opportunity (IREPO) Grant</a:t>
            </a:r>
          </a:p>
          <a:p>
            <a:endParaRPr lang="en-US" dirty="0"/>
          </a:p>
        </p:txBody>
      </p:sp>
      <p:pic>
        <p:nvPicPr>
          <p:cNvPr id="7" name="Picture 6">
            <a:extLst>
              <a:ext uri="{FF2B5EF4-FFF2-40B4-BE49-F238E27FC236}">
                <a16:creationId xmlns:a16="http://schemas.microsoft.com/office/drawing/2014/main" id="{EA3236E2-6C44-469D-B834-494A27474B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3408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9996EB3-4A6B-4E12-99F5-7235273F868C}"/>
              </a:ext>
              <a:ext uri="{C183D7F6-B498-43B3-948B-1728B52AA6E4}">
                <adec:decorative xmlns:adec="http://schemas.microsoft.com/office/drawing/2017/decorative" val="1"/>
              </a:ext>
            </a:extLst>
          </p:cNvPr>
          <p:cNvSpPr txBox="1"/>
          <p:nvPr/>
        </p:nvSpPr>
        <p:spPr>
          <a:xfrm>
            <a:off x="9110662" y="6444734"/>
            <a:ext cx="318135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2" name="Slide Number Placeholder 1">
            <a:extLst>
              <a:ext uri="{FF2B5EF4-FFF2-40B4-BE49-F238E27FC236}">
                <a16:creationId xmlns:a16="http://schemas.microsoft.com/office/drawing/2014/main" id="{C5819F01-44B7-49B3-94C8-E6D427B2532E}"/>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5" name="Title 4">
            <a:extLst>
              <a:ext uri="{FF2B5EF4-FFF2-40B4-BE49-F238E27FC236}">
                <a16:creationId xmlns:a16="http://schemas.microsoft.com/office/drawing/2014/main" id="{5FFB5DE7-3626-450F-B8B1-CE78E26ADB03}"/>
              </a:ext>
            </a:extLst>
          </p:cNvPr>
          <p:cNvSpPr txBox="1">
            <a:spLocks noGrp="1"/>
          </p:cNvSpPr>
          <p:nvPr>
            <p:ph type="title" idx="4294967295"/>
          </p:nvPr>
        </p:nvSpPr>
        <p:spPr>
          <a:xfrm>
            <a:off x="1561120" y="637200"/>
            <a:ext cx="9827992" cy="40934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defRPr/>
            </a:pPr>
            <a:r>
              <a:rPr kumimoji="0" lang="en-US" sz="4400" b="0" i="0" u="none" strike="noStrike" kern="1200" cap="none" spc="0" normalizeH="0" baseline="0" noProof="0" dirty="0">
                <a:ln>
                  <a:noFill/>
                </a:ln>
                <a:solidFill>
                  <a:schemeClr val="tx1"/>
                </a:solidFill>
                <a:effectLst/>
                <a:uLnTx/>
                <a:uFillTx/>
                <a:latin typeface="+mn-lt"/>
                <a:ea typeface="+mn-ea"/>
                <a:cs typeface="+mn-cs"/>
              </a:rPr>
              <a:t>Greatest Unmet Needs (continued)</a:t>
            </a: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2800" b="1" i="0" u="none" strike="noStrike" kern="1200" cap="none" spc="0" normalizeH="0" baseline="0" noProof="0" dirty="0">
                <a:ln>
                  <a:noFill/>
                </a:ln>
                <a:solidFill>
                  <a:srgbClr val="0070C0"/>
                </a:solidFill>
                <a:effectLst/>
                <a:uLnTx/>
                <a:uFillTx/>
                <a:latin typeface="+mn-lt"/>
                <a:ea typeface="+mn-ea"/>
                <a:cs typeface="+mn-cs"/>
              </a:rPr>
              <a:t>Up to 30 points</a:t>
            </a:r>
            <a:br>
              <a:rPr kumimoji="0" lang="en-US" sz="2800" b="1" i="0" u="none" strike="noStrike" kern="1200" cap="none" spc="0" normalizeH="0" baseline="0" noProof="0" dirty="0">
                <a:ln>
                  <a:noFill/>
                </a:ln>
                <a:solidFill>
                  <a:srgbClr val="0070C0"/>
                </a:solidFill>
                <a:effectLst/>
                <a:uLnTx/>
                <a:uFillTx/>
                <a:latin typeface="+mn-lt"/>
                <a:ea typeface="+mn-ea"/>
                <a:cs typeface="+mn-cs"/>
              </a:rPr>
            </a:br>
            <a:br>
              <a:rPr kumimoji="0" lang="en-US" sz="2800" b="1" i="0" u="none" strike="noStrike" kern="1200" cap="none" spc="0" normalizeH="0" baseline="0" noProof="0" dirty="0">
                <a:ln>
                  <a:noFill/>
                </a:ln>
                <a:solidFill>
                  <a:srgbClr val="0070C0"/>
                </a:solidFill>
                <a:effectLst/>
                <a:uLnTx/>
                <a:uFillTx/>
                <a:latin typeface="+mn-lt"/>
                <a:ea typeface="+mn-ea"/>
                <a:cs typeface="+mn-cs"/>
              </a:rPr>
            </a:br>
            <a:br>
              <a:rPr lang="en-US" sz="3200" b="1" dirty="0">
                <a:ln>
                  <a:noFill/>
                </a:ln>
                <a:solidFill>
                  <a:srgbClr val="0070C0"/>
                </a:solidFill>
                <a:latin typeface="+mn-lt"/>
                <a:ea typeface="+mn-ea"/>
                <a:cs typeface="+mn-cs"/>
              </a:rPr>
            </a:br>
            <a:r>
              <a:rPr lang="en-US" sz="3200" dirty="0"/>
              <a:t>Provide additional information demonstrating significant unmet needs related to the coronavirus for reasons other than those outlined in other factors</a:t>
            </a:r>
            <a:br>
              <a:rPr lang="en-US" sz="3200" dirty="0"/>
            </a:b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12">
            <a:extLst>
              <a:ext uri="{FF2B5EF4-FFF2-40B4-BE49-F238E27FC236}">
                <a16:creationId xmlns:a16="http://schemas.microsoft.com/office/drawing/2014/main" id="{1592796D-27BC-4F3B-B010-23CDA23A9B65}"/>
              </a:ext>
            </a:extLst>
          </p:cNvPr>
          <p:cNvSpPr txBox="1"/>
          <p:nvPr/>
        </p:nvSpPr>
        <p:spPr>
          <a:xfrm>
            <a:off x="2252490" y="4179836"/>
            <a:ext cx="8758411" cy="923330"/>
          </a:xfrm>
          <a:prstGeom prst="rect">
            <a:avLst/>
          </a:prstGeom>
          <a:noFill/>
        </p:spPr>
        <p:txBody>
          <a:bodyPr wrap="square">
            <a:spAutoFit/>
          </a:bodyPr>
          <a:lstStyle/>
          <a:p>
            <a:pPr algn="ctr"/>
            <a:endParaRPr lang="en-US" sz="1800" dirty="0"/>
          </a:p>
          <a:p>
            <a:pPr algn="ctr"/>
            <a:r>
              <a:rPr lang="en-US" sz="2800" dirty="0"/>
              <a:t> (</a:t>
            </a:r>
            <a:r>
              <a:rPr lang="en-US" sz="3600" b="1" dirty="0">
                <a:solidFill>
                  <a:srgbClr val="0070C0"/>
                </a:solidFill>
              </a:rPr>
              <a:t>up to 5</a:t>
            </a:r>
            <a:r>
              <a:rPr lang="en-US" sz="3600" b="1" dirty="0"/>
              <a:t> </a:t>
            </a:r>
            <a:r>
              <a:rPr lang="en-US" sz="3600" b="1" dirty="0">
                <a:solidFill>
                  <a:srgbClr val="0070C0"/>
                </a:solidFill>
              </a:rPr>
              <a:t>points</a:t>
            </a:r>
            <a:r>
              <a:rPr lang="en-US" sz="2800" dirty="0"/>
              <a:t>)</a:t>
            </a:r>
          </a:p>
        </p:txBody>
      </p:sp>
    </p:spTree>
    <p:extLst>
      <p:ext uri="{BB962C8B-B14F-4D97-AF65-F5344CB8AC3E}">
        <p14:creationId xmlns:p14="http://schemas.microsoft.com/office/powerpoint/2010/main" val="2295517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F732CA-0951-44EE-BDCF-4CAB3E4A54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1" y="5999679"/>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CF3FC7F-1C2B-4854-8A5C-93E55D61074B}"/>
              </a:ext>
              <a:ext uri="{C183D7F6-B498-43B3-948B-1728B52AA6E4}">
                <adec:decorative xmlns:adec="http://schemas.microsoft.com/office/drawing/2017/decorative" val="1"/>
              </a:ext>
            </a:extLst>
          </p:cNvPr>
          <p:cNvSpPr txBox="1"/>
          <p:nvPr/>
        </p:nvSpPr>
        <p:spPr>
          <a:xfrm>
            <a:off x="9045486" y="6454259"/>
            <a:ext cx="3146514"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9" name="TextBox 8">
            <a:extLst>
              <a:ext uri="{FF2B5EF4-FFF2-40B4-BE49-F238E27FC236}">
                <a16:creationId xmlns:a16="http://schemas.microsoft.com/office/drawing/2014/main" id="{9DA29363-A2F7-473D-8095-7F95BAE3B8FE}"/>
              </a:ext>
              <a:ext uri="{C183D7F6-B498-43B3-948B-1728B52AA6E4}">
                <adec:decorative xmlns:adec="http://schemas.microsoft.com/office/drawing/2017/decorative" val="1"/>
              </a:ext>
            </a:extLst>
          </p:cNvPr>
          <p:cNvSpPr txBox="1"/>
          <p:nvPr/>
        </p:nvSpPr>
        <p:spPr>
          <a:xfrm>
            <a:off x="2066925" y="112518"/>
            <a:ext cx="10039349" cy="430887"/>
          </a:xfrm>
          <a:prstGeom prst="rect">
            <a:avLst/>
          </a:prstGeom>
          <a:noFill/>
        </p:spPr>
        <p:txBody>
          <a:bodyPr wrap="square">
            <a:spAutoFit/>
          </a:bodyPr>
          <a:lstStyle/>
          <a:p>
            <a:r>
              <a:rPr lang="en-US" sz="2200" dirty="0"/>
              <a:t>Institutional Resilience and Expanded and Postsecondary Opportunity (IREPO) Grant</a:t>
            </a:r>
          </a:p>
        </p:txBody>
      </p:sp>
      <p:sp>
        <p:nvSpPr>
          <p:cNvPr id="2" name="Title 1">
            <a:extLst>
              <a:ext uri="{FF2B5EF4-FFF2-40B4-BE49-F238E27FC236}">
                <a16:creationId xmlns:a16="http://schemas.microsoft.com/office/drawing/2014/main" id="{CF85752E-51B5-4F0B-8FD5-A983D618E827}"/>
              </a:ext>
            </a:extLst>
          </p:cNvPr>
          <p:cNvSpPr>
            <a:spLocks noGrp="1"/>
          </p:cNvSpPr>
          <p:nvPr>
            <p:ph type="ctrTitle"/>
          </p:nvPr>
        </p:nvSpPr>
        <p:spPr>
          <a:xfrm>
            <a:off x="2928401" y="-2616199"/>
            <a:ext cx="8574622" cy="2616199"/>
          </a:xfrm>
        </p:spPr>
        <p:txBody>
          <a:bodyPr vert="horz" lIns="91440" tIns="45720" rIns="91440" bIns="45720" rtlCol="0" anchor="b">
            <a:normAutofit/>
          </a:bodyPr>
          <a:lstStyle/>
          <a:p>
            <a:r>
              <a:rPr lang="en-US" dirty="0"/>
              <a:t>Any Questions?</a:t>
            </a:r>
          </a:p>
        </p:txBody>
      </p:sp>
      <p:pic>
        <p:nvPicPr>
          <p:cNvPr id="12" name="Picture 11" descr="A picture containing a thought bubble with a question mark inside.">
            <a:extLst>
              <a:ext uri="{FF2B5EF4-FFF2-40B4-BE49-F238E27FC236}">
                <a16:creationId xmlns:a16="http://schemas.microsoft.com/office/drawing/2014/main" id="{D32BCA63-7F56-431B-A817-8668747521F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335572" y="1263878"/>
            <a:ext cx="5288437" cy="4986091"/>
          </a:xfrm>
          <a:prstGeom prst="rect">
            <a:avLst/>
          </a:prstGeom>
          <a:ln w="76200">
            <a:solidFill>
              <a:srgbClr val="0070C0"/>
            </a:solidFill>
          </a:ln>
        </p:spPr>
      </p:pic>
    </p:spTree>
    <p:extLst>
      <p:ext uri="{BB962C8B-B14F-4D97-AF65-F5344CB8AC3E}">
        <p14:creationId xmlns:p14="http://schemas.microsoft.com/office/powerpoint/2010/main" val="204495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CF3AF-D8A8-4DD7-9B6D-A13EA2AE9073}"/>
              </a:ext>
            </a:extLst>
          </p:cNvPr>
          <p:cNvSpPr>
            <a:spLocks noGrp="1"/>
          </p:cNvSpPr>
          <p:nvPr>
            <p:ph type="ctrTitle"/>
          </p:nvPr>
        </p:nvSpPr>
        <p:spPr>
          <a:xfrm>
            <a:off x="1803749" y="0"/>
            <a:ext cx="10283476" cy="1930551"/>
          </a:xfrm>
        </p:spPr>
        <p:txBody>
          <a:bodyPr>
            <a:normAutofit/>
          </a:bodyPr>
          <a:lstStyle/>
          <a:p>
            <a:pPr algn="ctr"/>
            <a:r>
              <a:rPr lang="en-US" sz="2200" dirty="0"/>
              <a:t>Institutional Resilience and Expanded and Postsecondary Opportunity (IREPO) Grant</a:t>
            </a:r>
            <a:br>
              <a:rPr lang="en-US" sz="6000" dirty="0"/>
            </a:br>
            <a:r>
              <a:rPr lang="en-US" b="1" dirty="0">
                <a:solidFill>
                  <a:srgbClr val="0070C0"/>
                </a:solidFill>
              </a:rPr>
              <a:t>AGENDA</a:t>
            </a:r>
          </a:p>
        </p:txBody>
      </p:sp>
      <p:sp>
        <p:nvSpPr>
          <p:cNvPr id="30" name="Oval 29">
            <a:extLst>
              <a:ext uri="{FF2B5EF4-FFF2-40B4-BE49-F238E27FC236}">
                <a16:creationId xmlns:a16="http://schemas.microsoft.com/office/drawing/2014/main" id="{3D6A8155-3A8F-4CA4-A3EC-096055A29228}"/>
              </a:ext>
            </a:extLst>
          </p:cNvPr>
          <p:cNvSpPr/>
          <p:nvPr/>
        </p:nvSpPr>
        <p:spPr>
          <a:xfrm>
            <a:off x="2186693" y="1692166"/>
            <a:ext cx="2169986" cy="116934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Purpose</a:t>
            </a:r>
          </a:p>
        </p:txBody>
      </p:sp>
      <p:sp>
        <p:nvSpPr>
          <p:cNvPr id="29" name="Oval 28">
            <a:extLst>
              <a:ext uri="{FF2B5EF4-FFF2-40B4-BE49-F238E27FC236}">
                <a16:creationId xmlns:a16="http://schemas.microsoft.com/office/drawing/2014/main" id="{9570DE84-0D25-4397-830F-1D3FE2665864}"/>
              </a:ext>
            </a:extLst>
          </p:cNvPr>
          <p:cNvSpPr/>
          <p:nvPr/>
        </p:nvSpPr>
        <p:spPr>
          <a:xfrm>
            <a:off x="2997101" y="3168253"/>
            <a:ext cx="2364548" cy="1169343"/>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Priorities</a:t>
            </a:r>
          </a:p>
        </p:txBody>
      </p:sp>
      <p:sp>
        <p:nvSpPr>
          <p:cNvPr id="32" name="TextBox 31">
            <a:extLst>
              <a:ext uri="{FF2B5EF4-FFF2-40B4-BE49-F238E27FC236}">
                <a16:creationId xmlns:a16="http://schemas.microsoft.com/office/drawing/2014/main" id="{7B623630-B33A-4C41-8FC9-83E8C0C59A28}"/>
              </a:ext>
            </a:extLst>
          </p:cNvPr>
          <p:cNvSpPr txBox="1"/>
          <p:nvPr/>
        </p:nvSpPr>
        <p:spPr>
          <a:xfrm>
            <a:off x="4422984" y="4762882"/>
            <a:ext cx="1877329" cy="954107"/>
          </a:xfrm>
          <a:prstGeom prst="rect">
            <a:avLst/>
          </a:prstGeom>
          <a:noFill/>
        </p:spPr>
        <p:txBody>
          <a:bodyPr wrap="square" rtlCol="0">
            <a:spAutoFit/>
          </a:bodyPr>
          <a:lstStyle/>
          <a:p>
            <a:pPr algn="ctr"/>
            <a:r>
              <a:rPr lang="en-US" sz="2800" b="1" dirty="0"/>
              <a:t>Selection</a:t>
            </a:r>
          </a:p>
          <a:p>
            <a:pPr algn="ctr"/>
            <a:r>
              <a:rPr lang="en-US" sz="2800" b="1" dirty="0"/>
              <a:t>Criteria</a:t>
            </a:r>
          </a:p>
        </p:txBody>
      </p:sp>
      <p:sp>
        <p:nvSpPr>
          <p:cNvPr id="14" name="Oval 13">
            <a:extLst>
              <a:ext uri="{FF2B5EF4-FFF2-40B4-BE49-F238E27FC236}">
                <a16:creationId xmlns:a16="http://schemas.microsoft.com/office/drawing/2014/main" id="{5B592AA9-3374-435F-908D-E8706AC02E21}"/>
              </a:ext>
            </a:extLst>
          </p:cNvPr>
          <p:cNvSpPr/>
          <p:nvPr/>
        </p:nvSpPr>
        <p:spPr>
          <a:xfrm>
            <a:off x="6011840" y="2116516"/>
            <a:ext cx="2416508" cy="1112077"/>
          </a:xfrm>
          <a:prstGeom prst="ellipse">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Eligibility</a:t>
            </a:r>
          </a:p>
        </p:txBody>
      </p:sp>
      <p:sp>
        <p:nvSpPr>
          <p:cNvPr id="13" name="Oval 12">
            <a:extLst>
              <a:ext uri="{FF2B5EF4-FFF2-40B4-BE49-F238E27FC236}">
                <a16:creationId xmlns:a16="http://schemas.microsoft.com/office/drawing/2014/main" id="{787361F0-7B5E-429F-B262-A256CA6C0CFE}"/>
              </a:ext>
            </a:extLst>
          </p:cNvPr>
          <p:cNvSpPr/>
          <p:nvPr/>
        </p:nvSpPr>
        <p:spPr>
          <a:xfrm>
            <a:off x="6379538" y="3399542"/>
            <a:ext cx="2332348" cy="1363340"/>
          </a:xfrm>
          <a:prstGeom prst="ellipse">
            <a:avLst/>
          </a:prstGeom>
          <a:solidFill>
            <a:schemeClr val="accent1"/>
          </a:solidFill>
          <a:ln w="28575">
            <a:solidFill>
              <a:schemeClr val="bg1"/>
            </a:solidFill>
            <a:extLst>
              <a:ext uri="{C807C97D-BFC1-408E-A445-0C87EB9F89A2}">
                <ask:lineSketchStyleProps xmlns:ask="http://schemas.microsoft.com/office/drawing/2018/sketchyshapes" sd="1219033472">
                  <a:custGeom>
                    <a:avLst/>
                    <a:gdLst>
                      <a:gd name="connsiteX0" fmla="*/ 0 w 2237422"/>
                      <a:gd name="connsiteY0" fmla="*/ 630515 h 1261029"/>
                      <a:gd name="connsiteX1" fmla="*/ 1118711 w 2237422"/>
                      <a:gd name="connsiteY1" fmla="*/ 0 h 1261029"/>
                      <a:gd name="connsiteX2" fmla="*/ 2237422 w 2237422"/>
                      <a:gd name="connsiteY2" fmla="*/ 630515 h 1261029"/>
                      <a:gd name="connsiteX3" fmla="*/ 1118711 w 2237422"/>
                      <a:gd name="connsiteY3" fmla="*/ 1261030 h 1261029"/>
                      <a:gd name="connsiteX4" fmla="*/ 0 w 2237422"/>
                      <a:gd name="connsiteY4" fmla="*/ 630515 h 1261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422" h="1261029" fill="none" extrusionOk="0">
                        <a:moveTo>
                          <a:pt x="0" y="630515"/>
                        </a:moveTo>
                        <a:cubicBezTo>
                          <a:pt x="120216" y="296552"/>
                          <a:pt x="510368" y="-19560"/>
                          <a:pt x="1118711" y="0"/>
                        </a:cubicBezTo>
                        <a:cubicBezTo>
                          <a:pt x="1718779" y="-2723"/>
                          <a:pt x="2196460" y="320856"/>
                          <a:pt x="2237422" y="630515"/>
                        </a:cubicBezTo>
                        <a:cubicBezTo>
                          <a:pt x="2223788" y="848718"/>
                          <a:pt x="1696672" y="1316460"/>
                          <a:pt x="1118711" y="1261030"/>
                        </a:cubicBezTo>
                        <a:cubicBezTo>
                          <a:pt x="527430" y="1275903"/>
                          <a:pt x="63804" y="994080"/>
                          <a:pt x="0" y="630515"/>
                        </a:cubicBezTo>
                        <a:close/>
                      </a:path>
                      <a:path w="2237422" h="1261029" stroke="0" extrusionOk="0">
                        <a:moveTo>
                          <a:pt x="0" y="630515"/>
                        </a:moveTo>
                        <a:cubicBezTo>
                          <a:pt x="-96121" y="223001"/>
                          <a:pt x="429938" y="26620"/>
                          <a:pt x="1118711" y="0"/>
                        </a:cubicBezTo>
                        <a:cubicBezTo>
                          <a:pt x="1796770" y="12676"/>
                          <a:pt x="2152119" y="285003"/>
                          <a:pt x="2237422" y="630515"/>
                        </a:cubicBezTo>
                        <a:cubicBezTo>
                          <a:pt x="2197843" y="1017390"/>
                          <a:pt x="1720882" y="1347675"/>
                          <a:pt x="1118711" y="1261030"/>
                        </a:cubicBezTo>
                        <a:cubicBezTo>
                          <a:pt x="479297" y="1249230"/>
                          <a:pt x="35142" y="995530"/>
                          <a:pt x="0" y="630515"/>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tx1"/>
                </a:solidFill>
              </a:rPr>
              <a:t>Funding</a:t>
            </a:r>
          </a:p>
        </p:txBody>
      </p:sp>
      <p:sp>
        <p:nvSpPr>
          <p:cNvPr id="16" name="Oval 15">
            <a:extLst>
              <a:ext uri="{FF2B5EF4-FFF2-40B4-BE49-F238E27FC236}">
                <a16:creationId xmlns:a16="http://schemas.microsoft.com/office/drawing/2014/main" id="{AA80AC22-52E2-4618-ACA7-FDB1B365BADA}"/>
              </a:ext>
            </a:extLst>
          </p:cNvPr>
          <p:cNvSpPr/>
          <p:nvPr/>
        </p:nvSpPr>
        <p:spPr>
          <a:xfrm>
            <a:off x="6726712" y="5224097"/>
            <a:ext cx="2332348" cy="112245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How To Apply</a:t>
            </a:r>
          </a:p>
        </p:txBody>
      </p:sp>
      <p:sp>
        <p:nvSpPr>
          <p:cNvPr id="34" name="Oval 33">
            <a:extLst>
              <a:ext uri="{FF2B5EF4-FFF2-40B4-BE49-F238E27FC236}">
                <a16:creationId xmlns:a16="http://schemas.microsoft.com/office/drawing/2014/main" id="{C52B1368-20A3-414C-A97D-C0E40D662AD4}"/>
              </a:ext>
            </a:extLst>
          </p:cNvPr>
          <p:cNvSpPr/>
          <p:nvPr/>
        </p:nvSpPr>
        <p:spPr>
          <a:xfrm>
            <a:off x="9276352" y="1486006"/>
            <a:ext cx="2680182" cy="14478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Examples of Allowable Costs</a:t>
            </a:r>
          </a:p>
        </p:txBody>
      </p:sp>
      <p:sp>
        <p:nvSpPr>
          <p:cNvPr id="37" name="TextBox 36">
            <a:extLst>
              <a:ext uri="{FF2B5EF4-FFF2-40B4-BE49-F238E27FC236}">
                <a16:creationId xmlns:a16="http://schemas.microsoft.com/office/drawing/2014/main" id="{F6517845-605E-4E2F-922F-A20DFE78D80A}"/>
              </a:ext>
            </a:extLst>
          </p:cNvPr>
          <p:cNvSpPr txBox="1"/>
          <p:nvPr/>
        </p:nvSpPr>
        <p:spPr>
          <a:xfrm>
            <a:off x="9718401" y="3476573"/>
            <a:ext cx="2113079" cy="954107"/>
          </a:xfrm>
          <a:prstGeom prst="rect">
            <a:avLst/>
          </a:prstGeom>
          <a:noFill/>
        </p:spPr>
        <p:txBody>
          <a:bodyPr wrap="none" rtlCol="0">
            <a:spAutoFit/>
          </a:bodyPr>
          <a:lstStyle/>
          <a:p>
            <a:r>
              <a:rPr lang="en-US" sz="2800" b="1" dirty="0"/>
              <a:t>Additional </a:t>
            </a:r>
          </a:p>
          <a:p>
            <a:r>
              <a:rPr lang="en-US" sz="2800" b="1" dirty="0"/>
              <a:t>Information </a:t>
            </a:r>
          </a:p>
        </p:txBody>
      </p:sp>
      <p:sp>
        <p:nvSpPr>
          <p:cNvPr id="33" name="Oval 32">
            <a:extLst>
              <a:ext uri="{FF2B5EF4-FFF2-40B4-BE49-F238E27FC236}">
                <a16:creationId xmlns:a16="http://schemas.microsoft.com/office/drawing/2014/main" id="{36365735-DCE3-4C7C-B242-94A4BC0C1773}"/>
              </a:ext>
            </a:extLst>
          </p:cNvPr>
          <p:cNvSpPr/>
          <p:nvPr/>
        </p:nvSpPr>
        <p:spPr>
          <a:xfrm>
            <a:off x="9559903" y="4928669"/>
            <a:ext cx="2527322" cy="125369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Questions</a:t>
            </a:r>
          </a:p>
        </p:txBody>
      </p:sp>
      <p:sp>
        <p:nvSpPr>
          <p:cNvPr id="3" name="Subtitle 2">
            <a:extLst>
              <a:ext uri="{FF2B5EF4-FFF2-40B4-BE49-F238E27FC236}">
                <a16:creationId xmlns:a16="http://schemas.microsoft.com/office/drawing/2014/main" id="{28BBBC29-304B-43CD-AA91-FC36EB4736F4}"/>
              </a:ext>
              <a:ext uri="{C183D7F6-B498-43B3-948B-1728B52AA6E4}">
                <adec:decorative xmlns:adec="http://schemas.microsoft.com/office/drawing/2017/decorative" val="1"/>
              </a:ext>
            </a:extLst>
          </p:cNvPr>
          <p:cNvSpPr>
            <a:spLocks noGrp="1"/>
          </p:cNvSpPr>
          <p:nvPr>
            <p:ph type="subTitle" idx="1"/>
          </p:nvPr>
        </p:nvSpPr>
        <p:spPr>
          <a:xfrm>
            <a:off x="1803749" y="1703179"/>
            <a:ext cx="10388252" cy="4617290"/>
          </a:xfrm>
        </p:spPr>
        <p:txBody>
          <a:bodyPr>
            <a:normAutofit/>
          </a:bodyPr>
          <a:lstStyle/>
          <a:p>
            <a:pPr algn="l"/>
            <a:endParaRPr lang="en-US" dirty="0"/>
          </a:p>
          <a:p>
            <a:endParaRPr lang="en-US" dirty="0"/>
          </a:p>
        </p:txBody>
      </p:sp>
      <p:pic>
        <p:nvPicPr>
          <p:cNvPr id="6" name="Picture 4">
            <a:extLst>
              <a:ext uri="{FF2B5EF4-FFF2-40B4-BE49-F238E27FC236}">
                <a16:creationId xmlns:a16="http://schemas.microsoft.com/office/drawing/2014/main" id="{DF6FAAD4-150B-4887-870D-D20051A58F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040491"/>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6FE8FF5-0A7D-4B9A-A26D-32258F7697BF}"/>
              </a:ext>
              <a:ext uri="{C183D7F6-B498-43B3-948B-1728B52AA6E4}">
                <adec:decorative xmlns:adec="http://schemas.microsoft.com/office/drawing/2017/decorative" val="1"/>
              </a:ext>
            </a:extLst>
          </p:cNvPr>
          <p:cNvSpPr txBox="1"/>
          <p:nvPr/>
        </p:nvSpPr>
        <p:spPr>
          <a:xfrm>
            <a:off x="9209399" y="6515616"/>
            <a:ext cx="3528186" cy="369980"/>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U.S. Department of Education</a:t>
            </a:r>
          </a:p>
        </p:txBody>
      </p:sp>
      <p:sp>
        <p:nvSpPr>
          <p:cNvPr id="31" name="Oval 30">
            <a:extLst>
              <a:ext uri="{FF2B5EF4-FFF2-40B4-BE49-F238E27FC236}">
                <a16:creationId xmlns:a16="http://schemas.microsoft.com/office/drawing/2014/main" id="{EA35223E-93B1-48B3-B3AD-057D91793C70}"/>
              </a:ext>
              <a:ext uri="{C183D7F6-B498-43B3-948B-1728B52AA6E4}">
                <adec:decorative xmlns:adec="http://schemas.microsoft.com/office/drawing/2017/decorative" val="1"/>
              </a:ext>
            </a:extLst>
          </p:cNvPr>
          <p:cNvSpPr/>
          <p:nvPr/>
        </p:nvSpPr>
        <p:spPr>
          <a:xfrm>
            <a:off x="4242938" y="4554237"/>
            <a:ext cx="2237422" cy="133972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Oval 34">
            <a:extLst>
              <a:ext uri="{FF2B5EF4-FFF2-40B4-BE49-F238E27FC236}">
                <a16:creationId xmlns:a16="http://schemas.microsoft.com/office/drawing/2014/main" id="{ABDC2A8E-054A-4A15-812A-CC87E4565120}"/>
              </a:ext>
              <a:ext uri="{C183D7F6-B498-43B3-948B-1728B52AA6E4}">
                <adec:decorative xmlns:adec="http://schemas.microsoft.com/office/drawing/2017/decorative" val="1"/>
              </a:ext>
            </a:extLst>
          </p:cNvPr>
          <p:cNvSpPr/>
          <p:nvPr/>
        </p:nvSpPr>
        <p:spPr>
          <a:xfrm>
            <a:off x="9276352" y="3384975"/>
            <a:ext cx="2680182" cy="125369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430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742C59-C180-493D-AF82-0C2C98D0031D}"/>
              </a:ext>
            </a:extLst>
          </p:cNvPr>
          <p:cNvSpPr txBox="1"/>
          <p:nvPr/>
        </p:nvSpPr>
        <p:spPr>
          <a:xfrm>
            <a:off x="2105025" y="228600"/>
            <a:ext cx="9955289" cy="707886"/>
          </a:xfrm>
          <a:prstGeom prst="rect">
            <a:avLst/>
          </a:prstGeom>
          <a:noFill/>
        </p:spPr>
        <p:txBody>
          <a:bodyPr wrap="none" rtlCol="0">
            <a:spAutoFit/>
          </a:bodyPr>
          <a:lstStyle/>
          <a:p>
            <a:pPr algn="ctr"/>
            <a:r>
              <a:rPr lang="en-US" sz="2200" dirty="0"/>
              <a:t>Institutional Resilience and Expanded and Postsecondary Opportunity (IREPO) Grant</a:t>
            </a:r>
          </a:p>
          <a:p>
            <a:endParaRPr lang="en-US" dirty="0"/>
          </a:p>
        </p:txBody>
      </p:sp>
      <p:sp>
        <p:nvSpPr>
          <p:cNvPr id="5" name="Title 4">
            <a:extLst>
              <a:ext uri="{FF2B5EF4-FFF2-40B4-BE49-F238E27FC236}">
                <a16:creationId xmlns:a16="http://schemas.microsoft.com/office/drawing/2014/main" id="{5FFB5DE7-3626-450F-B8B1-CE78E26ADB03}"/>
              </a:ext>
            </a:extLst>
          </p:cNvPr>
          <p:cNvSpPr txBox="1">
            <a:spLocks noGrp="1"/>
          </p:cNvSpPr>
          <p:nvPr>
            <p:ph type="title" idx="4294967295"/>
          </p:nvPr>
        </p:nvSpPr>
        <p:spPr>
          <a:xfrm>
            <a:off x="1924051" y="777954"/>
            <a:ext cx="9667874"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Quality of Project Services and Project Design</a:t>
            </a: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2800" b="1" i="0" u="none" strike="noStrike" kern="1200" cap="none" spc="0" normalizeH="0" baseline="0" noProof="0" dirty="0">
                <a:ln>
                  <a:noFill/>
                </a:ln>
                <a:solidFill>
                  <a:srgbClr val="0070C0"/>
                </a:solidFill>
                <a:effectLst/>
                <a:uLnTx/>
                <a:uFillTx/>
                <a:latin typeface="+mn-lt"/>
                <a:ea typeface="+mn-ea"/>
                <a:cs typeface="+mn-cs"/>
              </a:rPr>
              <a:t>Up to 40 points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a:extLst>
              <a:ext uri="{FF2B5EF4-FFF2-40B4-BE49-F238E27FC236}">
                <a16:creationId xmlns:a16="http://schemas.microsoft.com/office/drawing/2014/main" id="{EA3236E2-6C44-469D-B834-494A27474B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80" y="6065837"/>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9996EB3-4A6B-4E12-99F5-7235273F868C}"/>
              </a:ext>
            </a:extLst>
          </p:cNvPr>
          <p:cNvSpPr txBox="1"/>
          <p:nvPr/>
        </p:nvSpPr>
        <p:spPr>
          <a:xfrm>
            <a:off x="9110662" y="6444734"/>
            <a:ext cx="318135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13" name="TextBox 12">
            <a:extLst>
              <a:ext uri="{FF2B5EF4-FFF2-40B4-BE49-F238E27FC236}">
                <a16:creationId xmlns:a16="http://schemas.microsoft.com/office/drawing/2014/main" id="{1592796D-27BC-4F3B-B010-23CDA23A9B65}"/>
              </a:ext>
            </a:extLst>
          </p:cNvPr>
          <p:cNvSpPr txBox="1"/>
          <p:nvPr/>
        </p:nvSpPr>
        <p:spPr>
          <a:xfrm>
            <a:off x="1371600" y="2102495"/>
            <a:ext cx="10688714" cy="5016758"/>
          </a:xfrm>
          <a:prstGeom prst="rect">
            <a:avLst/>
          </a:prstGeom>
          <a:noFill/>
        </p:spPr>
        <p:txBody>
          <a:bodyPr wrap="square">
            <a:spAutoFit/>
          </a:bodyPr>
          <a:lstStyle/>
          <a:p>
            <a:pPr marL="457200" indent="-457200">
              <a:buClr>
                <a:srgbClr val="0070C0"/>
              </a:buClr>
              <a:buFont typeface="Wingdings" panose="05000000000000000000" pitchFamily="2" charset="2"/>
              <a:buChar char="q"/>
            </a:pPr>
            <a:r>
              <a:rPr lang="en-US" sz="3200" dirty="0"/>
              <a:t>Quality and sufficiency of strategies for ensuring equal access and treatment for eligible project participants of traditionally underrepresented groups (race, color, national origin, gender, age or disability) </a:t>
            </a:r>
            <a:r>
              <a:rPr lang="en-US" sz="2600" dirty="0"/>
              <a:t>(</a:t>
            </a:r>
            <a:r>
              <a:rPr lang="en-US" sz="2800" b="1" dirty="0">
                <a:solidFill>
                  <a:srgbClr val="0070C0"/>
                </a:solidFill>
              </a:rPr>
              <a:t>up to 5 points</a:t>
            </a:r>
            <a:r>
              <a:rPr lang="en-US" sz="2600" dirty="0"/>
              <a:t>)</a:t>
            </a:r>
          </a:p>
          <a:p>
            <a:pPr marL="457200" indent="-457200">
              <a:buClr>
                <a:srgbClr val="0070C0"/>
              </a:buClr>
              <a:buFont typeface="Wingdings" panose="05000000000000000000" pitchFamily="2" charset="2"/>
              <a:buChar char="q"/>
            </a:pPr>
            <a:endParaRPr lang="en-US" sz="2600" dirty="0"/>
          </a:p>
          <a:p>
            <a:pPr marL="457200" indent="-457200">
              <a:buClr>
                <a:srgbClr val="0070C0"/>
              </a:buClr>
              <a:buFont typeface="Wingdings" panose="05000000000000000000" pitchFamily="2" charset="2"/>
              <a:buChar char="q"/>
            </a:pPr>
            <a:r>
              <a:rPr lang="en-US" sz="3200" dirty="0"/>
              <a:t>Exceptional approach with a detailed plan to address the absolute priority </a:t>
            </a:r>
            <a:r>
              <a:rPr lang="en-US" sz="2600" dirty="0"/>
              <a:t>(</a:t>
            </a:r>
            <a:r>
              <a:rPr lang="en-US" sz="2800" b="1" dirty="0">
                <a:solidFill>
                  <a:srgbClr val="0070C0"/>
                </a:solidFill>
              </a:rPr>
              <a:t>up to 10 points</a:t>
            </a:r>
            <a:r>
              <a:rPr lang="en-US" sz="2600" dirty="0"/>
              <a:t>)</a:t>
            </a:r>
          </a:p>
          <a:p>
            <a:pPr marL="457200" indent="-457200">
              <a:buClr>
                <a:srgbClr val="0070C0"/>
              </a:buClr>
              <a:buFont typeface="Wingdings" panose="05000000000000000000" pitchFamily="2" charset="2"/>
              <a:buChar char="q"/>
            </a:pPr>
            <a:endParaRPr lang="en-US" sz="2600" b="1" dirty="0"/>
          </a:p>
          <a:p>
            <a:pPr>
              <a:buClr>
                <a:srgbClr val="0070C0"/>
              </a:buClr>
            </a:pPr>
            <a:endParaRPr lang="en-US" sz="2400" b="1" dirty="0"/>
          </a:p>
          <a:p>
            <a:pPr>
              <a:buClr>
                <a:srgbClr val="0070C0"/>
              </a:buClr>
            </a:pPr>
            <a:endParaRPr lang="en-US" sz="2400" b="1" dirty="0"/>
          </a:p>
          <a:p>
            <a:pPr algn="ctr"/>
            <a:r>
              <a:rPr lang="en-US" sz="2800" dirty="0"/>
              <a:t> </a:t>
            </a:r>
          </a:p>
        </p:txBody>
      </p:sp>
      <p:sp>
        <p:nvSpPr>
          <p:cNvPr id="2" name="Slide Number Placeholder 1">
            <a:extLst>
              <a:ext uri="{FF2B5EF4-FFF2-40B4-BE49-F238E27FC236}">
                <a16:creationId xmlns:a16="http://schemas.microsoft.com/office/drawing/2014/main" id="{395E521D-0F7C-41A3-9B9B-EC677322E7A0}"/>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977361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742C59-C180-493D-AF82-0C2C98D0031D}"/>
              </a:ext>
              <a:ext uri="{C183D7F6-B498-43B3-948B-1728B52AA6E4}">
                <adec:decorative xmlns:adec="http://schemas.microsoft.com/office/drawing/2017/decorative" val="1"/>
              </a:ext>
            </a:extLst>
          </p:cNvPr>
          <p:cNvSpPr txBox="1"/>
          <p:nvPr/>
        </p:nvSpPr>
        <p:spPr>
          <a:xfrm>
            <a:off x="2105025" y="228600"/>
            <a:ext cx="9955289" cy="707886"/>
          </a:xfrm>
          <a:prstGeom prst="rect">
            <a:avLst/>
          </a:prstGeom>
          <a:noFill/>
        </p:spPr>
        <p:txBody>
          <a:bodyPr wrap="none" rtlCol="0">
            <a:spAutoFit/>
          </a:bodyPr>
          <a:lstStyle/>
          <a:p>
            <a:pPr algn="ctr"/>
            <a:r>
              <a:rPr lang="en-US" sz="2200" dirty="0"/>
              <a:t>Institutional Resilience and Expanded and Postsecondary Opportunity (IREPO) Grant</a:t>
            </a:r>
          </a:p>
          <a:p>
            <a:endParaRPr lang="en-US" dirty="0"/>
          </a:p>
        </p:txBody>
      </p:sp>
      <p:pic>
        <p:nvPicPr>
          <p:cNvPr id="7" name="Picture 6">
            <a:extLst>
              <a:ext uri="{FF2B5EF4-FFF2-40B4-BE49-F238E27FC236}">
                <a16:creationId xmlns:a16="http://schemas.microsoft.com/office/drawing/2014/main" id="{EA3236E2-6C44-469D-B834-494A27474B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80" y="6065837"/>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9996EB3-4A6B-4E12-99F5-7235273F868C}"/>
              </a:ext>
              <a:ext uri="{C183D7F6-B498-43B3-948B-1728B52AA6E4}">
                <adec:decorative xmlns:adec="http://schemas.microsoft.com/office/drawing/2017/decorative" val="1"/>
              </a:ext>
            </a:extLst>
          </p:cNvPr>
          <p:cNvSpPr txBox="1"/>
          <p:nvPr/>
        </p:nvSpPr>
        <p:spPr>
          <a:xfrm>
            <a:off x="9110662" y="6444734"/>
            <a:ext cx="318135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2" name="Slide Number Placeholder 1">
            <a:extLst>
              <a:ext uri="{FF2B5EF4-FFF2-40B4-BE49-F238E27FC236}">
                <a16:creationId xmlns:a16="http://schemas.microsoft.com/office/drawing/2014/main" id="{395E521D-0F7C-41A3-9B9B-EC677322E7A0}"/>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5" name="Title 4">
            <a:extLst>
              <a:ext uri="{FF2B5EF4-FFF2-40B4-BE49-F238E27FC236}">
                <a16:creationId xmlns:a16="http://schemas.microsoft.com/office/drawing/2014/main" id="{5FFB5DE7-3626-450F-B8B1-CE78E26ADB03}"/>
              </a:ext>
            </a:extLst>
          </p:cNvPr>
          <p:cNvSpPr txBox="1">
            <a:spLocks noGrp="1"/>
          </p:cNvSpPr>
          <p:nvPr>
            <p:ph type="title" idx="4294967295"/>
          </p:nvPr>
        </p:nvSpPr>
        <p:spPr>
          <a:xfrm>
            <a:off x="1924051" y="777954"/>
            <a:ext cx="9955288"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Quality of Project Services and Project Design (continued)</a:t>
            </a: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2800" b="1" i="0" u="none" strike="noStrike" kern="1200" cap="none" spc="0" normalizeH="0" baseline="0" noProof="0" dirty="0">
                <a:ln>
                  <a:noFill/>
                </a:ln>
                <a:solidFill>
                  <a:srgbClr val="0070C0"/>
                </a:solidFill>
                <a:effectLst/>
                <a:uLnTx/>
                <a:uFillTx/>
                <a:latin typeface="+mn-lt"/>
                <a:ea typeface="+mn-ea"/>
                <a:cs typeface="+mn-cs"/>
              </a:rPr>
              <a:t>Up to 40 points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12">
            <a:extLst>
              <a:ext uri="{FF2B5EF4-FFF2-40B4-BE49-F238E27FC236}">
                <a16:creationId xmlns:a16="http://schemas.microsoft.com/office/drawing/2014/main" id="{1592796D-27BC-4F3B-B010-23CDA23A9B65}"/>
              </a:ext>
            </a:extLst>
          </p:cNvPr>
          <p:cNvSpPr txBox="1"/>
          <p:nvPr/>
        </p:nvSpPr>
        <p:spPr>
          <a:xfrm>
            <a:off x="1371600" y="2409170"/>
            <a:ext cx="10688714" cy="3631763"/>
          </a:xfrm>
          <a:prstGeom prst="rect">
            <a:avLst/>
          </a:prstGeom>
          <a:noFill/>
        </p:spPr>
        <p:txBody>
          <a:bodyPr wrap="square">
            <a:spAutoFit/>
          </a:bodyPr>
          <a:lstStyle/>
          <a:p>
            <a:pPr>
              <a:buClr>
                <a:srgbClr val="0070C0"/>
              </a:buClr>
            </a:pPr>
            <a:endParaRPr lang="en-US" sz="2600" b="1" dirty="0"/>
          </a:p>
          <a:p>
            <a:pPr marL="457200" indent="-457200">
              <a:buClr>
                <a:srgbClr val="0070C0"/>
              </a:buClr>
              <a:buFont typeface="Wingdings" panose="05000000000000000000" pitchFamily="2" charset="2"/>
              <a:buChar char="q"/>
            </a:pPr>
            <a:r>
              <a:rPr lang="en-US" sz="3200" dirty="0"/>
              <a:t>Gaps or weaknesses in services, infrastructure or opportunities have been identified and will be addressed by the proposed project including the nature and magnitude of the gaps or weaknesses </a:t>
            </a:r>
            <a:r>
              <a:rPr lang="en-US" sz="2600" dirty="0"/>
              <a:t>(</a:t>
            </a:r>
            <a:r>
              <a:rPr lang="en-US" sz="2800" b="1" dirty="0">
                <a:solidFill>
                  <a:srgbClr val="0070C0"/>
                </a:solidFill>
              </a:rPr>
              <a:t>up to 10 points</a:t>
            </a:r>
            <a:r>
              <a:rPr lang="en-US" sz="2600" dirty="0"/>
              <a:t>)</a:t>
            </a:r>
          </a:p>
          <a:p>
            <a:pPr>
              <a:buClr>
                <a:srgbClr val="0070C0"/>
              </a:buClr>
            </a:pPr>
            <a:endParaRPr lang="en-US" sz="2400" b="1" dirty="0"/>
          </a:p>
          <a:p>
            <a:pPr>
              <a:buClr>
                <a:srgbClr val="0070C0"/>
              </a:buClr>
            </a:pPr>
            <a:endParaRPr lang="en-US" sz="2400" b="1" dirty="0"/>
          </a:p>
          <a:p>
            <a:pPr algn="ctr"/>
            <a:r>
              <a:rPr lang="en-US" sz="2800" dirty="0"/>
              <a:t> </a:t>
            </a:r>
          </a:p>
        </p:txBody>
      </p:sp>
    </p:spTree>
    <p:extLst>
      <p:ext uri="{BB962C8B-B14F-4D97-AF65-F5344CB8AC3E}">
        <p14:creationId xmlns:p14="http://schemas.microsoft.com/office/powerpoint/2010/main" val="3423680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742C59-C180-493D-AF82-0C2C98D0031D}"/>
              </a:ext>
            </a:extLst>
          </p:cNvPr>
          <p:cNvSpPr txBox="1"/>
          <p:nvPr/>
        </p:nvSpPr>
        <p:spPr>
          <a:xfrm>
            <a:off x="2105025" y="228600"/>
            <a:ext cx="9955289" cy="707886"/>
          </a:xfrm>
          <a:prstGeom prst="rect">
            <a:avLst/>
          </a:prstGeom>
          <a:noFill/>
        </p:spPr>
        <p:txBody>
          <a:bodyPr wrap="none" rtlCol="0">
            <a:spAutoFit/>
          </a:bodyPr>
          <a:lstStyle/>
          <a:p>
            <a:pPr algn="ctr"/>
            <a:r>
              <a:rPr lang="en-US" sz="2200" dirty="0"/>
              <a:t>Institutional Resilience and Expanded and Postsecondary Opportunity (IREPO) Grant</a:t>
            </a:r>
          </a:p>
          <a:p>
            <a:endParaRPr lang="en-US" dirty="0"/>
          </a:p>
        </p:txBody>
      </p:sp>
      <p:sp>
        <p:nvSpPr>
          <p:cNvPr id="5" name="Title 4">
            <a:extLst>
              <a:ext uri="{FF2B5EF4-FFF2-40B4-BE49-F238E27FC236}">
                <a16:creationId xmlns:a16="http://schemas.microsoft.com/office/drawing/2014/main" id="{5FFB5DE7-3626-450F-B8B1-CE78E26ADB03}"/>
              </a:ext>
            </a:extLst>
          </p:cNvPr>
          <p:cNvSpPr txBox="1">
            <a:spLocks noGrp="1"/>
          </p:cNvSpPr>
          <p:nvPr>
            <p:ph type="title" idx="4294967295"/>
          </p:nvPr>
        </p:nvSpPr>
        <p:spPr>
          <a:xfrm>
            <a:off x="1924051" y="723279"/>
            <a:ext cx="9858374"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Quality of Project Services and Project Design (continued)</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a:extLst>
              <a:ext uri="{FF2B5EF4-FFF2-40B4-BE49-F238E27FC236}">
                <a16:creationId xmlns:a16="http://schemas.microsoft.com/office/drawing/2014/main" id="{EA3236E2-6C44-469D-B834-494A27474B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507" y="606451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9996EB3-4A6B-4E12-99F5-7235273F868C}"/>
              </a:ext>
            </a:extLst>
          </p:cNvPr>
          <p:cNvSpPr txBox="1"/>
          <p:nvPr/>
        </p:nvSpPr>
        <p:spPr>
          <a:xfrm>
            <a:off x="9110662" y="6444734"/>
            <a:ext cx="318135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13" name="TextBox 12">
            <a:extLst>
              <a:ext uri="{FF2B5EF4-FFF2-40B4-BE49-F238E27FC236}">
                <a16:creationId xmlns:a16="http://schemas.microsoft.com/office/drawing/2014/main" id="{1592796D-27BC-4F3B-B010-23CDA23A9B65}"/>
              </a:ext>
            </a:extLst>
          </p:cNvPr>
          <p:cNvSpPr txBox="1"/>
          <p:nvPr/>
        </p:nvSpPr>
        <p:spPr>
          <a:xfrm>
            <a:off x="1418403" y="2390389"/>
            <a:ext cx="10220325" cy="4770537"/>
          </a:xfrm>
          <a:prstGeom prst="rect">
            <a:avLst/>
          </a:prstGeom>
          <a:noFill/>
        </p:spPr>
        <p:txBody>
          <a:bodyPr wrap="square">
            <a:spAutoFit/>
          </a:bodyPr>
          <a:lstStyle/>
          <a:p>
            <a:pPr marL="457200" indent="-457200">
              <a:buClr>
                <a:srgbClr val="0070C0"/>
              </a:buClr>
              <a:buFont typeface="Wingdings" panose="05000000000000000000" pitchFamily="2" charset="2"/>
              <a:buChar char="q"/>
            </a:pPr>
            <a:r>
              <a:rPr lang="en-US" sz="3200" dirty="0"/>
              <a:t>Enable institution to become more resilient to ongoing coronavirus impacts and future challenges and to reduce the cost of higher education for students and families  served </a:t>
            </a:r>
            <a:r>
              <a:rPr lang="en-US" sz="2600" dirty="0"/>
              <a:t>(</a:t>
            </a:r>
            <a:r>
              <a:rPr lang="en-US" sz="2800" b="1" dirty="0">
                <a:solidFill>
                  <a:srgbClr val="0070C0"/>
                </a:solidFill>
              </a:rPr>
              <a:t>up to 10 points</a:t>
            </a:r>
            <a:r>
              <a:rPr lang="en-US" sz="2600" dirty="0"/>
              <a:t>)</a:t>
            </a:r>
          </a:p>
          <a:p>
            <a:pPr marL="457200" indent="-457200">
              <a:buClr>
                <a:srgbClr val="0070C0"/>
              </a:buClr>
              <a:buFont typeface="Wingdings" panose="05000000000000000000" pitchFamily="2" charset="2"/>
              <a:buChar char="q"/>
            </a:pPr>
            <a:endParaRPr lang="en-US" sz="3200" dirty="0"/>
          </a:p>
          <a:p>
            <a:pPr marL="457200" indent="-457200">
              <a:buClr>
                <a:srgbClr val="0070C0"/>
              </a:buClr>
              <a:buFont typeface="Wingdings" panose="05000000000000000000" pitchFamily="2" charset="2"/>
              <a:buChar char="q"/>
            </a:pPr>
            <a:r>
              <a:rPr lang="en-US" sz="3200" dirty="0"/>
              <a:t>The extent to which services reflect up-to-date knowledge from research and effective practice </a:t>
            </a:r>
            <a:r>
              <a:rPr lang="en-US" sz="2600" dirty="0"/>
              <a:t>(</a:t>
            </a:r>
            <a:r>
              <a:rPr lang="en-US" sz="2800" b="1" dirty="0">
                <a:solidFill>
                  <a:srgbClr val="0070C0"/>
                </a:solidFill>
              </a:rPr>
              <a:t>up to 5 points</a:t>
            </a:r>
            <a:r>
              <a:rPr lang="en-US" sz="2800" b="1" dirty="0"/>
              <a:t>)</a:t>
            </a:r>
          </a:p>
          <a:p>
            <a:pPr marL="457200" indent="-457200">
              <a:buClr>
                <a:srgbClr val="0070C0"/>
              </a:buClr>
              <a:buFont typeface="Wingdings" panose="05000000000000000000" pitchFamily="2" charset="2"/>
              <a:buChar char="q"/>
            </a:pPr>
            <a:endParaRPr lang="en-US" sz="2400" b="1" dirty="0"/>
          </a:p>
          <a:p>
            <a:pPr algn="ctr"/>
            <a:r>
              <a:rPr lang="en-US" sz="2800" dirty="0"/>
              <a:t> </a:t>
            </a:r>
          </a:p>
        </p:txBody>
      </p:sp>
      <p:sp>
        <p:nvSpPr>
          <p:cNvPr id="2" name="Slide Number Placeholder 1">
            <a:extLst>
              <a:ext uri="{FF2B5EF4-FFF2-40B4-BE49-F238E27FC236}">
                <a16:creationId xmlns:a16="http://schemas.microsoft.com/office/drawing/2014/main" id="{966C7BA4-21D8-48E3-9C13-7BF75F04DA8F}"/>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11" name="Title 4">
            <a:extLst>
              <a:ext uri="{FF2B5EF4-FFF2-40B4-BE49-F238E27FC236}">
                <a16:creationId xmlns:a16="http://schemas.microsoft.com/office/drawing/2014/main" id="{8B415032-518B-4799-98EE-52B4FD6C0EC0}"/>
              </a:ext>
            </a:extLst>
          </p:cNvPr>
          <p:cNvSpPr txBox="1">
            <a:spLocks/>
          </p:cNvSpPr>
          <p:nvPr/>
        </p:nvSpPr>
        <p:spPr>
          <a:xfrm>
            <a:off x="1924051" y="1682233"/>
            <a:ext cx="9858374" cy="8002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defRPr/>
            </a:pPr>
            <a:br>
              <a:rPr lang="en-US" sz="1800" dirty="0">
                <a:ln>
                  <a:noFill/>
                </a:ln>
                <a:latin typeface="+mn-lt"/>
                <a:ea typeface="+mn-ea"/>
                <a:cs typeface="+mn-cs"/>
              </a:rPr>
            </a:br>
            <a:r>
              <a:rPr lang="en-US" sz="2800" b="1" dirty="0">
                <a:ln>
                  <a:noFill/>
                </a:ln>
                <a:solidFill>
                  <a:srgbClr val="0070C0"/>
                </a:solidFill>
                <a:latin typeface="+mn-lt"/>
                <a:ea typeface="+mn-ea"/>
                <a:cs typeface="+mn-cs"/>
              </a:rPr>
              <a:t>Up to 40 points</a:t>
            </a:r>
            <a:endParaRPr lang="en-US" sz="2800" dirty="0">
              <a:ln>
                <a:noFill/>
              </a:ln>
              <a:latin typeface="+mn-lt"/>
              <a:ea typeface="+mn-ea"/>
              <a:cs typeface="+mn-cs"/>
            </a:endParaRPr>
          </a:p>
        </p:txBody>
      </p:sp>
    </p:spTree>
    <p:extLst>
      <p:ext uri="{BB962C8B-B14F-4D97-AF65-F5344CB8AC3E}">
        <p14:creationId xmlns:p14="http://schemas.microsoft.com/office/powerpoint/2010/main" val="229643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F732CA-0951-44EE-BDCF-4CAB3E4A54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1" y="6043565"/>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CF3FC7F-1C2B-4854-8A5C-93E55D61074B}"/>
              </a:ext>
              <a:ext uri="{C183D7F6-B498-43B3-948B-1728B52AA6E4}">
                <adec:decorative xmlns:adec="http://schemas.microsoft.com/office/drawing/2017/decorative" val="1"/>
              </a:ext>
            </a:extLst>
          </p:cNvPr>
          <p:cNvSpPr txBox="1"/>
          <p:nvPr/>
        </p:nvSpPr>
        <p:spPr>
          <a:xfrm>
            <a:off x="9033950" y="6455521"/>
            <a:ext cx="3109419"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9" name="TextBox 8">
            <a:extLst>
              <a:ext uri="{FF2B5EF4-FFF2-40B4-BE49-F238E27FC236}">
                <a16:creationId xmlns:a16="http://schemas.microsoft.com/office/drawing/2014/main" id="{9DA29363-A2F7-473D-8095-7F95BAE3B8FE}"/>
              </a:ext>
              <a:ext uri="{C183D7F6-B498-43B3-948B-1728B52AA6E4}">
                <adec:decorative xmlns:adec="http://schemas.microsoft.com/office/drawing/2017/decorative" val="1"/>
              </a:ext>
            </a:extLst>
          </p:cNvPr>
          <p:cNvSpPr txBox="1"/>
          <p:nvPr/>
        </p:nvSpPr>
        <p:spPr>
          <a:xfrm>
            <a:off x="2066925" y="112518"/>
            <a:ext cx="10039349" cy="430887"/>
          </a:xfrm>
          <a:prstGeom prst="rect">
            <a:avLst/>
          </a:prstGeom>
          <a:noFill/>
        </p:spPr>
        <p:txBody>
          <a:bodyPr wrap="square">
            <a:spAutoFit/>
          </a:bodyPr>
          <a:lstStyle/>
          <a:p>
            <a:r>
              <a:rPr lang="en-US" sz="2200" dirty="0"/>
              <a:t>Institutional Resilience and Expanded and Postsecondary Opportunity (IREPO) Grant</a:t>
            </a:r>
          </a:p>
        </p:txBody>
      </p:sp>
      <p:sp>
        <p:nvSpPr>
          <p:cNvPr id="2" name="Title 1">
            <a:extLst>
              <a:ext uri="{FF2B5EF4-FFF2-40B4-BE49-F238E27FC236}">
                <a16:creationId xmlns:a16="http://schemas.microsoft.com/office/drawing/2014/main" id="{4045D102-DB20-4E5C-82A7-69091E77F6EA}"/>
              </a:ext>
            </a:extLst>
          </p:cNvPr>
          <p:cNvSpPr>
            <a:spLocks noGrp="1"/>
          </p:cNvSpPr>
          <p:nvPr>
            <p:ph type="ctrTitle"/>
          </p:nvPr>
        </p:nvSpPr>
        <p:spPr>
          <a:xfrm>
            <a:off x="2928401" y="-2616199"/>
            <a:ext cx="8574622" cy="2616199"/>
          </a:xfrm>
        </p:spPr>
        <p:txBody>
          <a:bodyPr vert="horz" lIns="91440" tIns="45720" rIns="91440" bIns="45720" rtlCol="0" anchor="b">
            <a:normAutofit/>
          </a:bodyPr>
          <a:lstStyle/>
          <a:p>
            <a:r>
              <a:rPr lang="en-US" dirty="0"/>
              <a:t>Questions?</a:t>
            </a:r>
          </a:p>
        </p:txBody>
      </p:sp>
      <p:pic>
        <p:nvPicPr>
          <p:cNvPr id="10" name="Picture 9" descr="A picture containing a drawing of a question mark.">
            <a:extLst>
              <a:ext uri="{FF2B5EF4-FFF2-40B4-BE49-F238E27FC236}">
                <a16:creationId xmlns:a16="http://schemas.microsoft.com/office/drawing/2014/main" id="{BF8CEC94-2546-4EDE-A0A0-6C423A93ED0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88815" y="1244037"/>
            <a:ext cx="5938887" cy="4466965"/>
          </a:xfrm>
          <a:prstGeom prst="rect">
            <a:avLst/>
          </a:prstGeom>
        </p:spPr>
      </p:pic>
    </p:spTree>
    <p:extLst>
      <p:ext uri="{BB962C8B-B14F-4D97-AF65-F5344CB8AC3E}">
        <p14:creationId xmlns:p14="http://schemas.microsoft.com/office/powerpoint/2010/main" val="3232894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742C59-C180-493D-AF82-0C2C98D0031D}"/>
              </a:ext>
              <a:ext uri="{C183D7F6-B498-43B3-948B-1728B52AA6E4}">
                <adec:decorative xmlns:adec="http://schemas.microsoft.com/office/drawing/2017/decorative" val="1"/>
              </a:ext>
            </a:extLst>
          </p:cNvPr>
          <p:cNvSpPr txBox="1"/>
          <p:nvPr/>
        </p:nvSpPr>
        <p:spPr>
          <a:xfrm>
            <a:off x="2105025" y="228600"/>
            <a:ext cx="9955289" cy="707886"/>
          </a:xfrm>
          <a:prstGeom prst="rect">
            <a:avLst/>
          </a:prstGeom>
          <a:noFill/>
        </p:spPr>
        <p:txBody>
          <a:bodyPr wrap="none" rtlCol="0">
            <a:spAutoFit/>
          </a:bodyPr>
          <a:lstStyle/>
          <a:p>
            <a:pPr algn="ctr"/>
            <a:r>
              <a:rPr lang="en-US" sz="2200" dirty="0"/>
              <a:t>Institutional Resilience and Expanded and Postsecondary Opportunity (IREPO) Grant</a:t>
            </a:r>
          </a:p>
          <a:p>
            <a:endParaRPr lang="en-US" dirty="0"/>
          </a:p>
        </p:txBody>
      </p:sp>
      <p:pic>
        <p:nvPicPr>
          <p:cNvPr id="7" name="Picture 6">
            <a:extLst>
              <a:ext uri="{FF2B5EF4-FFF2-40B4-BE49-F238E27FC236}">
                <a16:creationId xmlns:a16="http://schemas.microsoft.com/office/drawing/2014/main" id="{EA3236E2-6C44-469D-B834-494A27474B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686" y="6065837"/>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9996EB3-4A6B-4E12-99F5-7235273F868C}"/>
              </a:ext>
              <a:ext uri="{C183D7F6-B498-43B3-948B-1728B52AA6E4}">
                <adec:decorative xmlns:adec="http://schemas.microsoft.com/office/drawing/2017/decorative" val="1"/>
              </a:ext>
            </a:extLst>
          </p:cNvPr>
          <p:cNvSpPr txBox="1"/>
          <p:nvPr/>
        </p:nvSpPr>
        <p:spPr>
          <a:xfrm>
            <a:off x="9110662" y="6444734"/>
            <a:ext cx="318135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2" name="Slide Number Placeholder 1">
            <a:extLst>
              <a:ext uri="{FF2B5EF4-FFF2-40B4-BE49-F238E27FC236}">
                <a16:creationId xmlns:a16="http://schemas.microsoft.com/office/drawing/2014/main" id="{D49BDE93-03EE-4088-9E06-DC212347D867}"/>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Title 4">
            <a:extLst>
              <a:ext uri="{FF2B5EF4-FFF2-40B4-BE49-F238E27FC236}">
                <a16:creationId xmlns:a16="http://schemas.microsoft.com/office/drawing/2014/main" id="{5FFB5DE7-3626-450F-B8B1-CE78E26ADB03}"/>
              </a:ext>
            </a:extLst>
          </p:cNvPr>
          <p:cNvSpPr txBox="1">
            <a:spLocks noGrp="1"/>
          </p:cNvSpPr>
          <p:nvPr>
            <p:ph type="title" idx="4294967295"/>
          </p:nvPr>
        </p:nvSpPr>
        <p:spPr>
          <a:xfrm>
            <a:off x="1471612" y="1028134"/>
            <a:ext cx="10427163"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Quality of the Management Plan and Adequacy of Resources  </a:t>
            </a: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2800" b="1" i="0" u="none" strike="noStrike" kern="1200" cap="none" spc="0" normalizeH="0" baseline="0" noProof="0" dirty="0">
                <a:ln>
                  <a:noFill/>
                </a:ln>
                <a:solidFill>
                  <a:srgbClr val="0070C0"/>
                </a:solidFill>
                <a:effectLst/>
                <a:uLnTx/>
                <a:uFillTx/>
                <a:latin typeface="+mn-lt"/>
                <a:ea typeface="+mn-ea"/>
                <a:cs typeface="+mn-cs"/>
              </a:rPr>
              <a:t>Up to 25 points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12">
            <a:extLst>
              <a:ext uri="{FF2B5EF4-FFF2-40B4-BE49-F238E27FC236}">
                <a16:creationId xmlns:a16="http://schemas.microsoft.com/office/drawing/2014/main" id="{1592796D-27BC-4F3B-B010-23CDA23A9B65}"/>
              </a:ext>
            </a:extLst>
          </p:cNvPr>
          <p:cNvSpPr txBox="1"/>
          <p:nvPr/>
        </p:nvSpPr>
        <p:spPr>
          <a:xfrm>
            <a:off x="1239915" y="3104097"/>
            <a:ext cx="10820399" cy="3785652"/>
          </a:xfrm>
          <a:prstGeom prst="rect">
            <a:avLst/>
          </a:prstGeom>
          <a:noFill/>
        </p:spPr>
        <p:txBody>
          <a:bodyPr wrap="square">
            <a:spAutoFit/>
          </a:bodyPr>
          <a:lstStyle/>
          <a:p>
            <a:pPr marL="457200" indent="-457200">
              <a:buClr>
                <a:srgbClr val="0070C0"/>
              </a:buClr>
              <a:buFont typeface="Wingdings" panose="05000000000000000000" pitchFamily="2" charset="2"/>
              <a:buChar char="q"/>
            </a:pPr>
            <a:r>
              <a:rPr lang="en-US" sz="3200" dirty="0"/>
              <a:t>Achievement of objectives on time and within budget </a:t>
            </a:r>
            <a:r>
              <a:rPr lang="en-US" sz="2800" dirty="0"/>
              <a:t>(</a:t>
            </a:r>
            <a:r>
              <a:rPr lang="en-US" sz="2800" b="1" dirty="0">
                <a:solidFill>
                  <a:srgbClr val="0070C0"/>
                </a:solidFill>
              </a:rPr>
              <a:t>up to 5</a:t>
            </a:r>
            <a:r>
              <a:rPr lang="en-US" sz="2800" b="1" dirty="0"/>
              <a:t> </a:t>
            </a:r>
            <a:r>
              <a:rPr lang="en-US" sz="2800" b="1" dirty="0">
                <a:solidFill>
                  <a:srgbClr val="0070C0"/>
                </a:solidFill>
              </a:rPr>
              <a:t>points</a:t>
            </a:r>
            <a:r>
              <a:rPr lang="en-US" sz="2800" dirty="0"/>
              <a:t>)</a:t>
            </a:r>
          </a:p>
          <a:p>
            <a:pPr>
              <a:buClr>
                <a:srgbClr val="0070C0"/>
              </a:buClr>
            </a:pPr>
            <a:endParaRPr lang="en-US" sz="2800" dirty="0"/>
          </a:p>
          <a:p>
            <a:pPr>
              <a:buClr>
                <a:srgbClr val="0070C0"/>
              </a:buClr>
            </a:pPr>
            <a:endParaRPr lang="en-US" sz="900" dirty="0"/>
          </a:p>
          <a:p>
            <a:pPr marL="457200" indent="-457200">
              <a:buClr>
                <a:srgbClr val="0070C0"/>
              </a:buClr>
              <a:buFont typeface="Wingdings" panose="05000000000000000000" pitchFamily="2" charset="2"/>
              <a:buChar char="q"/>
            </a:pPr>
            <a:r>
              <a:rPr lang="en-US" sz="3200" dirty="0"/>
              <a:t>Adequate budget to support the proposed project </a:t>
            </a:r>
            <a:r>
              <a:rPr lang="en-US" sz="2800" dirty="0"/>
              <a:t>(</a:t>
            </a:r>
            <a:r>
              <a:rPr lang="en-US" sz="2800" b="1" dirty="0">
                <a:solidFill>
                  <a:srgbClr val="0070C0"/>
                </a:solidFill>
              </a:rPr>
              <a:t>up to 5</a:t>
            </a:r>
            <a:r>
              <a:rPr lang="en-US" sz="2800" b="1" dirty="0"/>
              <a:t> </a:t>
            </a:r>
            <a:r>
              <a:rPr lang="en-US" sz="2800" b="1" dirty="0">
                <a:solidFill>
                  <a:srgbClr val="0070C0"/>
                </a:solidFill>
              </a:rPr>
              <a:t>points</a:t>
            </a:r>
            <a:r>
              <a:rPr lang="en-US" sz="2800" dirty="0"/>
              <a:t>)</a:t>
            </a:r>
          </a:p>
          <a:p>
            <a:pPr marL="457200" indent="-457200">
              <a:buClr>
                <a:srgbClr val="0070C0"/>
              </a:buClr>
              <a:buFont typeface="Wingdings" panose="05000000000000000000" pitchFamily="2" charset="2"/>
              <a:buChar char="q"/>
            </a:pPr>
            <a:endParaRPr lang="en-US" sz="900" dirty="0"/>
          </a:p>
          <a:p>
            <a:pPr>
              <a:buClr>
                <a:srgbClr val="0070C0"/>
              </a:buClr>
            </a:pPr>
            <a:endParaRPr lang="en-US" sz="2800" dirty="0"/>
          </a:p>
          <a:p>
            <a:pPr algn="ctr"/>
            <a:endParaRPr lang="en-US" sz="1800" dirty="0"/>
          </a:p>
          <a:p>
            <a:pPr algn="ctr"/>
            <a:r>
              <a:rPr lang="en-US" sz="2800" dirty="0"/>
              <a:t> </a:t>
            </a:r>
          </a:p>
        </p:txBody>
      </p:sp>
    </p:spTree>
    <p:extLst>
      <p:ext uri="{BB962C8B-B14F-4D97-AF65-F5344CB8AC3E}">
        <p14:creationId xmlns:p14="http://schemas.microsoft.com/office/powerpoint/2010/main" val="1899850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742C59-C180-493D-AF82-0C2C98D0031D}"/>
              </a:ext>
            </a:extLst>
          </p:cNvPr>
          <p:cNvSpPr txBox="1"/>
          <p:nvPr/>
        </p:nvSpPr>
        <p:spPr>
          <a:xfrm>
            <a:off x="2105025" y="228600"/>
            <a:ext cx="9955289" cy="707886"/>
          </a:xfrm>
          <a:prstGeom prst="rect">
            <a:avLst/>
          </a:prstGeom>
          <a:noFill/>
        </p:spPr>
        <p:txBody>
          <a:bodyPr wrap="none" rtlCol="0">
            <a:spAutoFit/>
          </a:bodyPr>
          <a:lstStyle/>
          <a:p>
            <a:pPr algn="ctr"/>
            <a:r>
              <a:rPr lang="en-US" sz="2200" dirty="0"/>
              <a:t>Institutional Resilience and Expanded and Postsecondary Opportunity (IREPO) Grant</a:t>
            </a:r>
          </a:p>
          <a:p>
            <a:endParaRPr lang="en-US" dirty="0"/>
          </a:p>
        </p:txBody>
      </p:sp>
      <p:sp>
        <p:nvSpPr>
          <p:cNvPr id="5" name="Title 4">
            <a:extLst>
              <a:ext uri="{FF2B5EF4-FFF2-40B4-BE49-F238E27FC236}">
                <a16:creationId xmlns:a16="http://schemas.microsoft.com/office/drawing/2014/main" id="{5FFB5DE7-3626-450F-B8B1-CE78E26ADB03}"/>
              </a:ext>
            </a:extLst>
          </p:cNvPr>
          <p:cNvSpPr txBox="1">
            <a:spLocks noGrp="1"/>
          </p:cNvSpPr>
          <p:nvPr>
            <p:ph type="title" idx="4294967295"/>
          </p:nvPr>
        </p:nvSpPr>
        <p:spPr>
          <a:xfrm>
            <a:off x="1371601" y="827342"/>
            <a:ext cx="10820400" cy="15081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Quality of the Management Plan and Adequacy of Resources (continued) </a:t>
            </a: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2800" b="1" i="0" u="none" strike="noStrike" kern="1200" cap="none" spc="0" normalizeH="0" baseline="0" noProof="0" dirty="0">
                <a:ln>
                  <a:noFill/>
                </a:ln>
                <a:solidFill>
                  <a:srgbClr val="0070C0"/>
                </a:solidFill>
                <a:effectLst/>
                <a:uLnTx/>
                <a:uFillTx/>
                <a:latin typeface="+mn-lt"/>
                <a:ea typeface="+mn-ea"/>
                <a:cs typeface="+mn-cs"/>
              </a:rPr>
              <a:t>Up to 25 points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a:extLst>
              <a:ext uri="{FF2B5EF4-FFF2-40B4-BE49-F238E27FC236}">
                <a16:creationId xmlns:a16="http://schemas.microsoft.com/office/drawing/2014/main" id="{EA3236E2-6C44-469D-B834-494A27474B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686" y="6065837"/>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9996EB3-4A6B-4E12-99F5-7235273F868C}"/>
              </a:ext>
            </a:extLst>
          </p:cNvPr>
          <p:cNvSpPr txBox="1"/>
          <p:nvPr/>
        </p:nvSpPr>
        <p:spPr>
          <a:xfrm>
            <a:off x="9110662" y="6444734"/>
            <a:ext cx="318135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13" name="TextBox 12">
            <a:extLst>
              <a:ext uri="{FF2B5EF4-FFF2-40B4-BE49-F238E27FC236}">
                <a16:creationId xmlns:a16="http://schemas.microsoft.com/office/drawing/2014/main" id="{1592796D-27BC-4F3B-B010-23CDA23A9B65}"/>
              </a:ext>
            </a:extLst>
          </p:cNvPr>
          <p:cNvSpPr txBox="1"/>
          <p:nvPr/>
        </p:nvSpPr>
        <p:spPr>
          <a:xfrm>
            <a:off x="1239915" y="2335447"/>
            <a:ext cx="10820399" cy="4047262"/>
          </a:xfrm>
          <a:prstGeom prst="rect">
            <a:avLst/>
          </a:prstGeom>
          <a:noFill/>
        </p:spPr>
        <p:txBody>
          <a:bodyPr wrap="square">
            <a:spAutoFit/>
          </a:bodyPr>
          <a:lstStyle/>
          <a:p>
            <a:pPr marL="457200" indent="-457200">
              <a:buClr>
                <a:srgbClr val="0070C0"/>
              </a:buClr>
              <a:buFont typeface="Wingdings" panose="05000000000000000000" pitchFamily="2" charset="2"/>
              <a:buChar char="q"/>
            </a:pPr>
            <a:endParaRPr lang="en-US" sz="900" dirty="0"/>
          </a:p>
          <a:p>
            <a:pPr marL="457200" indent="-457200">
              <a:buClr>
                <a:srgbClr val="0070C0"/>
              </a:buClr>
              <a:buFont typeface="Wingdings" panose="05000000000000000000" pitchFamily="2" charset="2"/>
              <a:buChar char="q"/>
            </a:pPr>
            <a:r>
              <a:rPr lang="en-US" sz="3200" dirty="0"/>
              <a:t>Reasonable costs in relation to the objectives, design and potential significance </a:t>
            </a:r>
            <a:r>
              <a:rPr lang="en-US" sz="2800" dirty="0"/>
              <a:t>(</a:t>
            </a:r>
            <a:r>
              <a:rPr lang="en-US" sz="2800" b="1" dirty="0">
                <a:solidFill>
                  <a:srgbClr val="0070C0"/>
                </a:solidFill>
              </a:rPr>
              <a:t>up to 5</a:t>
            </a:r>
            <a:r>
              <a:rPr lang="en-US" sz="2800" b="1" dirty="0"/>
              <a:t> </a:t>
            </a:r>
            <a:r>
              <a:rPr lang="en-US" sz="2800" b="1" dirty="0">
                <a:solidFill>
                  <a:srgbClr val="0070C0"/>
                </a:solidFill>
              </a:rPr>
              <a:t>points</a:t>
            </a:r>
            <a:r>
              <a:rPr lang="en-US" sz="2800" dirty="0"/>
              <a:t>)</a:t>
            </a:r>
          </a:p>
          <a:p>
            <a:pPr>
              <a:buClr>
                <a:srgbClr val="0070C0"/>
              </a:buClr>
            </a:pPr>
            <a:endParaRPr lang="en-US" sz="900" dirty="0"/>
          </a:p>
          <a:p>
            <a:pPr>
              <a:buClr>
                <a:srgbClr val="0070C0"/>
              </a:buClr>
            </a:pPr>
            <a:endParaRPr lang="en-US" sz="900" dirty="0"/>
          </a:p>
          <a:p>
            <a:pPr marL="457200" indent="-457200">
              <a:buClr>
                <a:srgbClr val="0070C0"/>
              </a:buClr>
              <a:buFont typeface="Wingdings" panose="05000000000000000000" pitchFamily="2" charset="2"/>
              <a:buChar char="q"/>
            </a:pPr>
            <a:r>
              <a:rPr lang="en-US" sz="3200" dirty="0"/>
              <a:t>Reasonable costs in relation to the number of persons to be served and to the anticipated results and benefits </a:t>
            </a:r>
            <a:r>
              <a:rPr lang="en-US" sz="2800" dirty="0"/>
              <a:t>(</a:t>
            </a:r>
            <a:r>
              <a:rPr lang="en-US" sz="2800" b="1" dirty="0">
                <a:solidFill>
                  <a:srgbClr val="0070C0"/>
                </a:solidFill>
              </a:rPr>
              <a:t>up to 10</a:t>
            </a:r>
            <a:r>
              <a:rPr lang="en-US" sz="2800" b="1" dirty="0"/>
              <a:t> </a:t>
            </a:r>
            <a:r>
              <a:rPr lang="en-US" sz="2800" b="1" dirty="0">
                <a:solidFill>
                  <a:srgbClr val="0070C0"/>
                </a:solidFill>
              </a:rPr>
              <a:t>points</a:t>
            </a:r>
            <a:r>
              <a:rPr lang="en-US" sz="2800" dirty="0"/>
              <a:t>)</a:t>
            </a:r>
          </a:p>
          <a:p>
            <a:pPr marL="457200" indent="-457200">
              <a:buClr>
                <a:srgbClr val="0070C0"/>
              </a:buClr>
              <a:buFont typeface="Wingdings" panose="05000000000000000000" pitchFamily="2" charset="2"/>
              <a:buChar char="q"/>
            </a:pPr>
            <a:endParaRPr lang="en-US" sz="2800" dirty="0"/>
          </a:p>
          <a:p>
            <a:pPr algn="ctr"/>
            <a:endParaRPr lang="en-US" sz="1800" dirty="0"/>
          </a:p>
          <a:p>
            <a:pPr algn="ctr"/>
            <a:r>
              <a:rPr lang="en-US" sz="2800" dirty="0"/>
              <a:t> </a:t>
            </a:r>
          </a:p>
        </p:txBody>
      </p:sp>
      <p:sp>
        <p:nvSpPr>
          <p:cNvPr id="2" name="Slide Number Placeholder 1">
            <a:extLst>
              <a:ext uri="{FF2B5EF4-FFF2-40B4-BE49-F238E27FC236}">
                <a16:creationId xmlns:a16="http://schemas.microsoft.com/office/drawing/2014/main" id="{D49BDE93-03EE-4088-9E06-DC212347D867}"/>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511368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742C59-C180-493D-AF82-0C2C98D0031D}"/>
              </a:ext>
            </a:extLst>
          </p:cNvPr>
          <p:cNvSpPr txBox="1"/>
          <p:nvPr/>
        </p:nvSpPr>
        <p:spPr>
          <a:xfrm>
            <a:off x="2105025" y="228600"/>
            <a:ext cx="9955289" cy="707886"/>
          </a:xfrm>
          <a:prstGeom prst="rect">
            <a:avLst/>
          </a:prstGeom>
          <a:noFill/>
        </p:spPr>
        <p:txBody>
          <a:bodyPr wrap="none" rtlCol="0">
            <a:spAutoFit/>
          </a:bodyPr>
          <a:lstStyle/>
          <a:p>
            <a:pPr algn="ctr"/>
            <a:r>
              <a:rPr lang="en-US" sz="2200" dirty="0"/>
              <a:t>Institutional Resilience and Expanded and Postsecondary Opportunity (IREPO) Grant</a:t>
            </a:r>
          </a:p>
          <a:p>
            <a:endParaRPr lang="en-US" dirty="0"/>
          </a:p>
        </p:txBody>
      </p:sp>
      <p:sp>
        <p:nvSpPr>
          <p:cNvPr id="5" name="Title 4">
            <a:extLst>
              <a:ext uri="{FF2B5EF4-FFF2-40B4-BE49-F238E27FC236}">
                <a16:creationId xmlns:a16="http://schemas.microsoft.com/office/drawing/2014/main" id="{5FFB5DE7-3626-450F-B8B1-CE78E26ADB03}"/>
              </a:ext>
            </a:extLst>
          </p:cNvPr>
          <p:cNvSpPr txBox="1">
            <a:spLocks noGrp="1"/>
          </p:cNvSpPr>
          <p:nvPr>
            <p:ph type="title" idx="4294967295"/>
          </p:nvPr>
        </p:nvSpPr>
        <p:spPr>
          <a:xfrm>
            <a:off x="1371600" y="770258"/>
            <a:ext cx="10820400" cy="18774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Quality of the Management Plan and Adequacy of Resources (continued) </a:t>
            </a:r>
            <a:br>
              <a:rPr kumimoji="0" lang="en-US" sz="3200" b="0" i="0" u="none" strike="noStrike" kern="1200" cap="none" spc="0" normalizeH="0" baseline="0" noProof="0" dirty="0">
                <a:ln>
                  <a:noFill/>
                </a:ln>
                <a:solidFill>
                  <a:schemeClr val="tx1"/>
                </a:solidFill>
                <a:effectLst/>
                <a:uLnTx/>
                <a:uFillTx/>
                <a:latin typeface="+mn-lt"/>
                <a:ea typeface="+mn-ea"/>
                <a:cs typeface="+mn-cs"/>
              </a:rPr>
            </a:br>
            <a:r>
              <a:rPr kumimoji="0" lang="en-US" sz="2000" b="0" i="0" u="none" strike="noStrike" kern="1200" cap="none" spc="0" normalizeH="0" baseline="0" noProof="0" dirty="0">
                <a:ln>
                  <a:noFill/>
                </a:ln>
                <a:solidFill>
                  <a:schemeClr val="bg1">
                    <a:lumMod val="95000"/>
                  </a:schemeClr>
                </a:solidFill>
                <a:effectLst/>
                <a:uLnTx/>
                <a:uFillTx/>
                <a:latin typeface="+mn-lt"/>
                <a:ea typeface="+mn-ea"/>
                <a:cs typeface="+mn-cs"/>
              </a:rPr>
              <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mn-lt"/>
                <a:ea typeface="+mn-ea"/>
                <a:cs typeface="+mn-cs"/>
              </a:rPr>
              <a:t>Proposed Use of Funds</a:t>
            </a:r>
          </a:p>
        </p:txBody>
      </p:sp>
      <p:pic>
        <p:nvPicPr>
          <p:cNvPr id="7" name="Picture 6">
            <a:extLst>
              <a:ext uri="{FF2B5EF4-FFF2-40B4-BE49-F238E27FC236}">
                <a16:creationId xmlns:a16="http://schemas.microsoft.com/office/drawing/2014/main" id="{EA3236E2-6C44-469D-B834-494A27474B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99" y="6056122"/>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9996EB3-4A6B-4E12-99F5-7235273F868C}"/>
              </a:ext>
            </a:extLst>
          </p:cNvPr>
          <p:cNvSpPr txBox="1"/>
          <p:nvPr/>
        </p:nvSpPr>
        <p:spPr>
          <a:xfrm>
            <a:off x="9110662" y="6444734"/>
            <a:ext cx="318135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13" name="TextBox 12">
            <a:extLst>
              <a:ext uri="{FF2B5EF4-FFF2-40B4-BE49-F238E27FC236}">
                <a16:creationId xmlns:a16="http://schemas.microsoft.com/office/drawing/2014/main" id="{1592796D-27BC-4F3B-B010-23CDA23A9B65}"/>
              </a:ext>
            </a:extLst>
          </p:cNvPr>
          <p:cNvSpPr txBox="1"/>
          <p:nvPr/>
        </p:nvSpPr>
        <p:spPr>
          <a:xfrm>
            <a:off x="1394438" y="2689860"/>
            <a:ext cx="10820399" cy="3754874"/>
          </a:xfrm>
          <a:prstGeom prst="rect">
            <a:avLst/>
          </a:prstGeom>
          <a:noFill/>
        </p:spPr>
        <p:txBody>
          <a:bodyPr wrap="square">
            <a:spAutoFit/>
          </a:bodyPr>
          <a:lstStyle/>
          <a:p>
            <a:pPr marL="457200" indent="-457200">
              <a:buClr>
                <a:srgbClr val="0070C0"/>
              </a:buClr>
              <a:buFont typeface="Wingdings" panose="05000000000000000000" pitchFamily="2" charset="2"/>
              <a:buChar char="q"/>
            </a:pPr>
            <a:r>
              <a:rPr lang="en-US" sz="3200" dirty="0"/>
              <a:t>Describe the activities that the funds will support</a:t>
            </a:r>
          </a:p>
          <a:p>
            <a:pPr>
              <a:buClr>
                <a:srgbClr val="0070C0"/>
              </a:buClr>
            </a:pPr>
            <a:endParaRPr lang="en-US" sz="3200" dirty="0"/>
          </a:p>
          <a:p>
            <a:pPr marL="457200" indent="-457200">
              <a:buClr>
                <a:srgbClr val="0070C0"/>
              </a:buClr>
              <a:buFont typeface="Wingdings" panose="05000000000000000000" pitchFamily="2" charset="2"/>
              <a:buChar char="q"/>
            </a:pPr>
            <a:r>
              <a:rPr lang="en-US" sz="3200" dirty="0"/>
              <a:t>Must be consistent with allowable uses of funds and the goals of the absolute priority</a:t>
            </a:r>
          </a:p>
          <a:p>
            <a:pPr marL="457200" indent="-457200">
              <a:buClr>
                <a:srgbClr val="0070C0"/>
              </a:buClr>
              <a:buFont typeface="Wingdings" panose="05000000000000000000" pitchFamily="2" charset="2"/>
              <a:buChar char="q"/>
            </a:pPr>
            <a:endParaRPr lang="en-US" sz="3200" dirty="0"/>
          </a:p>
          <a:p>
            <a:pPr marL="457200" indent="-457200">
              <a:buClr>
                <a:srgbClr val="0070C0"/>
              </a:buClr>
              <a:buFont typeface="Wingdings" panose="05000000000000000000" pitchFamily="2" charset="2"/>
              <a:buChar char="q"/>
            </a:pPr>
            <a:r>
              <a:rPr lang="en-US" sz="3200" dirty="0"/>
              <a:t>Include budget narrative that supports the ED-524 form</a:t>
            </a:r>
          </a:p>
          <a:p>
            <a:pPr algn="ctr"/>
            <a:endParaRPr lang="en-US" sz="1800" dirty="0"/>
          </a:p>
          <a:p>
            <a:pPr algn="ctr"/>
            <a:r>
              <a:rPr lang="en-US" sz="2800" dirty="0"/>
              <a:t> </a:t>
            </a:r>
          </a:p>
        </p:txBody>
      </p:sp>
      <p:sp>
        <p:nvSpPr>
          <p:cNvPr id="2" name="Slide Number Placeholder 1">
            <a:extLst>
              <a:ext uri="{FF2B5EF4-FFF2-40B4-BE49-F238E27FC236}">
                <a16:creationId xmlns:a16="http://schemas.microsoft.com/office/drawing/2014/main" id="{8D15C8DE-254C-41CF-BF1B-D5F94AEA04D9}"/>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102541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F732CA-0951-44EE-BDCF-4CAB3E4A54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1" y="5999679"/>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CF3FC7F-1C2B-4854-8A5C-93E55D61074B}"/>
              </a:ext>
              <a:ext uri="{C183D7F6-B498-43B3-948B-1728B52AA6E4}">
                <adec:decorative xmlns:adec="http://schemas.microsoft.com/office/drawing/2017/decorative" val="1"/>
              </a:ext>
            </a:extLst>
          </p:cNvPr>
          <p:cNvSpPr txBox="1"/>
          <p:nvPr/>
        </p:nvSpPr>
        <p:spPr>
          <a:xfrm>
            <a:off x="8996855" y="6411635"/>
            <a:ext cx="609600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9" name="TextBox 8">
            <a:extLst>
              <a:ext uri="{FF2B5EF4-FFF2-40B4-BE49-F238E27FC236}">
                <a16:creationId xmlns:a16="http://schemas.microsoft.com/office/drawing/2014/main" id="{9DA29363-A2F7-473D-8095-7F95BAE3B8FE}"/>
              </a:ext>
              <a:ext uri="{C183D7F6-B498-43B3-948B-1728B52AA6E4}">
                <adec:decorative xmlns:adec="http://schemas.microsoft.com/office/drawing/2017/decorative" val="1"/>
              </a:ext>
            </a:extLst>
          </p:cNvPr>
          <p:cNvSpPr txBox="1"/>
          <p:nvPr/>
        </p:nvSpPr>
        <p:spPr>
          <a:xfrm>
            <a:off x="2066925" y="112518"/>
            <a:ext cx="10039349" cy="430887"/>
          </a:xfrm>
          <a:prstGeom prst="rect">
            <a:avLst/>
          </a:prstGeom>
          <a:noFill/>
        </p:spPr>
        <p:txBody>
          <a:bodyPr wrap="square">
            <a:spAutoFit/>
          </a:bodyPr>
          <a:lstStyle/>
          <a:p>
            <a:r>
              <a:rPr lang="en-US" sz="2200" dirty="0"/>
              <a:t>Institutional Resilience and Expanded and Postsecondary Opportunity (IREPO) Grant</a:t>
            </a:r>
          </a:p>
        </p:txBody>
      </p:sp>
      <p:sp>
        <p:nvSpPr>
          <p:cNvPr id="2" name="Title 1">
            <a:extLst>
              <a:ext uri="{FF2B5EF4-FFF2-40B4-BE49-F238E27FC236}">
                <a16:creationId xmlns:a16="http://schemas.microsoft.com/office/drawing/2014/main" id="{F3359215-EDF3-441A-87EA-6515B009C799}"/>
              </a:ext>
            </a:extLst>
          </p:cNvPr>
          <p:cNvSpPr>
            <a:spLocks noGrp="1"/>
          </p:cNvSpPr>
          <p:nvPr>
            <p:ph type="ctrTitle"/>
          </p:nvPr>
        </p:nvSpPr>
        <p:spPr>
          <a:xfrm>
            <a:off x="2928401" y="-2616199"/>
            <a:ext cx="8574622" cy="2616199"/>
          </a:xfrm>
        </p:spPr>
        <p:txBody>
          <a:bodyPr vert="horz" lIns="91440" tIns="45720" rIns="91440" bIns="45720" rtlCol="0" anchor="b">
            <a:normAutofit/>
          </a:bodyPr>
          <a:lstStyle/>
          <a:p>
            <a:r>
              <a:rPr lang="en-US" dirty="0"/>
              <a:t>Any Questions</a:t>
            </a:r>
          </a:p>
        </p:txBody>
      </p:sp>
      <p:pic>
        <p:nvPicPr>
          <p:cNvPr id="3" name="Picture 2" descr="A picture containing scrabble letters, side-by-side, to spell out the word questions.">
            <a:extLst>
              <a:ext uri="{FF2B5EF4-FFF2-40B4-BE49-F238E27FC236}">
                <a16:creationId xmlns:a16="http://schemas.microsoft.com/office/drawing/2014/main" id="{7DC1DE75-19A9-4848-82A5-7F9DA7D11BE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208796" y="1069278"/>
            <a:ext cx="7608103" cy="4370119"/>
          </a:xfrm>
          <a:prstGeom prst="rect">
            <a:avLst/>
          </a:prstGeom>
          <a:ln w="76200">
            <a:solidFill>
              <a:schemeClr val="tx1"/>
            </a:solidFill>
          </a:ln>
        </p:spPr>
      </p:pic>
      <p:sp>
        <p:nvSpPr>
          <p:cNvPr id="4" name="TextBox 3">
            <a:extLst>
              <a:ext uri="{FF2B5EF4-FFF2-40B4-BE49-F238E27FC236}">
                <a16:creationId xmlns:a16="http://schemas.microsoft.com/office/drawing/2014/main" id="{0D38F459-4EAB-425B-AF65-B12FDABAB2C4}"/>
              </a:ext>
            </a:extLst>
          </p:cNvPr>
          <p:cNvSpPr txBox="1"/>
          <p:nvPr/>
        </p:nvSpPr>
        <p:spPr>
          <a:xfrm>
            <a:off x="1524000" y="6858000"/>
            <a:ext cx="9144000" cy="230832"/>
          </a:xfrm>
          <a:prstGeom prst="rect">
            <a:avLst/>
          </a:prstGeom>
          <a:noFill/>
        </p:spPr>
        <p:txBody>
          <a:bodyPr wrap="square" rtlCol="0">
            <a:spAutoFit/>
          </a:bodyPr>
          <a:lstStyle/>
          <a:p>
            <a:r>
              <a:rPr lang="en-US" sz="900">
                <a:hlinkClick r:id="rId5" tooltip="https://www.flickr.com/photos/jeffdjevdet/18027482924"/>
              </a:rPr>
              <a:t>This Photo</a:t>
            </a:r>
            <a:r>
              <a:rPr lang="en-US" sz="900"/>
              <a:t> by Unknown Author is licensed under </a:t>
            </a:r>
            <a:r>
              <a:rPr lang="en-US" sz="900">
                <a:hlinkClick r:id="rId6" tooltip="https://creativecommons.org/licenses/by/3.0/"/>
              </a:rPr>
              <a:t>CC BY</a:t>
            </a:r>
            <a:endParaRPr lang="en-US" sz="900"/>
          </a:p>
        </p:txBody>
      </p:sp>
    </p:spTree>
    <p:extLst>
      <p:ext uri="{BB962C8B-B14F-4D97-AF65-F5344CB8AC3E}">
        <p14:creationId xmlns:p14="http://schemas.microsoft.com/office/powerpoint/2010/main" val="2659808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742C59-C180-493D-AF82-0C2C98D0031D}"/>
              </a:ext>
            </a:extLst>
          </p:cNvPr>
          <p:cNvSpPr txBox="1"/>
          <p:nvPr/>
        </p:nvSpPr>
        <p:spPr>
          <a:xfrm>
            <a:off x="2105025" y="228600"/>
            <a:ext cx="9955289" cy="707886"/>
          </a:xfrm>
          <a:prstGeom prst="rect">
            <a:avLst/>
          </a:prstGeom>
          <a:noFill/>
        </p:spPr>
        <p:txBody>
          <a:bodyPr wrap="none" rtlCol="0">
            <a:spAutoFit/>
          </a:bodyPr>
          <a:lstStyle/>
          <a:p>
            <a:pPr algn="ctr"/>
            <a:r>
              <a:rPr lang="en-US" sz="2200" dirty="0"/>
              <a:t>Institutional Resilience and Expanded and Postsecondary Opportunity (IREPO) Grant</a:t>
            </a:r>
          </a:p>
          <a:p>
            <a:endParaRPr lang="en-US" dirty="0"/>
          </a:p>
        </p:txBody>
      </p:sp>
      <p:sp>
        <p:nvSpPr>
          <p:cNvPr id="5" name="Title 4">
            <a:extLst>
              <a:ext uri="{FF2B5EF4-FFF2-40B4-BE49-F238E27FC236}">
                <a16:creationId xmlns:a16="http://schemas.microsoft.com/office/drawing/2014/main" id="{5FFB5DE7-3626-450F-B8B1-CE78E26ADB03}"/>
              </a:ext>
            </a:extLst>
          </p:cNvPr>
          <p:cNvSpPr txBox="1">
            <a:spLocks noGrp="1"/>
          </p:cNvSpPr>
          <p:nvPr>
            <p:ph type="title" idx="4294967295"/>
          </p:nvPr>
        </p:nvSpPr>
        <p:spPr>
          <a:xfrm>
            <a:off x="1847850" y="671335"/>
            <a:ext cx="955357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70C0"/>
                </a:solidFill>
                <a:effectLst/>
                <a:uLnTx/>
                <a:uFillTx/>
                <a:latin typeface="+mn-lt"/>
                <a:ea typeface="+mn-ea"/>
                <a:cs typeface="+mn-cs"/>
              </a:rPr>
              <a:t>Eligibility</a:t>
            </a:r>
            <a:r>
              <a:rPr kumimoji="0" lang="en-US" sz="6000" b="1" i="0" u="none" strike="noStrike" kern="1200" cap="none" spc="0" normalizeH="0" baseline="0" noProof="0" dirty="0">
                <a:ln>
                  <a:noFill/>
                </a:ln>
                <a:solidFill>
                  <a:srgbClr val="FF0000"/>
                </a:solidFill>
                <a:effectLst/>
                <a:uLnTx/>
                <a:uFillTx/>
                <a:latin typeface="+mn-lt"/>
                <a:ea typeface="+mn-ea"/>
                <a:cs typeface="+mn-cs"/>
              </a:rPr>
              <a:t> *</a:t>
            </a:r>
            <a:endParaRPr kumimoji="0" lang="en-US" sz="6000" b="1" i="0" u="none" strike="noStrike" kern="1200" cap="none" spc="0" normalizeH="0" baseline="0" noProof="0" dirty="0">
              <a:ln>
                <a:noFill/>
              </a:ln>
              <a:solidFill>
                <a:srgbClr val="0070C0"/>
              </a:solidFill>
              <a:effectLst/>
              <a:uLnTx/>
              <a:uFillTx/>
              <a:latin typeface="+mn-lt"/>
              <a:ea typeface="+mn-ea"/>
              <a:cs typeface="+mn-cs"/>
            </a:endParaRPr>
          </a:p>
        </p:txBody>
      </p:sp>
      <p:pic>
        <p:nvPicPr>
          <p:cNvPr id="7" name="Picture 6">
            <a:extLst>
              <a:ext uri="{FF2B5EF4-FFF2-40B4-BE49-F238E27FC236}">
                <a16:creationId xmlns:a16="http://schemas.microsoft.com/office/drawing/2014/main" id="{EA3236E2-6C44-469D-B834-494A27474B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1" y="6065837"/>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9996EB3-4A6B-4E12-99F5-7235273F868C}"/>
              </a:ext>
            </a:extLst>
          </p:cNvPr>
          <p:cNvSpPr txBox="1"/>
          <p:nvPr/>
        </p:nvSpPr>
        <p:spPr>
          <a:xfrm>
            <a:off x="9110662" y="6444734"/>
            <a:ext cx="318135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13" name="TextBox 12">
            <a:extLst>
              <a:ext uri="{FF2B5EF4-FFF2-40B4-BE49-F238E27FC236}">
                <a16:creationId xmlns:a16="http://schemas.microsoft.com/office/drawing/2014/main" id="{1592796D-27BC-4F3B-B010-23CDA23A9B65}"/>
              </a:ext>
            </a:extLst>
          </p:cNvPr>
          <p:cNvSpPr txBox="1"/>
          <p:nvPr/>
        </p:nvSpPr>
        <p:spPr>
          <a:xfrm>
            <a:off x="1322970" y="1686998"/>
            <a:ext cx="10820399" cy="5570756"/>
          </a:xfrm>
          <a:prstGeom prst="rect">
            <a:avLst/>
          </a:prstGeom>
          <a:noFill/>
        </p:spPr>
        <p:txBody>
          <a:bodyPr wrap="square">
            <a:spAutoFit/>
          </a:bodyPr>
          <a:lstStyle/>
          <a:p>
            <a:pPr marL="571500" indent="-571500">
              <a:buClr>
                <a:srgbClr val="0070C0"/>
              </a:buClr>
              <a:buFont typeface="+mj-lt"/>
              <a:buAutoNum type="romanUcPeriod"/>
            </a:pPr>
            <a:r>
              <a:rPr lang="en-US" sz="2600" dirty="0"/>
              <a:t>Admits as regular students only those having a certificate of graduation from a secondary school or recognized equivalent certificate; or person who meet requirements of Section 484(d) of the HEA</a:t>
            </a:r>
          </a:p>
          <a:p>
            <a:pPr marL="571500" indent="-571500">
              <a:buClr>
                <a:srgbClr val="0070C0"/>
              </a:buClr>
              <a:buFont typeface="+mj-lt"/>
              <a:buAutoNum type="romanUcPeriod"/>
            </a:pPr>
            <a:r>
              <a:rPr lang="en-US" sz="2600" dirty="0"/>
              <a:t>Legally authorized within applicable state to provide a program of education beyond secondary education</a:t>
            </a:r>
          </a:p>
          <a:p>
            <a:pPr marL="571500" indent="-571500">
              <a:buClr>
                <a:srgbClr val="0070C0"/>
              </a:buClr>
              <a:buFont typeface="+mj-lt"/>
              <a:buAutoNum type="romanUcPeriod"/>
            </a:pPr>
            <a:r>
              <a:rPr lang="en-US" sz="2600" dirty="0"/>
              <a:t>Provides an education program that awards bachelor’s degrees or not less than 2-year programs acceptable for full credit towards a degree for admissions to a graduate or professional school</a:t>
            </a:r>
          </a:p>
          <a:p>
            <a:pPr marL="571500" indent="-571500">
              <a:buClr>
                <a:srgbClr val="0070C0"/>
              </a:buClr>
              <a:buFont typeface="+mj-lt"/>
              <a:buAutoNum type="romanUcPeriod"/>
            </a:pPr>
            <a:r>
              <a:rPr lang="en-US" sz="2600" dirty="0"/>
              <a:t>Public or other non-profit institution</a:t>
            </a:r>
          </a:p>
          <a:p>
            <a:pPr marL="571500" indent="-571500">
              <a:buClr>
                <a:srgbClr val="0070C0"/>
              </a:buClr>
              <a:buFont typeface="+mj-lt"/>
              <a:buAutoNum type="romanUcPeriod"/>
            </a:pPr>
            <a:r>
              <a:rPr lang="en-US" sz="2600" dirty="0"/>
              <a:t>Accredited or granted pre-accreditation status</a:t>
            </a:r>
          </a:p>
          <a:p>
            <a:pPr algn="ctr">
              <a:buClr>
                <a:srgbClr val="0070C0"/>
              </a:buClr>
            </a:pPr>
            <a:endParaRPr lang="en-US" sz="2200" b="1" dirty="0">
              <a:solidFill>
                <a:srgbClr val="FF0000"/>
              </a:solidFill>
            </a:endParaRPr>
          </a:p>
          <a:p>
            <a:pPr algn="ctr">
              <a:buClr>
                <a:srgbClr val="0070C0"/>
              </a:buClr>
            </a:pPr>
            <a:r>
              <a:rPr lang="en-US" sz="2200" b="1" dirty="0">
                <a:solidFill>
                  <a:srgbClr val="FF0000"/>
                </a:solidFill>
              </a:rPr>
              <a:t>*As described in section 101 of the Higher Education Act of 1965, as amended</a:t>
            </a:r>
            <a:endParaRPr lang="en-US" sz="2200" dirty="0"/>
          </a:p>
          <a:p>
            <a:pPr>
              <a:buClr>
                <a:srgbClr val="0070C0"/>
              </a:buClr>
            </a:pPr>
            <a:endParaRPr lang="en-US" sz="2400" dirty="0"/>
          </a:p>
          <a:p>
            <a:pPr algn="ctr"/>
            <a:r>
              <a:rPr lang="en-US" sz="2800" dirty="0"/>
              <a:t> </a:t>
            </a:r>
          </a:p>
        </p:txBody>
      </p:sp>
      <p:sp>
        <p:nvSpPr>
          <p:cNvPr id="2" name="Slide Number Placeholder 1">
            <a:extLst>
              <a:ext uri="{FF2B5EF4-FFF2-40B4-BE49-F238E27FC236}">
                <a16:creationId xmlns:a16="http://schemas.microsoft.com/office/drawing/2014/main" id="{5F75B910-89CD-40C1-B6C9-3FCCA141053F}"/>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199393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742C59-C180-493D-AF82-0C2C98D0031D}"/>
              </a:ext>
              <a:ext uri="{C183D7F6-B498-43B3-948B-1728B52AA6E4}">
                <adec:decorative xmlns:adec="http://schemas.microsoft.com/office/drawing/2017/decorative" val="1"/>
              </a:ext>
            </a:extLst>
          </p:cNvPr>
          <p:cNvSpPr txBox="1"/>
          <p:nvPr/>
        </p:nvSpPr>
        <p:spPr>
          <a:xfrm>
            <a:off x="2105025" y="228600"/>
            <a:ext cx="9955289" cy="707886"/>
          </a:xfrm>
          <a:prstGeom prst="rect">
            <a:avLst/>
          </a:prstGeom>
          <a:noFill/>
        </p:spPr>
        <p:txBody>
          <a:bodyPr wrap="none" rtlCol="0">
            <a:spAutoFit/>
          </a:bodyPr>
          <a:lstStyle/>
          <a:p>
            <a:pPr algn="ctr"/>
            <a:r>
              <a:rPr lang="en-US" sz="2200" dirty="0"/>
              <a:t>Institutional Resilience and Expanded and Postsecondary Opportunity (IREPO) Grant</a:t>
            </a:r>
          </a:p>
          <a:p>
            <a:endParaRPr lang="en-US" dirty="0"/>
          </a:p>
        </p:txBody>
      </p:sp>
      <p:pic>
        <p:nvPicPr>
          <p:cNvPr id="7" name="Picture 6">
            <a:extLst>
              <a:ext uri="{FF2B5EF4-FFF2-40B4-BE49-F238E27FC236}">
                <a16:creationId xmlns:a16="http://schemas.microsoft.com/office/drawing/2014/main" id="{EA3236E2-6C44-469D-B834-494A27474B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3408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9996EB3-4A6B-4E12-99F5-7235273F868C}"/>
              </a:ext>
              <a:ext uri="{C183D7F6-B498-43B3-948B-1728B52AA6E4}">
                <adec:decorative xmlns:adec="http://schemas.microsoft.com/office/drawing/2017/decorative" val="1"/>
              </a:ext>
            </a:extLst>
          </p:cNvPr>
          <p:cNvSpPr txBox="1"/>
          <p:nvPr/>
        </p:nvSpPr>
        <p:spPr>
          <a:xfrm>
            <a:off x="9110662" y="6444734"/>
            <a:ext cx="318135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2" name="Slide Number Placeholder 1">
            <a:extLst>
              <a:ext uri="{FF2B5EF4-FFF2-40B4-BE49-F238E27FC236}">
                <a16:creationId xmlns:a16="http://schemas.microsoft.com/office/drawing/2014/main" id="{2291FD07-F4F7-4BF4-97F6-4A17E36013DC}"/>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5" name="Title 4">
            <a:extLst>
              <a:ext uri="{FF2B5EF4-FFF2-40B4-BE49-F238E27FC236}">
                <a16:creationId xmlns:a16="http://schemas.microsoft.com/office/drawing/2014/main" id="{5FFB5DE7-3626-450F-B8B1-CE78E26ADB03}"/>
              </a:ext>
            </a:extLst>
          </p:cNvPr>
          <p:cNvSpPr txBox="1">
            <a:spLocks noGrp="1"/>
          </p:cNvSpPr>
          <p:nvPr>
            <p:ph type="title" idx="4294967295"/>
          </p:nvPr>
        </p:nvSpPr>
        <p:spPr>
          <a:xfrm>
            <a:off x="1395068" y="582543"/>
            <a:ext cx="10510091" cy="22006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70C0"/>
                </a:solidFill>
                <a:effectLst/>
                <a:uLnTx/>
                <a:uFillTx/>
                <a:latin typeface="+mn-lt"/>
                <a:ea typeface="+mn-ea"/>
                <a:cs typeface="+mn-cs"/>
              </a:rPr>
              <a:t>Eligibility</a:t>
            </a:r>
            <a:endParaRPr kumimoji="0" lang="en-US" sz="1000" b="1" i="0" u="none" strike="noStrike" kern="1200" cap="none" spc="0" normalizeH="0" baseline="0" noProof="0" dirty="0">
              <a:ln>
                <a:noFill/>
              </a:ln>
              <a:solidFill>
                <a:srgbClr val="0070C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0070C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mn-lt"/>
                <a:ea typeface="+mn-ea"/>
                <a:cs typeface="+mn-cs"/>
              </a:rPr>
              <a:t>Additional institutions included: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70C0"/>
              </a:solidFill>
              <a:effectLst/>
              <a:uLnTx/>
              <a:uFillTx/>
              <a:latin typeface="+mn-lt"/>
              <a:ea typeface="+mn-ea"/>
              <a:cs typeface="+mn-cs"/>
            </a:endParaRPr>
          </a:p>
        </p:txBody>
      </p:sp>
      <p:sp>
        <p:nvSpPr>
          <p:cNvPr id="13" name="TextBox 12">
            <a:extLst>
              <a:ext uri="{FF2B5EF4-FFF2-40B4-BE49-F238E27FC236}">
                <a16:creationId xmlns:a16="http://schemas.microsoft.com/office/drawing/2014/main" id="{1592796D-27BC-4F3B-B010-23CDA23A9B65}"/>
              </a:ext>
            </a:extLst>
          </p:cNvPr>
          <p:cNvSpPr txBox="1"/>
          <p:nvPr/>
        </p:nvSpPr>
        <p:spPr>
          <a:xfrm>
            <a:off x="1239915" y="2270159"/>
            <a:ext cx="10820399" cy="3847207"/>
          </a:xfrm>
          <a:prstGeom prst="rect">
            <a:avLst/>
          </a:prstGeom>
          <a:noFill/>
        </p:spPr>
        <p:txBody>
          <a:bodyPr wrap="square">
            <a:spAutoFit/>
          </a:bodyPr>
          <a:lstStyle/>
          <a:p>
            <a:pPr marL="457200" indent="-457200">
              <a:buClr>
                <a:srgbClr val="0070C0"/>
              </a:buClr>
              <a:buFont typeface="Wingdings" panose="05000000000000000000" pitchFamily="2" charset="2"/>
              <a:buChar char="q"/>
            </a:pPr>
            <a:r>
              <a:rPr lang="en-US" sz="2800" dirty="0"/>
              <a:t>Provides not less than a one-year program of training to prepare students for gainful employment in a recognized occupation and that meets numbers I, II, IV and V</a:t>
            </a:r>
          </a:p>
          <a:p>
            <a:pPr marL="457200" indent="-457200">
              <a:buClr>
                <a:srgbClr val="0070C0"/>
              </a:buClr>
              <a:buFont typeface="Wingdings" panose="05000000000000000000" pitchFamily="2" charset="2"/>
              <a:buChar char="q"/>
            </a:pPr>
            <a:r>
              <a:rPr lang="en-US" sz="2800" dirty="0"/>
              <a:t>Public or nonprofit private educational institution in any State in lieu of # I that admits as regular students, individuals who:</a:t>
            </a:r>
          </a:p>
          <a:p>
            <a:pPr marL="1028700" lvl="1" indent="-571500">
              <a:buClr>
                <a:srgbClr val="0070C0"/>
              </a:buClr>
              <a:buFont typeface="+mj-lt"/>
              <a:buAutoNum type="romanLcPeriod"/>
            </a:pPr>
            <a:r>
              <a:rPr lang="en-US" sz="2600" dirty="0"/>
              <a:t>Are beyond the age of compulsory school attendance in the applicable state where the institution is located or</a:t>
            </a:r>
          </a:p>
          <a:p>
            <a:pPr marL="1028700" lvl="1" indent="-571500">
              <a:buClr>
                <a:srgbClr val="0070C0"/>
              </a:buClr>
              <a:buFont typeface="+mj-lt"/>
              <a:buAutoNum type="romanLcPeriod"/>
            </a:pPr>
            <a:r>
              <a:rPr lang="en-US" sz="2600" dirty="0"/>
              <a:t>Will be dually or concurrently enrolled in the institution and a secondary school</a:t>
            </a:r>
          </a:p>
        </p:txBody>
      </p:sp>
    </p:spTree>
    <p:extLst>
      <p:ext uri="{BB962C8B-B14F-4D97-AF65-F5344CB8AC3E}">
        <p14:creationId xmlns:p14="http://schemas.microsoft.com/office/powerpoint/2010/main" val="247512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3DABD0-3A2C-4CE7-B350-7A3D30DEB4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2" y="6041395"/>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DDF90D6-3576-406E-BBAF-86F669695E53}"/>
              </a:ext>
              <a:ext uri="{C183D7F6-B498-43B3-948B-1728B52AA6E4}">
                <adec:decorative xmlns:adec="http://schemas.microsoft.com/office/drawing/2017/decorative" val="1"/>
              </a:ext>
            </a:extLst>
          </p:cNvPr>
          <p:cNvSpPr txBox="1"/>
          <p:nvPr/>
        </p:nvSpPr>
        <p:spPr>
          <a:xfrm>
            <a:off x="9017875" y="6453351"/>
            <a:ext cx="3125493"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2" name="Title 1">
            <a:extLst>
              <a:ext uri="{FF2B5EF4-FFF2-40B4-BE49-F238E27FC236}">
                <a16:creationId xmlns:a16="http://schemas.microsoft.com/office/drawing/2014/main" id="{8FF238D2-BFFE-4405-B1BB-11350DB496C7}"/>
              </a:ext>
              <a:ext uri="{C183D7F6-B498-43B3-948B-1728B52AA6E4}">
                <adec:decorative xmlns:adec="http://schemas.microsoft.com/office/drawing/2017/decorative" val="1"/>
              </a:ext>
            </a:extLst>
          </p:cNvPr>
          <p:cNvSpPr>
            <a:spLocks noGrp="1"/>
          </p:cNvSpPr>
          <p:nvPr>
            <p:ph type="ctrTitle"/>
          </p:nvPr>
        </p:nvSpPr>
        <p:spPr>
          <a:xfrm>
            <a:off x="2149326" y="883721"/>
            <a:ext cx="9311970" cy="1183883"/>
          </a:xfrm>
        </p:spPr>
        <p:txBody>
          <a:bodyPr>
            <a:normAutofit fontScale="90000"/>
          </a:bodyPr>
          <a:lstStyle/>
          <a:p>
            <a:pPr algn="ctr"/>
            <a:r>
              <a:rPr lang="en-US" sz="2200" dirty="0"/>
              <a:t>Institutional Resilience and Expanded and Postsecondary Opportunity (IREPO) Grant</a:t>
            </a:r>
            <a:br>
              <a:rPr lang="en-US" sz="6000" dirty="0"/>
            </a:br>
            <a:br>
              <a:rPr lang="en-US" sz="6000" dirty="0"/>
            </a:br>
            <a:r>
              <a:rPr lang="en-US" sz="6000" b="1" dirty="0">
                <a:solidFill>
                  <a:srgbClr val="0070C0"/>
                </a:solidFill>
              </a:rPr>
              <a:t>PURPOSE</a:t>
            </a:r>
            <a:endParaRPr lang="en-US" dirty="0"/>
          </a:p>
        </p:txBody>
      </p:sp>
      <p:sp>
        <p:nvSpPr>
          <p:cNvPr id="8" name="TextBox 7">
            <a:extLst>
              <a:ext uri="{FF2B5EF4-FFF2-40B4-BE49-F238E27FC236}">
                <a16:creationId xmlns:a16="http://schemas.microsoft.com/office/drawing/2014/main" id="{B7B71799-CA48-4D2A-9273-7EBA0B97A63C}"/>
              </a:ext>
            </a:extLst>
          </p:cNvPr>
          <p:cNvSpPr txBox="1"/>
          <p:nvPr/>
        </p:nvSpPr>
        <p:spPr>
          <a:xfrm>
            <a:off x="1663155" y="1923149"/>
            <a:ext cx="10005431" cy="1508105"/>
          </a:xfrm>
          <a:prstGeom prst="rect">
            <a:avLst/>
          </a:prstGeom>
          <a:noFill/>
        </p:spPr>
        <p:txBody>
          <a:bodyPr wrap="none" rtlCol="0">
            <a:spAutoFit/>
          </a:bodyPr>
          <a:lstStyle/>
          <a:p>
            <a:pPr algn="ctr"/>
            <a:r>
              <a:rPr lang="en-US" sz="2800" b="1" dirty="0"/>
              <a:t>Financial support of institutions of higher education with the </a:t>
            </a:r>
          </a:p>
          <a:p>
            <a:pPr algn="ctr"/>
            <a:r>
              <a:rPr lang="en-US" sz="2800" b="1" dirty="0">
                <a:solidFill>
                  <a:srgbClr val="0070C0"/>
                </a:solidFill>
              </a:rPr>
              <a:t>Greatest </a:t>
            </a:r>
            <a:r>
              <a:rPr lang="en-US" sz="2800" b="1" dirty="0"/>
              <a:t>unmet needs related to coronavirus</a:t>
            </a:r>
          </a:p>
          <a:p>
            <a:endParaRPr lang="en-US" dirty="0"/>
          </a:p>
          <a:p>
            <a:r>
              <a:rPr lang="en-US" dirty="0"/>
              <a:t>	</a:t>
            </a:r>
          </a:p>
        </p:txBody>
      </p:sp>
      <p:sp>
        <p:nvSpPr>
          <p:cNvPr id="9" name="TextBox 8">
            <a:extLst>
              <a:ext uri="{FF2B5EF4-FFF2-40B4-BE49-F238E27FC236}">
                <a16:creationId xmlns:a16="http://schemas.microsoft.com/office/drawing/2014/main" id="{0B6EC674-3936-4061-919E-0DE7C1D320DA}"/>
              </a:ext>
            </a:extLst>
          </p:cNvPr>
          <p:cNvSpPr txBox="1"/>
          <p:nvPr/>
        </p:nvSpPr>
        <p:spPr>
          <a:xfrm>
            <a:off x="3299262" y="3126420"/>
            <a:ext cx="8292663" cy="1815882"/>
          </a:xfrm>
          <a:prstGeom prst="rect">
            <a:avLst/>
          </a:prstGeom>
          <a:noFill/>
        </p:spPr>
        <p:txBody>
          <a:bodyPr wrap="square" rtlCol="0">
            <a:spAutoFit/>
          </a:bodyPr>
          <a:lstStyle/>
          <a:p>
            <a:pPr marL="457200" indent="-457200">
              <a:buClr>
                <a:srgbClr val="0070C0"/>
              </a:buClr>
              <a:buFont typeface="Wingdings" panose="05000000000000000000" pitchFamily="2" charset="2"/>
              <a:buChar char="Ø"/>
            </a:pPr>
            <a:r>
              <a:rPr lang="en-US" sz="2800" dirty="0"/>
              <a:t>Resume operations</a:t>
            </a:r>
          </a:p>
          <a:p>
            <a:pPr marL="457200" indent="-457200">
              <a:buClr>
                <a:srgbClr val="0070C0"/>
              </a:buClr>
              <a:buFont typeface="Wingdings" panose="05000000000000000000" pitchFamily="2" charset="2"/>
              <a:buChar char="Ø"/>
            </a:pPr>
            <a:r>
              <a:rPr lang="en-US" sz="2800" dirty="0"/>
              <a:t>Serve the needs of students</a:t>
            </a:r>
          </a:p>
          <a:p>
            <a:pPr marL="457200" indent="-457200">
              <a:buClr>
                <a:srgbClr val="0070C0"/>
              </a:buClr>
              <a:buFont typeface="Wingdings" panose="05000000000000000000" pitchFamily="2" charset="2"/>
              <a:buChar char="Ø"/>
            </a:pPr>
            <a:r>
              <a:rPr lang="en-US" sz="2800" dirty="0"/>
              <a:t>Reduce disease transmission</a:t>
            </a:r>
          </a:p>
          <a:p>
            <a:pPr marL="457200" indent="-457200">
              <a:buClr>
                <a:srgbClr val="0070C0"/>
              </a:buClr>
              <a:buFont typeface="Wingdings" panose="05000000000000000000" pitchFamily="2" charset="2"/>
              <a:buChar char="Ø"/>
            </a:pPr>
            <a:r>
              <a:rPr lang="en-US" sz="2800" dirty="0"/>
              <a:t>Develop more resilient instructional delivery models</a:t>
            </a:r>
          </a:p>
        </p:txBody>
      </p:sp>
    </p:spTree>
    <p:extLst>
      <p:ext uri="{BB962C8B-B14F-4D97-AF65-F5344CB8AC3E}">
        <p14:creationId xmlns:p14="http://schemas.microsoft.com/office/powerpoint/2010/main" val="3061402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F732CA-0951-44EE-BDCF-4CAB3E4A54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3408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CF3FC7F-1C2B-4854-8A5C-93E55D61074B}"/>
              </a:ext>
              <a:ext uri="{C183D7F6-B498-43B3-948B-1728B52AA6E4}">
                <adec:decorative xmlns:adec="http://schemas.microsoft.com/office/drawing/2017/decorative" val="1"/>
              </a:ext>
            </a:extLst>
          </p:cNvPr>
          <p:cNvSpPr txBox="1"/>
          <p:nvPr/>
        </p:nvSpPr>
        <p:spPr>
          <a:xfrm>
            <a:off x="8996855" y="6411635"/>
            <a:ext cx="3131313"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9" name="TextBox 8">
            <a:extLst>
              <a:ext uri="{FF2B5EF4-FFF2-40B4-BE49-F238E27FC236}">
                <a16:creationId xmlns:a16="http://schemas.microsoft.com/office/drawing/2014/main" id="{9DA29363-A2F7-473D-8095-7F95BAE3B8FE}"/>
              </a:ext>
              <a:ext uri="{C183D7F6-B498-43B3-948B-1728B52AA6E4}">
                <adec:decorative xmlns:adec="http://schemas.microsoft.com/office/drawing/2017/decorative" val="1"/>
              </a:ext>
            </a:extLst>
          </p:cNvPr>
          <p:cNvSpPr txBox="1"/>
          <p:nvPr/>
        </p:nvSpPr>
        <p:spPr>
          <a:xfrm>
            <a:off x="2066925" y="112518"/>
            <a:ext cx="10039349" cy="430887"/>
          </a:xfrm>
          <a:prstGeom prst="rect">
            <a:avLst/>
          </a:prstGeom>
          <a:noFill/>
        </p:spPr>
        <p:txBody>
          <a:bodyPr wrap="square">
            <a:spAutoFit/>
          </a:bodyPr>
          <a:lstStyle/>
          <a:p>
            <a:r>
              <a:rPr lang="en-US" sz="2200" dirty="0"/>
              <a:t>Institutional Resilience and Expanded and Postsecondary Opportunity (IREPO) Grant</a:t>
            </a:r>
          </a:p>
        </p:txBody>
      </p:sp>
      <p:pic>
        <p:nvPicPr>
          <p:cNvPr id="6" name="Picture 5">
            <a:extLst>
              <a:ext uri="{FF2B5EF4-FFF2-40B4-BE49-F238E27FC236}">
                <a16:creationId xmlns:a16="http://schemas.microsoft.com/office/drawing/2014/main" id="{DEDB0BD5-EBD0-4D52-9887-C34BF780B36E}"/>
              </a:ext>
              <a:ext uri="{C183D7F6-B498-43B3-948B-1728B52AA6E4}">
                <adec:decorative xmlns:adec="http://schemas.microsoft.com/office/drawing/2017/decorative" val="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21156243">
            <a:off x="10353113" y="834354"/>
            <a:ext cx="1698672" cy="1296540"/>
          </a:xfrm>
          <a:prstGeom prst="rect">
            <a:avLst/>
          </a:prstGeom>
        </p:spPr>
      </p:pic>
      <p:pic>
        <p:nvPicPr>
          <p:cNvPr id="11" name="Picture 10">
            <a:extLst>
              <a:ext uri="{FF2B5EF4-FFF2-40B4-BE49-F238E27FC236}">
                <a16:creationId xmlns:a16="http://schemas.microsoft.com/office/drawing/2014/main" id="{EECF0219-5CE6-4C6E-9C92-11E19A60963C}"/>
              </a:ext>
              <a:ext uri="{C183D7F6-B498-43B3-948B-1728B52AA6E4}">
                <adec:decorative xmlns:adec="http://schemas.microsoft.com/office/drawing/2017/decorative" val="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1671134">
            <a:off x="10610123" y="2773323"/>
            <a:ext cx="1698672" cy="1296540"/>
          </a:xfrm>
          <a:prstGeom prst="rect">
            <a:avLst/>
          </a:prstGeom>
        </p:spPr>
      </p:pic>
      <p:sp>
        <p:nvSpPr>
          <p:cNvPr id="2" name="Title 1">
            <a:extLst>
              <a:ext uri="{FF2B5EF4-FFF2-40B4-BE49-F238E27FC236}">
                <a16:creationId xmlns:a16="http://schemas.microsoft.com/office/drawing/2014/main" id="{B63B9CB2-60A2-4A5D-8306-5EAFE80789A7}"/>
              </a:ext>
            </a:extLst>
          </p:cNvPr>
          <p:cNvSpPr>
            <a:spLocks noGrp="1"/>
          </p:cNvSpPr>
          <p:nvPr>
            <p:ph type="ctrTitle"/>
          </p:nvPr>
        </p:nvSpPr>
        <p:spPr>
          <a:xfrm>
            <a:off x="2347376" y="543405"/>
            <a:ext cx="8574622" cy="961545"/>
          </a:xfrm>
        </p:spPr>
        <p:txBody>
          <a:bodyPr>
            <a:noAutofit/>
          </a:bodyPr>
          <a:lstStyle/>
          <a:p>
            <a:pPr algn="ctr"/>
            <a:r>
              <a:rPr lang="en-US" b="1" dirty="0">
                <a:solidFill>
                  <a:srgbClr val="0070C0"/>
                </a:solidFill>
              </a:rPr>
              <a:t>Funding</a:t>
            </a:r>
          </a:p>
        </p:txBody>
      </p:sp>
      <p:sp>
        <p:nvSpPr>
          <p:cNvPr id="3" name="Subtitle 2">
            <a:extLst>
              <a:ext uri="{FF2B5EF4-FFF2-40B4-BE49-F238E27FC236}">
                <a16:creationId xmlns:a16="http://schemas.microsoft.com/office/drawing/2014/main" id="{AA748C83-7CF3-42CC-956A-619042E5E463}"/>
              </a:ext>
            </a:extLst>
          </p:cNvPr>
          <p:cNvSpPr>
            <a:spLocks noGrp="1"/>
          </p:cNvSpPr>
          <p:nvPr>
            <p:ph type="subTitle" idx="1"/>
          </p:nvPr>
        </p:nvSpPr>
        <p:spPr>
          <a:xfrm>
            <a:off x="2347376" y="2012421"/>
            <a:ext cx="9463624" cy="2833158"/>
          </a:xfrm>
        </p:spPr>
        <p:txBody>
          <a:bodyPr>
            <a:normAutofit/>
          </a:bodyPr>
          <a:lstStyle/>
          <a:p>
            <a:pPr marL="800100" lvl="1" indent="-342900" algn="l">
              <a:buFont typeface="Wingdings" panose="05000000000000000000" pitchFamily="2" charset="2"/>
              <a:buChar char="q"/>
            </a:pPr>
            <a:r>
              <a:rPr lang="en-US" sz="2800" dirty="0"/>
              <a:t> </a:t>
            </a:r>
            <a:r>
              <a:rPr lang="en-US" sz="3200" dirty="0">
                <a:solidFill>
                  <a:schemeClr val="tx1"/>
                </a:solidFill>
              </a:rPr>
              <a:t>Approximately $28,000,000 available</a:t>
            </a:r>
          </a:p>
          <a:p>
            <a:pPr marL="800100" lvl="1" indent="-342900" algn="l">
              <a:buFont typeface="Wingdings" panose="05000000000000000000" pitchFamily="2" charset="2"/>
              <a:buChar char="q"/>
            </a:pPr>
            <a:r>
              <a:rPr lang="en-US" sz="3200" dirty="0">
                <a:solidFill>
                  <a:schemeClr val="tx1"/>
                </a:solidFill>
              </a:rPr>
              <a:t> Estimated awards of $1,000,000 - $3,000,000  </a:t>
            </a:r>
          </a:p>
          <a:p>
            <a:pPr marL="800100" lvl="1" indent="-342900" algn="l">
              <a:buFont typeface="Wingdings" panose="05000000000000000000" pitchFamily="2" charset="2"/>
              <a:buChar char="q"/>
            </a:pPr>
            <a:r>
              <a:rPr lang="en-US" sz="3200" dirty="0">
                <a:solidFill>
                  <a:schemeClr val="tx1"/>
                </a:solidFill>
              </a:rPr>
              <a:t> 19 awards estimated</a:t>
            </a:r>
          </a:p>
          <a:p>
            <a:pPr marL="800100" lvl="1" indent="-342900" algn="l">
              <a:buFont typeface="Wingdings" panose="05000000000000000000" pitchFamily="2" charset="2"/>
              <a:buChar char="q"/>
            </a:pPr>
            <a:r>
              <a:rPr lang="en-US" sz="3200" dirty="0">
                <a:solidFill>
                  <a:schemeClr val="tx1"/>
                </a:solidFill>
              </a:rPr>
              <a:t> Project Period of up to 24 months</a:t>
            </a:r>
          </a:p>
          <a:p>
            <a:pPr lvl="1" algn="l"/>
            <a:endParaRPr lang="en-US" dirty="0"/>
          </a:p>
        </p:txBody>
      </p:sp>
      <p:sp>
        <p:nvSpPr>
          <p:cNvPr id="4" name="TextBox 3">
            <a:extLst>
              <a:ext uri="{FF2B5EF4-FFF2-40B4-BE49-F238E27FC236}">
                <a16:creationId xmlns:a16="http://schemas.microsoft.com/office/drawing/2014/main" id="{19AC69A2-D137-47E5-9797-63F058F7CE26}"/>
              </a:ext>
            </a:extLst>
          </p:cNvPr>
          <p:cNvSpPr txBox="1"/>
          <p:nvPr/>
        </p:nvSpPr>
        <p:spPr>
          <a:xfrm>
            <a:off x="4295776" y="5041529"/>
            <a:ext cx="7639050" cy="430887"/>
          </a:xfrm>
          <a:prstGeom prst="rect">
            <a:avLst/>
          </a:prstGeom>
          <a:noFill/>
        </p:spPr>
        <p:txBody>
          <a:bodyPr wrap="square" rtlCol="0">
            <a:spAutoFit/>
          </a:bodyPr>
          <a:lstStyle/>
          <a:p>
            <a:r>
              <a:rPr lang="en-US" sz="2200" b="1" dirty="0"/>
              <a:t>NOTE:  </a:t>
            </a:r>
            <a:r>
              <a:rPr lang="en-US" sz="2200" dirty="0"/>
              <a:t>The Department is not bound by any of the estimates</a:t>
            </a:r>
          </a:p>
        </p:txBody>
      </p:sp>
    </p:spTree>
    <p:extLst>
      <p:ext uri="{BB962C8B-B14F-4D97-AF65-F5344CB8AC3E}">
        <p14:creationId xmlns:p14="http://schemas.microsoft.com/office/powerpoint/2010/main" val="3676283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A2B71F-31F9-4E98-A31E-D7C34CBCF776}"/>
              </a:ext>
              <a:ext uri="{C183D7F6-B498-43B3-948B-1728B52AA6E4}">
                <adec:decorative xmlns:adec="http://schemas.microsoft.com/office/drawing/2017/decorative" val="1"/>
              </a:ext>
            </a:extLst>
          </p:cNvPr>
          <p:cNvSpPr txBox="1"/>
          <p:nvPr/>
        </p:nvSpPr>
        <p:spPr>
          <a:xfrm>
            <a:off x="1714500" y="76200"/>
            <a:ext cx="9877425" cy="430887"/>
          </a:xfrm>
          <a:prstGeom prst="rect">
            <a:avLst/>
          </a:prstGeom>
          <a:noFill/>
        </p:spPr>
        <p:txBody>
          <a:bodyPr wrap="square">
            <a:spAutoFit/>
          </a:bodyPr>
          <a:lstStyle/>
          <a:p>
            <a:r>
              <a:rPr lang="en-US" sz="2200" dirty="0"/>
              <a:t>Institutional Resilience and Expanded and Postsecondary Opportunity (IREPO) Grant</a:t>
            </a:r>
          </a:p>
        </p:txBody>
      </p:sp>
      <p:pic>
        <p:nvPicPr>
          <p:cNvPr id="7" name="Picture 6">
            <a:extLst>
              <a:ext uri="{FF2B5EF4-FFF2-40B4-BE49-F238E27FC236}">
                <a16:creationId xmlns:a16="http://schemas.microsoft.com/office/drawing/2014/main" id="{C357D2DB-F11B-4F1F-9386-E031D75EE6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1" y="6042303"/>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5E2BEE9-27BB-4B59-A001-0AC750D8FD6F}"/>
              </a:ext>
              <a:ext uri="{C183D7F6-B498-43B3-948B-1728B52AA6E4}">
                <adec:decorative xmlns:adec="http://schemas.microsoft.com/office/drawing/2017/decorative" val="1"/>
              </a:ext>
            </a:extLst>
          </p:cNvPr>
          <p:cNvSpPr txBox="1"/>
          <p:nvPr/>
        </p:nvSpPr>
        <p:spPr>
          <a:xfrm>
            <a:off x="9095369" y="6454259"/>
            <a:ext cx="304800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pic>
        <p:nvPicPr>
          <p:cNvPr id="11" name="Picture 10">
            <a:extLst>
              <a:ext uri="{FF2B5EF4-FFF2-40B4-BE49-F238E27FC236}">
                <a16:creationId xmlns:a16="http://schemas.microsoft.com/office/drawing/2014/main" id="{0B17F630-794F-41B3-8D98-90D984AD77D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75134" y="613107"/>
            <a:ext cx="1927889" cy="649289"/>
          </a:xfrm>
          <a:prstGeom prst="rect">
            <a:avLst/>
          </a:prstGeom>
        </p:spPr>
      </p:pic>
      <p:sp>
        <p:nvSpPr>
          <p:cNvPr id="4" name="Slide Number Placeholder 3">
            <a:extLst>
              <a:ext uri="{FF2B5EF4-FFF2-40B4-BE49-F238E27FC236}">
                <a16:creationId xmlns:a16="http://schemas.microsoft.com/office/drawing/2014/main" id="{D10A928D-F316-4454-8378-F3BDD35C35F9}"/>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2" name="Title 1">
            <a:extLst>
              <a:ext uri="{FF2B5EF4-FFF2-40B4-BE49-F238E27FC236}">
                <a16:creationId xmlns:a16="http://schemas.microsoft.com/office/drawing/2014/main" id="{B8460086-2ED0-4DCE-ADAD-B6FE6DC98803}"/>
              </a:ext>
            </a:extLst>
          </p:cNvPr>
          <p:cNvSpPr>
            <a:spLocks noGrp="1"/>
          </p:cNvSpPr>
          <p:nvPr>
            <p:ph type="title"/>
          </p:nvPr>
        </p:nvSpPr>
        <p:spPr>
          <a:xfrm>
            <a:off x="1484312" y="685801"/>
            <a:ext cx="10018711" cy="503902"/>
          </a:xfrm>
        </p:spPr>
        <p:txBody>
          <a:bodyPr>
            <a:noAutofit/>
          </a:bodyPr>
          <a:lstStyle/>
          <a:p>
            <a:r>
              <a:rPr lang="en-US" sz="4800" dirty="0"/>
              <a:t>How to Apply</a:t>
            </a:r>
          </a:p>
        </p:txBody>
      </p:sp>
      <p:sp>
        <p:nvSpPr>
          <p:cNvPr id="3" name="Text Placeholder 2">
            <a:extLst>
              <a:ext uri="{FF2B5EF4-FFF2-40B4-BE49-F238E27FC236}">
                <a16:creationId xmlns:a16="http://schemas.microsoft.com/office/drawing/2014/main" id="{92B57AD8-BAE4-4CF5-90F0-E1FE67E2A32E}"/>
              </a:ext>
            </a:extLst>
          </p:cNvPr>
          <p:cNvSpPr>
            <a:spLocks noGrp="1"/>
          </p:cNvSpPr>
          <p:nvPr>
            <p:ph type="body" idx="1"/>
          </p:nvPr>
        </p:nvSpPr>
        <p:spPr>
          <a:xfrm>
            <a:off x="1322024" y="1471762"/>
            <a:ext cx="10730429" cy="5055189"/>
          </a:xfrm>
        </p:spPr>
        <p:txBody>
          <a:bodyPr>
            <a:normAutofit fontScale="55000" lnSpcReduction="20000"/>
          </a:bodyPr>
          <a:lstStyle/>
          <a:p>
            <a:pPr marL="342900" indent="-342900" algn="l">
              <a:buFont typeface="Wingdings" panose="05000000000000000000" pitchFamily="2" charset="2"/>
              <a:buChar char="q"/>
            </a:pPr>
            <a:r>
              <a:rPr lang="en-US" sz="5900" dirty="0"/>
              <a:t>Electronically at </a:t>
            </a:r>
            <a:r>
              <a:rPr lang="en-US" sz="5900" dirty="0" err="1"/>
              <a:t>Grants.Gov</a:t>
            </a:r>
            <a:r>
              <a:rPr lang="en-US" sz="5900" dirty="0"/>
              <a:t> -  </a:t>
            </a:r>
            <a:r>
              <a:rPr lang="en-US" sz="5900" b="1" dirty="0">
                <a:hlinkClick r:id="rId5"/>
              </a:rPr>
              <a:t>www.grants.gov</a:t>
            </a:r>
            <a:endParaRPr lang="en-US" sz="5900" b="1" dirty="0"/>
          </a:p>
          <a:p>
            <a:pPr marL="971550" lvl="1" indent="-514350">
              <a:buClr>
                <a:schemeClr val="tx1"/>
              </a:buClr>
              <a:buFont typeface="+mj-lt"/>
              <a:buAutoNum type="romanLcPeriod"/>
            </a:pPr>
            <a:r>
              <a:rPr lang="en-US" sz="4200" dirty="0">
                <a:solidFill>
                  <a:srgbClr val="0070C0"/>
                </a:solidFill>
              </a:rPr>
              <a:t>Registration may be required at </a:t>
            </a:r>
            <a:r>
              <a:rPr lang="en-US" sz="4200" b="1" dirty="0">
                <a:solidFill>
                  <a:srgbClr val="0070C0"/>
                </a:solidFill>
                <a:hlinkClick r:id="rId6">
                  <a:extLst>
                    <a:ext uri="{A12FA001-AC4F-418D-AE19-62706E023703}">
                      <ahyp:hlinkClr xmlns:ahyp="http://schemas.microsoft.com/office/drawing/2018/hyperlinkcolor" val="tx"/>
                    </a:ext>
                  </a:extLst>
                </a:hlinkClick>
              </a:rPr>
              <a:t>www.sam.gov</a:t>
            </a:r>
            <a:endParaRPr lang="en-US" sz="4200" b="1" dirty="0">
              <a:solidFill>
                <a:srgbClr val="0070C0"/>
              </a:solidFill>
            </a:endParaRPr>
          </a:p>
          <a:p>
            <a:pPr marL="971550" lvl="1" indent="-514350">
              <a:buClr>
                <a:schemeClr val="tx1"/>
              </a:buClr>
              <a:buFont typeface="+mj-lt"/>
              <a:buAutoNum type="romanLcPeriod"/>
            </a:pPr>
            <a:r>
              <a:rPr lang="en-US" sz="4200" dirty="0">
                <a:solidFill>
                  <a:srgbClr val="0070C0"/>
                </a:solidFill>
              </a:rPr>
              <a:t>Register early	</a:t>
            </a:r>
          </a:p>
          <a:p>
            <a:pPr marL="342900" indent="-342900" algn="l">
              <a:buFont typeface="Wingdings" panose="05000000000000000000" pitchFamily="2" charset="2"/>
              <a:buChar char="q"/>
            </a:pPr>
            <a:r>
              <a:rPr lang="en-US" sz="7000" dirty="0"/>
              <a:t> </a:t>
            </a:r>
            <a:r>
              <a:rPr lang="en-US" sz="5900" dirty="0"/>
              <a:t>Paper application via US Mail </a:t>
            </a:r>
            <a:r>
              <a:rPr lang="en-US" sz="5500" dirty="0">
                <a:solidFill>
                  <a:srgbClr val="0070C0"/>
                </a:solidFill>
              </a:rPr>
              <a:t>(</a:t>
            </a:r>
            <a:r>
              <a:rPr lang="en-US" sz="5500" b="1" dirty="0">
                <a:solidFill>
                  <a:srgbClr val="FF0000"/>
                </a:solidFill>
              </a:rPr>
              <a:t>discouraged</a:t>
            </a:r>
            <a:r>
              <a:rPr lang="en-US" sz="5500" dirty="0">
                <a:solidFill>
                  <a:srgbClr val="0070C0"/>
                </a:solidFill>
              </a:rPr>
              <a:t>) (</a:t>
            </a:r>
            <a:r>
              <a:rPr lang="en-US" sz="5500" b="1" dirty="0">
                <a:solidFill>
                  <a:srgbClr val="0070C0"/>
                </a:solidFill>
              </a:rPr>
              <a:t>exemption required to be submitted </a:t>
            </a:r>
            <a:r>
              <a:rPr lang="en-US" sz="5500" b="1" u="sng" dirty="0">
                <a:solidFill>
                  <a:srgbClr val="0070C0"/>
                </a:solidFill>
              </a:rPr>
              <a:t>two weeks </a:t>
            </a:r>
            <a:r>
              <a:rPr lang="en-US" sz="5500" b="1" dirty="0">
                <a:solidFill>
                  <a:srgbClr val="0070C0"/>
                </a:solidFill>
              </a:rPr>
              <a:t>before the deadline date</a:t>
            </a:r>
            <a:r>
              <a:rPr lang="en-US" sz="5500" dirty="0">
                <a:solidFill>
                  <a:srgbClr val="0070C0"/>
                </a:solidFill>
              </a:rPr>
              <a:t>) </a:t>
            </a:r>
          </a:p>
          <a:p>
            <a:pPr marL="1028700" lvl="1" indent="-571500">
              <a:buClr>
                <a:schemeClr val="tx1"/>
              </a:buClr>
              <a:buFont typeface="+mj-lt"/>
              <a:buAutoNum type="romanLcPeriod"/>
            </a:pPr>
            <a:r>
              <a:rPr lang="en-US" sz="4200" dirty="0">
                <a:solidFill>
                  <a:srgbClr val="0070C0"/>
                </a:solidFill>
              </a:rPr>
              <a:t>Original and two copies required</a:t>
            </a:r>
          </a:p>
          <a:p>
            <a:pPr marL="1028700" lvl="1" indent="-571500">
              <a:buClr>
                <a:schemeClr val="tx1"/>
              </a:buClr>
              <a:buFont typeface="+mj-lt"/>
              <a:buAutoNum type="romanLcPeriod"/>
            </a:pPr>
            <a:r>
              <a:rPr lang="en-US" sz="4200" dirty="0">
                <a:solidFill>
                  <a:srgbClr val="0070C0"/>
                </a:solidFill>
              </a:rPr>
              <a:t>Must mail original and two copies of application on or before the deadline date</a:t>
            </a:r>
          </a:p>
          <a:p>
            <a:pPr marL="1028700" lvl="1" indent="-571500">
              <a:buClr>
                <a:schemeClr val="tx1"/>
              </a:buClr>
              <a:buFont typeface="+mj-lt"/>
              <a:buAutoNum type="romanLcPeriod"/>
            </a:pPr>
            <a:r>
              <a:rPr lang="en-US" sz="4200" dirty="0">
                <a:solidFill>
                  <a:srgbClr val="0070C0"/>
                </a:solidFill>
              </a:rPr>
              <a:t>Mail to U.S. Department of Education, Application Control Center, Attention: CFDA Number 84.425P, LBJ Basement Level 1, 400 Maryland Avenue, SW, Washington, DC 20202-4260</a:t>
            </a:r>
          </a:p>
          <a:p>
            <a:pPr marL="1028700" lvl="1" indent="-571500">
              <a:buClr>
                <a:schemeClr val="tx1"/>
              </a:buClr>
              <a:buFont typeface="+mj-lt"/>
              <a:buAutoNum type="romanLcPeriod"/>
            </a:pPr>
            <a:r>
              <a:rPr lang="en-US" sz="4200" dirty="0">
                <a:solidFill>
                  <a:srgbClr val="0070C0"/>
                </a:solidFill>
              </a:rPr>
              <a:t>Proof of Mailing </a:t>
            </a:r>
            <a:r>
              <a:rPr lang="en-US" sz="3600" dirty="0">
                <a:solidFill>
                  <a:srgbClr val="0070C0"/>
                </a:solidFill>
              </a:rPr>
              <a:t>(legibly dated postmark; mail receipt; dated shipping label, invoice of receipt from a commercial carrier or any other proof of acceptable mailing)</a:t>
            </a:r>
          </a:p>
        </p:txBody>
      </p:sp>
    </p:spTree>
    <p:extLst>
      <p:ext uri="{BB962C8B-B14F-4D97-AF65-F5344CB8AC3E}">
        <p14:creationId xmlns:p14="http://schemas.microsoft.com/office/powerpoint/2010/main" val="2869418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A2B71F-31F9-4E98-A31E-D7C34CBCF776}"/>
              </a:ext>
              <a:ext uri="{C183D7F6-B498-43B3-948B-1728B52AA6E4}">
                <adec:decorative xmlns:adec="http://schemas.microsoft.com/office/drawing/2017/decorative" val="1"/>
              </a:ext>
            </a:extLst>
          </p:cNvPr>
          <p:cNvSpPr txBox="1"/>
          <p:nvPr/>
        </p:nvSpPr>
        <p:spPr>
          <a:xfrm>
            <a:off x="1714500" y="76200"/>
            <a:ext cx="9877425" cy="430887"/>
          </a:xfrm>
          <a:prstGeom prst="rect">
            <a:avLst/>
          </a:prstGeom>
          <a:noFill/>
        </p:spPr>
        <p:txBody>
          <a:bodyPr wrap="square">
            <a:spAutoFit/>
          </a:bodyPr>
          <a:lstStyle/>
          <a:p>
            <a:r>
              <a:rPr lang="en-US" sz="2200" dirty="0"/>
              <a:t>Institutional Resilience and Expanded and Postsecondary Opportunity (IREPO) Grant</a:t>
            </a:r>
          </a:p>
        </p:txBody>
      </p:sp>
      <p:pic>
        <p:nvPicPr>
          <p:cNvPr id="7" name="Picture 6">
            <a:extLst>
              <a:ext uri="{FF2B5EF4-FFF2-40B4-BE49-F238E27FC236}">
                <a16:creationId xmlns:a16="http://schemas.microsoft.com/office/drawing/2014/main" id="{C357D2DB-F11B-4F1F-9386-E031D75EE6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1" y="603408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5E2BEE9-27BB-4B59-A001-0AC750D8FD6F}"/>
              </a:ext>
              <a:ext uri="{C183D7F6-B498-43B3-948B-1728B52AA6E4}">
                <adec:decorative xmlns:adec="http://schemas.microsoft.com/office/drawing/2017/decorative" val="1"/>
              </a:ext>
            </a:extLst>
          </p:cNvPr>
          <p:cNvSpPr txBox="1"/>
          <p:nvPr/>
        </p:nvSpPr>
        <p:spPr>
          <a:xfrm>
            <a:off x="9095369" y="6454259"/>
            <a:ext cx="304800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4" name="Slide Number Placeholder 3">
            <a:extLst>
              <a:ext uri="{FF2B5EF4-FFF2-40B4-BE49-F238E27FC236}">
                <a16:creationId xmlns:a16="http://schemas.microsoft.com/office/drawing/2014/main" id="{D10A928D-F316-4454-8378-F3BDD35C35F9}"/>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6" name="Picture 5">
            <a:extLst>
              <a:ext uri="{FF2B5EF4-FFF2-40B4-BE49-F238E27FC236}">
                <a16:creationId xmlns:a16="http://schemas.microsoft.com/office/drawing/2014/main" id="{B60B1493-7B25-407C-A95B-E9E82163908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07137" y="789147"/>
            <a:ext cx="2407654" cy="1504325"/>
          </a:xfrm>
          <a:prstGeom prst="rect">
            <a:avLst/>
          </a:prstGeom>
        </p:spPr>
      </p:pic>
      <p:sp>
        <p:nvSpPr>
          <p:cNvPr id="2" name="Title 1">
            <a:extLst>
              <a:ext uri="{FF2B5EF4-FFF2-40B4-BE49-F238E27FC236}">
                <a16:creationId xmlns:a16="http://schemas.microsoft.com/office/drawing/2014/main" id="{B8460086-2ED0-4DCE-ADAD-B6FE6DC98803}"/>
              </a:ext>
            </a:extLst>
          </p:cNvPr>
          <p:cNvSpPr>
            <a:spLocks noGrp="1"/>
          </p:cNvSpPr>
          <p:nvPr>
            <p:ph type="title"/>
          </p:nvPr>
        </p:nvSpPr>
        <p:spPr>
          <a:xfrm>
            <a:off x="933145" y="705806"/>
            <a:ext cx="10018711" cy="503902"/>
          </a:xfrm>
        </p:spPr>
        <p:txBody>
          <a:bodyPr>
            <a:noAutofit/>
          </a:bodyPr>
          <a:lstStyle/>
          <a:p>
            <a:r>
              <a:rPr lang="en-US" sz="4800" dirty="0"/>
              <a:t>How to Apply (continued)</a:t>
            </a:r>
          </a:p>
        </p:txBody>
      </p:sp>
      <p:sp>
        <p:nvSpPr>
          <p:cNvPr id="3" name="Text Placeholder 2">
            <a:extLst>
              <a:ext uri="{FF2B5EF4-FFF2-40B4-BE49-F238E27FC236}">
                <a16:creationId xmlns:a16="http://schemas.microsoft.com/office/drawing/2014/main" id="{92B57AD8-BAE4-4CF5-90F0-E1FE67E2A32E}"/>
              </a:ext>
            </a:extLst>
          </p:cNvPr>
          <p:cNvSpPr>
            <a:spLocks noGrp="1"/>
          </p:cNvSpPr>
          <p:nvPr>
            <p:ph type="body" idx="1"/>
          </p:nvPr>
        </p:nvSpPr>
        <p:spPr>
          <a:xfrm>
            <a:off x="1484312" y="1471763"/>
            <a:ext cx="10422767" cy="4982496"/>
          </a:xfrm>
        </p:spPr>
        <p:txBody>
          <a:bodyPr>
            <a:normAutofit/>
          </a:bodyPr>
          <a:lstStyle/>
          <a:p>
            <a:pPr marL="342900" indent="-342900" algn="l">
              <a:buFont typeface="Wingdings" panose="05000000000000000000" pitchFamily="2" charset="2"/>
              <a:buChar char="q"/>
            </a:pPr>
            <a:r>
              <a:rPr lang="en-US" sz="3600" dirty="0"/>
              <a:t>Hand Delivery of Paper applications</a:t>
            </a:r>
            <a:endParaRPr lang="en-US" sz="3600" b="1" dirty="0"/>
          </a:p>
          <a:p>
            <a:pPr marL="1028700" lvl="1" indent="-571500">
              <a:buFont typeface="+mj-lt"/>
              <a:buAutoNum type="romanLcPeriod"/>
            </a:pPr>
            <a:r>
              <a:rPr lang="en-US" sz="2800" dirty="0">
                <a:solidFill>
                  <a:schemeClr val="tx1"/>
                </a:solidFill>
              </a:rPr>
              <a:t>Original and two copies required</a:t>
            </a:r>
          </a:p>
          <a:p>
            <a:pPr marL="1028700" lvl="1" indent="-571500">
              <a:buFont typeface="+mj-lt"/>
              <a:buAutoNum type="romanLcPeriod"/>
            </a:pPr>
            <a:r>
              <a:rPr lang="en-US" sz="2800" dirty="0">
                <a:solidFill>
                  <a:schemeClr val="tx1"/>
                </a:solidFill>
              </a:rPr>
              <a:t>Must be received on or before the deadline</a:t>
            </a:r>
          </a:p>
          <a:p>
            <a:pPr marL="1028700" lvl="1" indent="-571500">
              <a:buFont typeface="+mj-lt"/>
              <a:buAutoNum type="romanLcPeriod"/>
            </a:pPr>
            <a:r>
              <a:rPr lang="en-US" sz="2800" dirty="0">
                <a:solidFill>
                  <a:schemeClr val="tx1"/>
                </a:solidFill>
              </a:rPr>
              <a:t>U.S. Department of Education, Application Control Center, Attention: CFDA Number 84.425P, 550 12</a:t>
            </a:r>
            <a:r>
              <a:rPr lang="en-US" sz="2800" baseline="30000" dirty="0">
                <a:solidFill>
                  <a:schemeClr val="tx1"/>
                </a:solidFill>
              </a:rPr>
              <a:t>th</a:t>
            </a:r>
            <a:r>
              <a:rPr lang="en-US" sz="2800" dirty="0">
                <a:solidFill>
                  <a:schemeClr val="tx1"/>
                </a:solidFill>
              </a:rPr>
              <a:t> Street, SW, Room 7041, Potomac Center Plaza, Washington, DC 20202-4260</a:t>
            </a:r>
          </a:p>
          <a:p>
            <a:pPr marL="1028700" lvl="1" indent="-571500">
              <a:buFont typeface="+mj-lt"/>
              <a:buAutoNum type="romanLcPeriod"/>
            </a:pPr>
            <a:r>
              <a:rPr lang="en-US" sz="2800" dirty="0">
                <a:solidFill>
                  <a:schemeClr val="tx1"/>
                </a:solidFill>
              </a:rPr>
              <a:t> Notification of receipt provided or call (202) 245-6288</a:t>
            </a:r>
          </a:p>
          <a:p>
            <a:pPr marL="1028700" lvl="1" indent="-571500">
              <a:buFont typeface="+mj-lt"/>
              <a:buAutoNum type="romanLcPeriod"/>
            </a:pPr>
            <a:r>
              <a:rPr lang="en-US" sz="2800" dirty="0">
                <a:solidFill>
                  <a:schemeClr val="tx1"/>
                </a:solidFill>
              </a:rPr>
              <a:t>Hours are 8:00am until 4:30pm, Eastern Time</a:t>
            </a:r>
          </a:p>
        </p:txBody>
      </p:sp>
    </p:spTree>
    <p:extLst>
      <p:ext uri="{BB962C8B-B14F-4D97-AF65-F5344CB8AC3E}">
        <p14:creationId xmlns:p14="http://schemas.microsoft.com/office/powerpoint/2010/main" val="1841609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A2B71F-31F9-4E98-A31E-D7C34CBCF776}"/>
              </a:ext>
              <a:ext uri="{C183D7F6-B498-43B3-948B-1728B52AA6E4}">
                <adec:decorative xmlns:adec="http://schemas.microsoft.com/office/drawing/2017/decorative" val="1"/>
              </a:ext>
            </a:extLst>
          </p:cNvPr>
          <p:cNvSpPr txBox="1"/>
          <p:nvPr/>
        </p:nvSpPr>
        <p:spPr>
          <a:xfrm>
            <a:off x="1714500" y="76200"/>
            <a:ext cx="9877425" cy="430887"/>
          </a:xfrm>
          <a:prstGeom prst="rect">
            <a:avLst/>
          </a:prstGeom>
          <a:noFill/>
        </p:spPr>
        <p:txBody>
          <a:bodyPr wrap="square">
            <a:spAutoFit/>
          </a:bodyPr>
          <a:lstStyle/>
          <a:p>
            <a:r>
              <a:rPr lang="en-US" sz="2200" dirty="0"/>
              <a:t>Institutional Resilience and Expanded and Postsecondary Opportunity (IREPO) Grant</a:t>
            </a:r>
          </a:p>
        </p:txBody>
      </p:sp>
      <p:pic>
        <p:nvPicPr>
          <p:cNvPr id="7" name="Picture 6">
            <a:extLst>
              <a:ext uri="{FF2B5EF4-FFF2-40B4-BE49-F238E27FC236}">
                <a16:creationId xmlns:a16="http://schemas.microsoft.com/office/drawing/2014/main" id="{C357D2DB-F11B-4F1F-9386-E031D75EE6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1" y="6065837"/>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5E2BEE9-27BB-4B59-A001-0AC750D8FD6F}"/>
              </a:ext>
              <a:ext uri="{C183D7F6-B498-43B3-948B-1728B52AA6E4}">
                <adec:decorative xmlns:adec="http://schemas.microsoft.com/office/drawing/2017/decorative" val="1"/>
              </a:ext>
            </a:extLst>
          </p:cNvPr>
          <p:cNvSpPr txBox="1"/>
          <p:nvPr/>
        </p:nvSpPr>
        <p:spPr>
          <a:xfrm>
            <a:off x="9095369" y="6454259"/>
            <a:ext cx="304800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4" name="Slide Number Placeholder 3">
            <a:extLst>
              <a:ext uri="{FF2B5EF4-FFF2-40B4-BE49-F238E27FC236}">
                <a16:creationId xmlns:a16="http://schemas.microsoft.com/office/drawing/2014/main" id="{CA53EB79-4A92-4634-B6F6-ADBBA4268DED}"/>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12" name="Picture 11">
            <a:extLst>
              <a:ext uri="{FF2B5EF4-FFF2-40B4-BE49-F238E27FC236}">
                <a16:creationId xmlns:a16="http://schemas.microsoft.com/office/drawing/2014/main" id="{64F535E1-3D8E-4124-8307-F5FB1B6A8777}"/>
              </a:ext>
              <a:ext uri="{C183D7F6-B498-43B3-948B-1728B52AA6E4}">
                <adec:decorative xmlns:adec="http://schemas.microsoft.com/office/drawing/2017/decorative" val="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317583" y="831218"/>
            <a:ext cx="2603572" cy="1999458"/>
          </a:xfrm>
          <a:prstGeom prst="rect">
            <a:avLst/>
          </a:prstGeom>
        </p:spPr>
      </p:pic>
      <p:sp>
        <p:nvSpPr>
          <p:cNvPr id="2" name="Title 1">
            <a:extLst>
              <a:ext uri="{FF2B5EF4-FFF2-40B4-BE49-F238E27FC236}">
                <a16:creationId xmlns:a16="http://schemas.microsoft.com/office/drawing/2014/main" id="{B8460086-2ED0-4DCE-ADAD-B6FE6DC98803}"/>
              </a:ext>
            </a:extLst>
          </p:cNvPr>
          <p:cNvSpPr>
            <a:spLocks noGrp="1"/>
          </p:cNvSpPr>
          <p:nvPr>
            <p:ph type="title"/>
          </p:nvPr>
        </p:nvSpPr>
        <p:spPr>
          <a:xfrm>
            <a:off x="1484312" y="1755106"/>
            <a:ext cx="10018711" cy="503902"/>
          </a:xfrm>
        </p:spPr>
        <p:txBody>
          <a:bodyPr>
            <a:noAutofit/>
          </a:bodyPr>
          <a:lstStyle/>
          <a:p>
            <a:r>
              <a:rPr lang="en-US" sz="6000" dirty="0"/>
              <a:t>How to Apply</a:t>
            </a:r>
            <a:br>
              <a:rPr lang="en-US" sz="6000" dirty="0"/>
            </a:br>
            <a:r>
              <a:rPr lang="en-US" sz="4800" b="1" dirty="0">
                <a:solidFill>
                  <a:srgbClr val="0070C0"/>
                </a:solidFill>
              </a:rPr>
              <a:t>Application</a:t>
            </a:r>
            <a:br>
              <a:rPr lang="en-US" sz="6000" b="1" dirty="0">
                <a:solidFill>
                  <a:srgbClr val="0070C0"/>
                </a:solidFill>
              </a:rPr>
            </a:br>
            <a:endParaRPr lang="en-US" sz="6000" dirty="0"/>
          </a:p>
        </p:txBody>
      </p:sp>
      <p:sp>
        <p:nvSpPr>
          <p:cNvPr id="3" name="Text Placeholder 2">
            <a:extLst>
              <a:ext uri="{FF2B5EF4-FFF2-40B4-BE49-F238E27FC236}">
                <a16:creationId xmlns:a16="http://schemas.microsoft.com/office/drawing/2014/main" id="{92B57AD8-BAE4-4CF5-90F0-E1FE67E2A32E}"/>
              </a:ext>
            </a:extLst>
          </p:cNvPr>
          <p:cNvSpPr>
            <a:spLocks noGrp="1"/>
          </p:cNvSpPr>
          <p:nvPr>
            <p:ph type="body" idx="1"/>
          </p:nvPr>
        </p:nvSpPr>
        <p:spPr>
          <a:xfrm>
            <a:off x="1237099" y="3051793"/>
            <a:ext cx="10906270" cy="2974989"/>
          </a:xfrm>
        </p:spPr>
        <p:txBody>
          <a:bodyPr>
            <a:normAutofit fontScale="85000" lnSpcReduction="20000"/>
          </a:bodyPr>
          <a:lstStyle/>
          <a:p>
            <a:pPr marL="571500" indent="-571500" algn="l">
              <a:buFont typeface="Wingdings" panose="05000000000000000000" pitchFamily="2" charset="2"/>
              <a:buChar char="q"/>
            </a:pPr>
            <a:r>
              <a:rPr lang="en-US" sz="5100" dirty="0"/>
              <a:t> Upload documents in PDF or Microsoft </a:t>
            </a:r>
          </a:p>
          <a:p>
            <a:pPr algn="l"/>
            <a:r>
              <a:rPr lang="en-US" sz="5100" dirty="0"/>
              <a:t>        Word</a:t>
            </a:r>
          </a:p>
          <a:p>
            <a:pPr algn="l"/>
            <a:endParaRPr lang="en-US" sz="1200" dirty="0"/>
          </a:p>
          <a:p>
            <a:pPr marL="742950" indent="-742950" algn="l">
              <a:buFont typeface="Wingdings" panose="05000000000000000000" pitchFamily="2" charset="2"/>
              <a:buChar char="q"/>
            </a:pPr>
            <a:r>
              <a:rPr lang="en-US" sz="5200" dirty="0"/>
              <a:t>Attachments:  Must be in PDF (.pdf) or Microsoft Word format </a:t>
            </a:r>
          </a:p>
        </p:txBody>
      </p:sp>
    </p:spTree>
    <p:extLst>
      <p:ext uri="{BB962C8B-B14F-4D97-AF65-F5344CB8AC3E}">
        <p14:creationId xmlns:p14="http://schemas.microsoft.com/office/powerpoint/2010/main" val="2086785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A2B71F-31F9-4E98-A31E-D7C34CBCF776}"/>
              </a:ext>
              <a:ext uri="{C183D7F6-B498-43B3-948B-1728B52AA6E4}">
                <adec:decorative xmlns:adec="http://schemas.microsoft.com/office/drawing/2017/decorative" val="1"/>
              </a:ext>
            </a:extLst>
          </p:cNvPr>
          <p:cNvSpPr txBox="1"/>
          <p:nvPr/>
        </p:nvSpPr>
        <p:spPr>
          <a:xfrm>
            <a:off x="1714500" y="76200"/>
            <a:ext cx="9877425" cy="430887"/>
          </a:xfrm>
          <a:prstGeom prst="rect">
            <a:avLst/>
          </a:prstGeom>
          <a:noFill/>
        </p:spPr>
        <p:txBody>
          <a:bodyPr wrap="square">
            <a:spAutoFit/>
          </a:bodyPr>
          <a:lstStyle/>
          <a:p>
            <a:r>
              <a:rPr lang="en-US" sz="2200" dirty="0"/>
              <a:t>Institutional Resilience and Expanded and Postsecondary Opportunity (IREPO) Grant</a:t>
            </a:r>
          </a:p>
        </p:txBody>
      </p:sp>
      <p:pic>
        <p:nvPicPr>
          <p:cNvPr id="7" name="Picture 6">
            <a:extLst>
              <a:ext uri="{FF2B5EF4-FFF2-40B4-BE49-F238E27FC236}">
                <a16:creationId xmlns:a16="http://schemas.microsoft.com/office/drawing/2014/main" id="{C357D2DB-F11B-4F1F-9386-E031D75EE6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1" y="6065837"/>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5E2BEE9-27BB-4B59-A001-0AC750D8FD6F}"/>
              </a:ext>
              <a:ext uri="{C183D7F6-B498-43B3-948B-1728B52AA6E4}">
                <adec:decorative xmlns:adec="http://schemas.microsoft.com/office/drawing/2017/decorative" val="1"/>
              </a:ext>
            </a:extLst>
          </p:cNvPr>
          <p:cNvSpPr txBox="1"/>
          <p:nvPr/>
        </p:nvSpPr>
        <p:spPr>
          <a:xfrm>
            <a:off x="9095369" y="6454259"/>
            <a:ext cx="304800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4" name="Slide Number Placeholder 3">
            <a:extLst>
              <a:ext uri="{FF2B5EF4-FFF2-40B4-BE49-F238E27FC236}">
                <a16:creationId xmlns:a16="http://schemas.microsoft.com/office/drawing/2014/main" id="{CA53EB79-4A92-4634-B6F6-ADBBA4268DED}"/>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25" name="Picture 24">
            <a:extLst>
              <a:ext uri="{FF2B5EF4-FFF2-40B4-BE49-F238E27FC236}">
                <a16:creationId xmlns:a16="http://schemas.microsoft.com/office/drawing/2014/main" id="{FA19FA66-8C7E-4C2E-AC7E-00DB49306954}"/>
              </a:ext>
              <a:ext uri="{C183D7F6-B498-43B3-948B-1728B52AA6E4}">
                <adec:decorative xmlns:adec="http://schemas.microsoft.com/office/drawing/2017/decorative" val="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329572" y="992809"/>
            <a:ext cx="2579594" cy="2629622"/>
          </a:xfrm>
          <a:prstGeom prst="rect">
            <a:avLst/>
          </a:prstGeom>
        </p:spPr>
      </p:pic>
      <p:sp>
        <p:nvSpPr>
          <p:cNvPr id="2" name="Title 1">
            <a:extLst>
              <a:ext uri="{FF2B5EF4-FFF2-40B4-BE49-F238E27FC236}">
                <a16:creationId xmlns:a16="http://schemas.microsoft.com/office/drawing/2014/main" id="{B8460086-2ED0-4DCE-ADAD-B6FE6DC98803}"/>
              </a:ext>
            </a:extLst>
          </p:cNvPr>
          <p:cNvSpPr>
            <a:spLocks noGrp="1"/>
          </p:cNvSpPr>
          <p:nvPr>
            <p:ph type="title"/>
          </p:nvPr>
        </p:nvSpPr>
        <p:spPr>
          <a:xfrm>
            <a:off x="1484312" y="1640170"/>
            <a:ext cx="10018711" cy="503902"/>
          </a:xfrm>
        </p:spPr>
        <p:txBody>
          <a:bodyPr>
            <a:noAutofit/>
          </a:bodyPr>
          <a:lstStyle/>
          <a:p>
            <a:r>
              <a:rPr lang="en-US" sz="6000" dirty="0"/>
              <a:t>How to Apply</a:t>
            </a:r>
            <a:br>
              <a:rPr lang="en-US" sz="6000" dirty="0"/>
            </a:br>
            <a:r>
              <a:rPr lang="en-US" sz="4800" b="1" dirty="0">
                <a:solidFill>
                  <a:srgbClr val="0070C0"/>
                </a:solidFill>
              </a:rPr>
              <a:t>Problems</a:t>
            </a:r>
            <a:br>
              <a:rPr lang="en-US" sz="6000" b="1" dirty="0">
                <a:solidFill>
                  <a:srgbClr val="0070C0"/>
                </a:solidFill>
              </a:rPr>
            </a:br>
            <a:endParaRPr lang="en-US" sz="6000" dirty="0"/>
          </a:p>
        </p:txBody>
      </p:sp>
      <p:sp>
        <p:nvSpPr>
          <p:cNvPr id="3" name="Text Placeholder 2">
            <a:extLst>
              <a:ext uri="{FF2B5EF4-FFF2-40B4-BE49-F238E27FC236}">
                <a16:creationId xmlns:a16="http://schemas.microsoft.com/office/drawing/2014/main" id="{92B57AD8-BAE4-4CF5-90F0-E1FE67E2A32E}"/>
              </a:ext>
            </a:extLst>
          </p:cNvPr>
          <p:cNvSpPr>
            <a:spLocks noGrp="1"/>
          </p:cNvSpPr>
          <p:nvPr>
            <p:ph type="body" idx="1"/>
          </p:nvPr>
        </p:nvSpPr>
        <p:spPr>
          <a:xfrm>
            <a:off x="1484312" y="2699376"/>
            <a:ext cx="10659057" cy="3754883"/>
          </a:xfrm>
        </p:spPr>
        <p:txBody>
          <a:bodyPr>
            <a:normAutofit fontScale="32500" lnSpcReduction="20000"/>
          </a:bodyPr>
          <a:lstStyle/>
          <a:p>
            <a:pPr marL="571500" indent="-571500" algn="l">
              <a:buFont typeface="Wingdings" panose="05000000000000000000" pitchFamily="2" charset="2"/>
              <a:buChar char="q"/>
            </a:pPr>
            <a:r>
              <a:rPr lang="en-US" sz="8600" dirty="0"/>
              <a:t>Problems: Contact Customer Support </a:t>
            </a:r>
          </a:p>
          <a:p>
            <a:pPr marL="1028700" lvl="1" indent="-571500">
              <a:buFont typeface="+mj-lt"/>
              <a:buAutoNum type="alphaUcPeriod"/>
            </a:pPr>
            <a:r>
              <a:rPr lang="en-US" sz="7400" dirty="0">
                <a:solidFill>
                  <a:schemeClr val="tx1"/>
                </a:solidFill>
              </a:rPr>
              <a:t>By phone at (800) 518-4726</a:t>
            </a:r>
          </a:p>
          <a:p>
            <a:pPr marL="1028700" lvl="1" indent="-571500">
              <a:buFont typeface="+mj-lt"/>
              <a:buAutoNum type="alphaUcPeriod"/>
            </a:pPr>
            <a:r>
              <a:rPr lang="en-US" sz="7400" dirty="0">
                <a:solidFill>
                  <a:schemeClr val="tx1"/>
                </a:solidFill>
              </a:rPr>
              <a:t>Via email at </a:t>
            </a:r>
            <a:r>
              <a:rPr lang="en-US" sz="7400" dirty="0">
                <a:solidFill>
                  <a:schemeClr val="tx1"/>
                </a:solidFill>
                <a:hlinkClick r:id="rId6"/>
              </a:rPr>
              <a:t>support@grants.gov</a:t>
            </a:r>
            <a:endParaRPr lang="en-US" sz="7400" dirty="0">
              <a:solidFill>
                <a:schemeClr val="tx1"/>
              </a:solidFill>
            </a:endParaRPr>
          </a:p>
          <a:p>
            <a:pPr algn="l"/>
            <a:endParaRPr lang="en-US" sz="7000" dirty="0"/>
          </a:p>
          <a:p>
            <a:pPr marL="571500" indent="-571500" algn="l">
              <a:buFont typeface="Wingdings" panose="05000000000000000000" pitchFamily="2" charset="2"/>
              <a:buChar char="q"/>
            </a:pPr>
            <a:r>
              <a:rPr lang="en-US" sz="8600" dirty="0"/>
              <a:t>Do not duplicate document titles/headings</a:t>
            </a:r>
          </a:p>
          <a:p>
            <a:pPr algn="l"/>
            <a:r>
              <a:rPr lang="en-US" sz="5900" dirty="0"/>
              <a:t> </a:t>
            </a:r>
          </a:p>
          <a:p>
            <a:pPr marL="571500" indent="-571500" algn="l">
              <a:buFont typeface="Wingdings" panose="05000000000000000000" pitchFamily="2" charset="2"/>
              <a:buChar char="q"/>
            </a:pPr>
            <a:r>
              <a:rPr lang="en-US" sz="8600" dirty="0"/>
              <a:t>Review additional submission tips for Grants.gov Submission Procedures</a:t>
            </a:r>
          </a:p>
        </p:txBody>
      </p:sp>
    </p:spTree>
    <p:extLst>
      <p:ext uri="{BB962C8B-B14F-4D97-AF65-F5344CB8AC3E}">
        <p14:creationId xmlns:p14="http://schemas.microsoft.com/office/powerpoint/2010/main" val="1093264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A2B71F-31F9-4E98-A31E-D7C34CBCF776}"/>
              </a:ext>
              <a:ext uri="{C183D7F6-B498-43B3-948B-1728B52AA6E4}">
                <adec:decorative xmlns:adec="http://schemas.microsoft.com/office/drawing/2017/decorative" val="1"/>
              </a:ext>
            </a:extLst>
          </p:cNvPr>
          <p:cNvSpPr txBox="1"/>
          <p:nvPr/>
        </p:nvSpPr>
        <p:spPr>
          <a:xfrm>
            <a:off x="1714500" y="76200"/>
            <a:ext cx="9877425" cy="430887"/>
          </a:xfrm>
          <a:prstGeom prst="rect">
            <a:avLst/>
          </a:prstGeom>
          <a:noFill/>
        </p:spPr>
        <p:txBody>
          <a:bodyPr wrap="square">
            <a:spAutoFit/>
          </a:bodyPr>
          <a:lstStyle/>
          <a:p>
            <a:r>
              <a:rPr lang="en-US" sz="2200" dirty="0"/>
              <a:t>Institutional Resilience and Expanded and Postsecondary Opportunity (IREPO) Grant</a:t>
            </a:r>
          </a:p>
        </p:txBody>
      </p:sp>
      <p:pic>
        <p:nvPicPr>
          <p:cNvPr id="7" name="Picture 6">
            <a:extLst>
              <a:ext uri="{FF2B5EF4-FFF2-40B4-BE49-F238E27FC236}">
                <a16:creationId xmlns:a16="http://schemas.microsoft.com/office/drawing/2014/main" id="{C357D2DB-F11B-4F1F-9386-E031D75EE6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1" y="603408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5E2BEE9-27BB-4B59-A001-0AC750D8FD6F}"/>
              </a:ext>
              <a:ext uri="{C183D7F6-B498-43B3-948B-1728B52AA6E4}">
                <adec:decorative xmlns:adec="http://schemas.microsoft.com/office/drawing/2017/decorative" val="1"/>
              </a:ext>
            </a:extLst>
          </p:cNvPr>
          <p:cNvSpPr txBox="1"/>
          <p:nvPr/>
        </p:nvSpPr>
        <p:spPr>
          <a:xfrm>
            <a:off x="9095369" y="6454259"/>
            <a:ext cx="304800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pic>
        <p:nvPicPr>
          <p:cNvPr id="12" name="Picture 11">
            <a:extLst>
              <a:ext uri="{FF2B5EF4-FFF2-40B4-BE49-F238E27FC236}">
                <a16:creationId xmlns:a16="http://schemas.microsoft.com/office/drawing/2014/main" id="{A3C48429-E536-4054-91B6-333187ECFC68}"/>
              </a:ext>
              <a:ext uri="{C183D7F6-B498-43B3-948B-1728B52AA6E4}">
                <adec:decorative xmlns:adec="http://schemas.microsoft.com/office/drawing/2017/decorative" val="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720470" y="937751"/>
            <a:ext cx="2150441" cy="2113561"/>
          </a:xfrm>
          <a:prstGeom prst="rect">
            <a:avLst/>
          </a:prstGeom>
          <a:ln>
            <a:solidFill>
              <a:srgbClr val="0070C0"/>
            </a:solidFill>
          </a:ln>
        </p:spPr>
      </p:pic>
      <p:pic>
        <p:nvPicPr>
          <p:cNvPr id="15" name="Picture 14">
            <a:extLst>
              <a:ext uri="{FF2B5EF4-FFF2-40B4-BE49-F238E27FC236}">
                <a16:creationId xmlns:a16="http://schemas.microsoft.com/office/drawing/2014/main" id="{903B8943-E614-49B4-BEB2-35305CD9268B}"/>
              </a:ext>
              <a:ext uri="{C183D7F6-B498-43B3-948B-1728B52AA6E4}">
                <adec:decorative xmlns:adec="http://schemas.microsoft.com/office/drawing/2017/decorative" val="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714500" y="4216744"/>
            <a:ext cx="2730496" cy="2422181"/>
          </a:xfrm>
          <a:prstGeom prst="rect">
            <a:avLst/>
          </a:prstGeom>
        </p:spPr>
      </p:pic>
      <p:sp>
        <p:nvSpPr>
          <p:cNvPr id="16" name="TextBox 15">
            <a:extLst>
              <a:ext uri="{FF2B5EF4-FFF2-40B4-BE49-F238E27FC236}">
                <a16:creationId xmlns:a16="http://schemas.microsoft.com/office/drawing/2014/main" id="{BE3F854E-581A-4721-B928-4374F2BD4377}"/>
              </a:ext>
              <a:ext uri="{C183D7F6-B498-43B3-948B-1728B52AA6E4}">
                <adec:decorative xmlns:adec="http://schemas.microsoft.com/office/drawing/2017/decorative" val="1"/>
              </a:ext>
            </a:extLst>
          </p:cNvPr>
          <p:cNvSpPr txBox="1"/>
          <p:nvPr/>
        </p:nvSpPr>
        <p:spPr>
          <a:xfrm>
            <a:off x="4210050" y="6858000"/>
            <a:ext cx="4831936" cy="230832"/>
          </a:xfrm>
          <a:prstGeom prst="rect">
            <a:avLst/>
          </a:prstGeom>
          <a:noFill/>
        </p:spPr>
        <p:txBody>
          <a:bodyPr wrap="square" rtlCol="0">
            <a:spAutoFit/>
          </a:bodyPr>
          <a:lstStyle/>
          <a:p>
            <a:r>
              <a:rPr lang="en-US" sz="900">
                <a:hlinkClick r:id="rId7" tooltip="http://commons.wikimedia.org/wiki/file:free_cooper_union_red_clock_logo.svg"/>
              </a:rPr>
              <a:t>This Photo</a:t>
            </a:r>
            <a:r>
              <a:rPr lang="en-US" sz="900"/>
              <a:t> by Unknown Author is licensed under </a:t>
            </a:r>
            <a:r>
              <a:rPr lang="en-US" sz="900">
                <a:hlinkClick r:id="rId8" tooltip="https://creativecommons.org/licenses/by-sa/3.0/"/>
              </a:rPr>
              <a:t>CC BY-SA</a:t>
            </a:r>
            <a:endParaRPr lang="en-US" sz="900"/>
          </a:p>
        </p:txBody>
      </p:sp>
      <p:sp>
        <p:nvSpPr>
          <p:cNvPr id="4" name="Slide Number Placeholder 3">
            <a:extLst>
              <a:ext uri="{FF2B5EF4-FFF2-40B4-BE49-F238E27FC236}">
                <a16:creationId xmlns:a16="http://schemas.microsoft.com/office/drawing/2014/main" id="{CA53EB79-4A92-4634-B6F6-ADBBA4268DED}"/>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2" name="Title 1">
            <a:extLst>
              <a:ext uri="{FF2B5EF4-FFF2-40B4-BE49-F238E27FC236}">
                <a16:creationId xmlns:a16="http://schemas.microsoft.com/office/drawing/2014/main" id="{B8460086-2ED0-4DCE-ADAD-B6FE6DC98803}"/>
              </a:ext>
            </a:extLst>
          </p:cNvPr>
          <p:cNvSpPr>
            <a:spLocks noGrp="1"/>
          </p:cNvSpPr>
          <p:nvPr>
            <p:ph type="title"/>
          </p:nvPr>
        </p:nvSpPr>
        <p:spPr>
          <a:xfrm>
            <a:off x="1086643" y="1878749"/>
            <a:ext cx="10018711" cy="503902"/>
          </a:xfrm>
        </p:spPr>
        <p:txBody>
          <a:bodyPr>
            <a:noAutofit/>
          </a:bodyPr>
          <a:lstStyle/>
          <a:p>
            <a:r>
              <a:rPr lang="en-US" sz="6000" dirty="0"/>
              <a:t>How to Apply</a:t>
            </a:r>
            <a:br>
              <a:rPr lang="en-US" sz="6000" dirty="0"/>
            </a:br>
            <a:r>
              <a:rPr lang="en-US" sz="2000" dirty="0">
                <a:solidFill>
                  <a:schemeClr val="bg1">
                    <a:lumMod val="95000"/>
                  </a:schemeClr>
                </a:solidFill>
              </a:rPr>
              <a:t>a</a:t>
            </a:r>
            <a:br>
              <a:rPr lang="en-US" sz="6000" dirty="0"/>
            </a:br>
            <a:r>
              <a:rPr lang="en-US" sz="4800" b="1" dirty="0">
                <a:solidFill>
                  <a:srgbClr val="0070C0"/>
                </a:solidFill>
              </a:rPr>
              <a:t>Deadline</a:t>
            </a:r>
            <a:br>
              <a:rPr lang="en-US" sz="6000" b="1" dirty="0">
                <a:solidFill>
                  <a:srgbClr val="0070C0"/>
                </a:solidFill>
              </a:rPr>
            </a:br>
            <a:endParaRPr lang="en-US" sz="6000" dirty="0"/>
          </a:p>
        </p:txBody>
      </p:sp>
      <p:sp>
        <p:nvSpPr>
          <p:cNvPr id="3" name="Text Placeholder 2">
            <a:extLst>
              <a:ext uri="{FF2B5EF4-FFF2-40B4-BE49-F238E27FC236}">
                <a16:creationId xmlns:a16="http://schemas.microsoft.com/office/drawing/2014/main" id="{92B57AD8-BAE4-4CF5-90F0-E1FE67E2A32E}"/>
              </a:ext>
            </a:extLst>
          </p:cNvPr>
          <p:cNvSpPr>
            <a:spLocks noGrp="1"/>
          </p:cNvSpPr>
          <p:nvPr>
            <p:ph type="body" idx="1"/>
          </p:nvPr>
        </p:nvSpPr>
        <p:spPr>
          <a:xfrm>
            <a:off x="1265237" y="2826048"/>
            <a:ext cx="10659057" cy="2393652"/>
          </a:xfrm>
        </p:spPr>
        <p:txBody>
          <a:bodyPr>
            <a:normAutofit fontScale="92500" lnSpcReduction="10000"/>
          </a:bodyPr>
          <a:lstStyle/>
          <a:p>
            <a:endParaRPr lang="en-US" sz="4400" dirty="0"/>
          </a:p>
          <a:p>
            <a:r>
              <a:rPr lang="en-US" sz="4400" dirty="0"/>
              <a:t>11:59:59PM, Eastern Time</a:t>
            </a:r>
          </a:p>
          <a:p>
            <a:r>
              <a:rPr lang="en-US" sz="4400" dirty="0"/>
              <a:t>October 20, 2020 </a:t>
            </a:r>
          </a:p>
          <a:p>
            <a:endParaRPr lang="en-US" sz="4400" dirty="0"/>
          </a:p>
        </p:txBody>
      </p:sp>
    </p:spTree>
    <p:extLst>
      <p:ext uri="{BB962C8B-B14F-4D97-AF65-F5344CB8AC3E}">
        <p14:creationId xmlns:p14="http://schemas.microsoft.com/office/powerpoint/2010/main" val="1778799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D182C-16AA-4904-978E-63D9546ABD25}"/>
              </a:ext>
              <a:ext uri="{C183D7F6-B498-43B3-948B-1728B52AA6E4}">
                <adec:decorative xmlns:adec="http://schemas.microsoft.com/office/drawing/2017/decorative" val="1"/>
              </a:ext>
            </a:extLst>
          </p:cNvPr>
          <p:cNvSpPr txBox="1"/>
          <p:nvPr/>
        </p:nvSpPr>
        <p:spPr>
          <a:xfrm>
            <a:off x="1938130" y="327991"/>
            <a:ext cx="10098156" cy="430887"/>
          </a:xfrm>
          <a:prstGeom prst="rect">
            <a:avLst/>
          </a:prstGeom>
          <a:noFill/>
        </p:spPr>
        <p:txBody>
          <a:bodyPr wrap="square">
            <a:spAutoFit/>
          </a:bodyPr>
          <a:lstStyle/>
          <a:p>
            <a:r>
              <a:rPr lang="en-US" sz="2200" dirty="0"/>
              <a:t>Institutional Resilience and Expanded and Postsecondary Opportunity (IREPO) Grant</a:t>
            </a:r>
          </a:p>
        </p:txBody>
      </p:sp>
      <p:pic>
        <p:nvPicPr>
          <p:cNvPr id="5" name="Picture 4">
            <a:extLst>
              <a:ext uri="{FF2B5EF4-FFF2-40B4-BE49-F238E27FC236}">
                <a16:creationId xmlns:a16="http://schemas.microsoft.com/office/drawing/2014/main" id="{7E5175AB-94E1-42CC-B2F5-776D815A49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81" y="6065837"/>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4EFA160-2E24-49A4-94EF-9A96499B7E9A}"/>
              </a:ext>
              <a:ext uri="{C183D7F6-B498-43B3-948B-1728B52AA6E4}">
                <adec:decorative xmlns:adec="http://schemas.microsoft.com/office/drawing/2017/decorative" val="1"/>
              </a:ext>
            </a:extLst>
          </p:cNvPr>
          <p:cNvSpPr txBox="1"/>
          <p:nvPr/>
        </p:nvSpPr>
        <p:spPr>
          <a:xfrm>
            <a:off x="9062021" y="6499560"/>
            <a:ext cx="327660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endParaRPr lang="en-US" dirty="0"/>
          </a:p>
        </p:txBody>
      </p:sp>
      <p:sp>
        <p:nvSpPr>
          <p:cNvPr id="2" name="Slide Number Placeholder 1">
            <a:extLst>
              <a:ext uri="{FF2B5EF4-FFF2-40B4-BE49-F238E27FC236}">
                <a16:creationId xmlns:a16="http://schemas.microsoft.com/office/drawing/2014/main" id="{1124DE73-5163-48F2-878F-F1781013FD52}"/>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6" name="Title 5">
            <a:extLst>
              <a:ext uri="{FF2B5EF4-FFF2-40B4-BE49-F238E27FC236}">
                <a16:creationId xmlns:a16="http://schemas.microsoft.com/office/drawing/2014/main" id="{23C9FFD7-ED78-44A9-954D-23BB15D17E02}"/>
              </a:ext>
            </a:extLst>
          </p:cNvPr>
          <p:cNvSpPr>
            <a:spLocks noGrp="1"/>
          </p:cNvSpPr>
          <p:nvPr>
            <p:ph type="title" idx="4294967295"/>
          </p:nvPr>
        </p:nvSpPr>
        <p:spPr>
          <a:xfrm>
            <a:off x="1484311" y="-1752599"/>
            <a:ext cx="10018713" cy="1752599"/>
          </a:xfrm>
        </p:spPr>
        <p:txBody>
          <a:bodyPr vert="horz" lIns="91440" tIns="45720" rIns="91440" bIns="45720" rtlCol="0" anchor="b">
            <a:normAutofit/>
          </a:bodyPr>
          <a:lstStyle/>
          <a:p>
            <a:r>
              <a:rPr lang="en-US" dirty="0"/>
              <a:t>Some Examples of Allowable Costs</a:t>
            </a:r>
          </a:p>
        </p:txBody>
      </p:sp>
      <p:graphicFrame>
        <p:nvGraphicFramePr>
          <p:cNvPr id="4" name="Table 5">
            <a:extLst>
              <a:ext uri="{FF2B5EF4-FFF2-40B4-BE49-F238E27FC236}">
                <a16:creationId xmlns:a16="http://schemas.microsoft.com/office/drawing/2014/main" id="{C08322E5-48D5-44E8-805F-35CD7AAF9E05}"/>
              </a:ext>
            </a:extLst>
          </p:cNvPr>
          <p:cNvGraphicFramePr>
            <a:graphicFrameLocks noGrp="1"/>
          </p:cNvGraphicFramePr>
          <p:nvPr>
            <p:extLst>
              <p:ext uri="{D42A27DB-BD31-4B8C-83A1-F6EECF244321}">
                <p14:modId xmlns:p14="http://schemas.microsoft.com/office/powerpoint/2010/main" val="2467129391"/>
              </p:ext>
            </p:extLst>
          </p:nvPr>
        </p:nvGraphicFramePr>
        <p:xfrm>
          <a:off x="2068147" y="863654"/>
          <a:ext cx="9838121" cy="5510326"/>
        </p:xfrm>
        <a:graphic>
          <a:graphicData uri="http://schemas.openxmlformats.org/drawingml/2006/table">
            <a:tbl>
              <a:tblPr firstRow="1" bandRow="1">
                <a:tableStyleId>{5C22544A-7EE6-4342-B048-85BDC9FD1C3A}</a:tableStyleId>
              </a:tblPr>
              <a:tblGrid>
                <a:gridCol w="4837416">
                  <a:extLst>
                    <a:ext uri="{9D8B030D-6E8A-4147-A177-3AD203B41FA5}">
                      <a16:colId xmlns:a16="http://schemas.microsoft.com/office/drawing/2014/main" val="3451527842"/>
                    </a:ext>
                  </a:extLst>
                </a:gridCol>
                <a:gridCol w="5000705">
                  <a:extLst>
                    <a:ext uri="{9D8B030D-6E8A-4147-A177-3AD203B41FA5}">
                      <a16:colId xmlns:a16="http://schemas.microsoft.com/office/drawing/2014/main" val="2323119604"/>
                    </a:ext>
                  </a:extLst>
                </a:gridCol>
              </a:tblGrid>
              <a:tr h="519041">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3600" dirty="0">
                          <a:solidFill>
                            <a:schemeClr val="tx1"/>
                          </a:solidFill>
                        </a:rPr>
                        <a:t>Some Examples of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3600" dirty="0">
                          <a:solidFill>
                            <a:schemeClr val="tx1"/>
                          </a:solidFill>
                        </a:rPr>
                        <a:t>Allowable Costs</a:t>
                      </a:r>
                    </a:p>
                  </a:txBody>
                  <a:tcPr>
                    <a:lnL w="12700" cap="flat" cmpd="sng" algn="ctr">
                      <a:noFill/>
                      <a:prstDash val="solid"/>
                      <a:round/>
                      <a:headEnd type="none" w="med" len="med"/>
                      <a:tailEnd type="none" w="med" len="med"/>
                    </a:lnL>
                    <a:lnB w="38100" cmpd="sng">
                      <a:noFill/>
                    </a:lnB>
                  </a:tcPr>
                </a:tc>
                <a:extLst>
                  <a:ext uri="{0D108BD9-81ED-4DB2-BD59-A6C34878D82A}">
                    <a16:rowId xmlns:a16="http://schemas.microsoft.com/office/drawing/2014/main" val="976512428"/>
                  </a:ext>
                </a:extLst>
              </a:tr>
              <a:tr h="443712">
                <a:tc>
                  <a:txBody>
                    <a:bodyPr/>
                    <a:lstStyle/>
                    <a:p>
                      <a:r>
                        <a:rPr lang="en-US" sz="2400" dirty="0"/>
                        <a:t>Tuition, fees, books</a:t>
                      </a:r>
                    </a:p>
                  </a:txBody>
                  <a:tcPr>
                    <a:lnT w="12700" cap="flat" cmpd="sng" algn="ctr">
                      <a:no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Training for faculty and staff</a:t>
                      </a:r>
                    </a:p>
                  </a:txBody>
                  <a:tcPr>
                    <a:lnT w="38100" cmpd="sng">
                      <a:noFill/>
                    </a:lnT>
                  </a:tcPr>
                </a:tc>
                <a:extLst>
                  <a:ext uri="{0D108BD9-81ED-4DB2-BD59-A6C34878D82A}">
                    <a16:rowId xmlns:a16="http://schemas.microsoft.com/office/drawing/2014/main" val="2597153047"/>
                  </a:ext>
                </a:extLst>
              </a:tr>
              <a:tr h="443712">
                <a:tc>
                  <a:txBody>
                    <a:bodyPr/>
                    <a:lstStyle/>
                    <a:p>
                      <a:r>
                        <a:rPr lang="en-US" sz="2400" dirty="0"/>
                        <a:t>Equipment for students</a:t>
                      </a:r>
                    </a:p>
                  </a:txBody>
                  <a:tcPr/>
                </a:tc>
                <a:tc>
                  <a:txBody>
                    <a:bodyPr/>
                    <a:lstStyle/>
                    <a:p>
                      <a:r>
                        <a:rPr lang="en-US" sz="2400" dirty="0"/>
                        <a:t>Payroll</a:t>
                      </a:r>
                    </a:p>
                  </a:txBody>
                  <a:tcPr/>
                </a:tc>
                <a:extLst>
                  <a:ext uri="{0D108BD9-81ED-4DB2-BD59-A6C34878D82A}">
                    <a16:rowId xmlns:a16="http://schemas.microsoft.com/office/drawing/2014/main" val="1747586514"/>
                  </a:ext>
                </a:extLst>
              </a:tr>
              <a:tr h="443712">
                <a:tc>
                  <a:txBody>
                    <a:bodyPr/>
                    <a:lstStyle/>
                    <a:p>
                      <a:r>
                        <a:rPr lang="en-US" sz="2400" dirty="0"/>
                        <a:t>Payment of Internet access fees</a:t>
                      </a:r>
                    </a:p>
                  </a:txBody>
                  <a:tcPr/>
                </a:tc>
                <a:tc>
                  <a:txBody>
                    <a:bodyPr/>
                    <a:lstStyle/>
                    <a:p>
                      <a:r>
                        <a:rPr lang="en-US" sz="2400" dirty="0"/>
                        <a:t>Indirect Cost Rate (negotiated)</a:t>
                      </a:r>
                    </a:p>
                  </a:txBody>
                  <a:tcPr/>
                </a:tc>
                <a:extLst>
                  <a:ext uri="{0D108BD9-81ED-4DB2-BD59-A6C34878D82A}">
                    <a16:rowId xmlns:a16="http://schemas.microsoft.com/office/drawing/2014/main" val="737930108"/>
                  </a:ext>
                </a:extLst>
              </a:tr>
              <a:tr h="1064910">
                <a:tc>
                  <a:txBody>
                    <a:bodyPr/>
                    <a:lstStyle/>
                    <a:p>
                      <a:r>
                        <a:rPr lang="en-US" sz="2400" dirty="0"/>
                        <a:t>Any component of student’s cost of attendance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Supplies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3655656687"/>
                  </a:ext>
                </a:extLst>
              </a:tr>
              <a:tr h="798682">
                <a:tc>
                  <a:txBody>
                    <a:bodyPr/>
                    <a:lstStyle/>
                    <a:p>
                      <a:r>
                        <a:rPr lang="en-US" sz="2400" dirty="0"/>
                        <a:t>Develop or procure distant learning content </a:t>
                      </a:r>
                    </a:p>
                  </a:txBody>
                  <a:tcPr/>
                </a:tc>
                <a:tc>
                  <a:txBody>
                    <a:bodyPr/>
                    <a:lstStyle/>
                    <a:p>
                      <a:r>
                        <a:rPr lang="en-US" sz="2400" dirty="0"/>
                        <a:t>Develop or procure management systems</a:t>
                      </a:r>
                    </a:p>
                  </a:txBody>
                  <a:tcPr/>
                </a:tc>
                <a:extLst>
                  <a:ext uri="{0D108BD9-81ED-4DB2-BD59-A6C34878D82A}">
                    <a16:rowId xmlns:a16="http://schemas.microsoft.com/office/drawing/2014/main" val="3821346589"/>
                  </a:ext>
                </a:extLst>
              </a:tr>
              <a:tr h="7986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Purchase of lease equipment</a:t>
                      </a:r>
                    </a:p>
                    <a:p>
                      <a:endParaRPr lang="en-US" sz="2400" dirty="0"/>
                    </a:p>
                  </a:txBody>
                  <a:tcPr/>
                </a:tc>
                <a:tc>
                  <a:txBody>
                    <a:bodyPr/>
                    <a:lstStyle/>
                    <a:p>
                      <a:r>
                        <a:rPr lang="en-US" sz="2400" dirty="0"/>
                        <a:t>Distance Education Renovations</a:t>
                      </a:r>
                    </a:p>
                  </a:txBody>
                  <a:tcPr/>
                </a:tc>
                <a:extLst>
                  <a:ext uri="{0D108BD9-81ED-4DB2-BD59-A6C34878D82A}">
                    <a16:rowId xmlns:a16="http://schemas.microsoft.com/office/drawing/2014/main" val="3663962376"/>
                  </a:ext>
                </a:extLst>
              </a:tr>
              <a:tr h="755446">
                <a:tc>
                  <a:txBody>
                    <a:bodyPr/>
                    <a:lstStyle/>
                    <a:p>
                      <a:r>
                        <a:rPr lang="en-US" sz="2400" dirty="0"/>
                        <a:t>COVID-19 testing</a:t>
                      </a:r>
                    </a:p>
                  </a:txBody>
                  <a:tcPr/>
                </a:tc>
                <a:tc>
                  <a:txBody>
                    <a:bodyPr/>
                    <a:lstStyle/>
                    <a:p>
                      <a:r>
                        <a:rPr lang="en-US" sz="2400" dirty="0"/>
                        <a:t>Defraying Expenses</a:t>
                      </a:r>
                    </a:p>
                  </a:txBody>
                  <a:tcPr/>
                </a:tc>
                <a:extLst>
                  <a:ext uri="{0D108BD9-81ED-4DB2-BD59-A6C34878D82A}">
                    <a16:rowId xmlns:a16="http://schemas.microsoft.com/office/drawing/2014/main" val="387525184"/>
                  </a:ext>
                </a:extLst>
              </a:tr>
            </a:tbl>
          </a:graphicData>
        </a:graphic>
      </p:graphicFrame>
    </p:spTree>
    <p:extLst>
      <p:ext uri="{BB962C8B-B14F-4D97-AF65-F5344CB8AC3E}">
        <p14:creationId xmlns:p14="http://schemas.microsoft.com/office/powerpoint/2010/main" val="3598161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F732CA-0951-44EE-BDCF-4CAB3E4A54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1" y="5999679"/>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CF3FC7F-1C2B-4854-8A5C-93E55D61074B}"/>
              </a:ext>
              <a:ext uri="{C183D7F6-B498-43B3-948B-1728B52AA6E4}">
                <adec:decorative xmlns:adec="http://schemas.microsoft.com/office/drawing/2017/decorative" val="1"/>
              </a:ext>
            </a:extLst>
          </p:cNvPr>
          <p:cNvSpPr txBox="1"/>
          <p:nvPr/>
        </p:nvSpPr>
        <p:spPr>
          <a:xfrm>
            <a:off x="8996855" y="6411635"/>
            <a:ext cx="3109419"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9" name="TextBox 8">
            <a:extLst>
              <a:ext uri="{FF2B5EF4-FFF2-40B4-BE49-F238E27FC236}">
                <a16:creationId xmlns:a16="http://schemas.microsoft.com/office/drawing/2014/main" id="{9DA29363-A2F7-473D-8095-7F95BAE3B8FE}"/>
              </a:ext>
              <a:ext uri="{C183D7F6-B498-43B3-948B-1728B52AA6E4}">
                <adec:decorative xmlns:adec="http://schemas.microsoft.com/office/drawing/2017/decorative" val="1"/>
              </a:ext>
            </a:extLst>
          </p:cNvPr>
          <p:cNvSpPr txBox="1"/>
          <p:nvPr/>
        </p:nvSpPr>
        <p:spPr>
          <a:xfrm>
            <a:off x="2066925" y="112518"/>
            <a:ext cx="10039349" cy="430887"/>
          </a:xfrm>
          <a:prstGeom prst="rect">
            <a:avLst/>
          </a:prstGeom>
          <a:noFill/>
        </p:spPr>
        <p:txBody>
          <a:bodyPr wrap="square">
            <a:spAutoFit/>
          </a:bodyPr>
          <a:lstStyle/>
          <a:p>
            <a:r>
              <a:rPr lang="en-US" sz="2200" dirty="0"/>
              <a:t>Institutional Resilience and Expanded and Postsecondary Opportunity (IREPO) Grant</a:t>
            </a:r>
          </a:p>
        </p:txBody>
      </p:sp>
      <p:pic>
        <p:nvPicPr>
          <p:cNvPr id="19" name="Picture 18">
            <a:extLst>
              <a:ext uri="{FF2B5EF4-FFF2-40B4-BE49-F238E27FC236}">
                <a16:creationId xmlns:a16="http://schemas.microsoft.com/office/drawing/2014/main" id="{FF771EC3-A240-4C3C-A207-7829318DF316}"/>
              </a:ext>
              <a:ext uri="{C183D7F6-B498-43B3-948B-1728B52AA6E4}">
                <adec:decorative xmlns:adec="http://schemas.microsoft.com/office/drawing/2017/decorative" val="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534293" y="1167660"/>
            <a:ext cx="6644191" cy="4522680"/>
          </a:xfrm>
          <a:prstGeom prst="rect">
            <a:avLst/>
          </a:prstGeom>
          <a:ln w="57150">
            <a:solidFill>
              <a:schemeClr val="tx2"/>
            </a:solidFill>
          </a:ln>
        </p:spPr>
      </p:pic>
      <p:sp>
        <p:nvSpPr>
          <p:cNvPr id="2" name="Title 1">
            <a:extLst>
              <a:ext uri="{FF2B5EF4-FFF2-40B4-BE49-F238E27FC236}">
                <a16:creationId xmlns:a16="http://schemas.microsoft.com/office/drawing/2014/main" id="{9BB31DD6-5C6D-4984-8765-81C80B2698FF}"/>
              </a:ext>
            </a:extLst>
          </p:cNvPr>
          <p:cNvSpPr>
            <a:spLocks noGrp="1"/>
          </p:cNvSpPr>
          <p:nvPr>
            <p:ph type="ctrTitle"/>
          </p:nvPr>
        </p:nvSpPr>
        <p:spPr>
          <a:xfrm>
            <a:off x="2928401" y="-2616199"/>
            <a:ext cx="8574622" cy="2616199"/>
          </a:xfrm>
        </p:spPr>
        <p:txBody>
          <a:bodyPr vert="horz" lIns="91440" tIns="45720" rIns="91440" bIns="45720" rtlCol="0" anchor="b">
            <a:normAutofit/>
          </a:bodyPr>
          <a:lstStyle/>
          <a:p>
            <a:r>
              <a:rPr lang="en-US" dirty="0"/>
              <a:t>Do we have any questions</a:t>
            </a:r>
          </a:p>
        </p:txBody>
      </p:sp>
    </p:spTree>
    <p:extLst>
      <p:ext uri="{BB962C8B-B14F-4D97-AF65-F5344CB8AC3E}">
        <p14:creationId xmlns:p14="http://schemas.microsoft.com/office/powerpoint/2010/main" val="1310634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A2B71F-31F9-4E98-A31E-D7C34CBCF776}"/>
              </a:ext>
              <a:ext uri="{C183D7F6-B498-43B3-948B-1728B52AA6E4}">
                <adec:decorative xmlns:adec="http://schemas.microsoft.com/office/drawing/2017/decorative" val="1"/>
              </a:ext>
            </a:extLst>
          </p:cNvPr>
          <p:cNvSpPr txBox="1"/>
          <p:nvPr/>
        </p:nvSpPr>
        <p:spPr>
          <a:xfrm>
            <a:off x="1625598" y="76200"/>
            <a:ext cx="9877425" cy="430887"/>
          </a:xfrm>
          <a:prstGeom prst="rect">
            <a:avLst/>
          </a:prstGeom>
          <a:noFill/>
        </p:spPr>
        <p:txBody>
          <a:bodyPr wrap="square">
            <a:spAutoFit/>
          </a:bodyPr>
          <a:lstStyle/>
          <a:p>
            <a:r>
              <a:rPr lang="en-US" sz="2200" dirty="0"/>
              <a:t>Institutional Resilience and Expanded and Postsecondary Opportunity (IREPO) Grant</a:t>
            </a:r>
          </a:p>
        </p:txBody>
      </p:sp>
      <p:pic>
        <p:nvPicPr>
          <p:cNvPr id="7" name="Picture 6">
            <a:extLst>
              <a:ext uri="{FF2B5EF4-FFF2-40B4-BE49-F238E27FC236}">
                <a16:creationId xmlns:a16="http://schemas.microsoft.com/office/drawing/2014/main" id="{C357D2DB-F11B-4F1F-9386-E031D75EE6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1" y="5999679"/>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5E2BEE9-27BB-4B59-A001-0AC750D8FD6F}"/>
              </a:ext>
              <a:ext uri="{C183D7F6-B498-43B3-948B-1728B52AA6E4}">
                <adec:decorative xmlns:adec="http://schemas.microsoft.com/office/drawing/2017/decorative" val="1"/>
              </a:ext>
            </a:extLst>
          </p:cNvPr>
          <p:cNvSpPr txBox="1"/>
          <p:nvPr/>
        </p:nvSpPr>
        <p:spPr>
          <a:xfrm>
            <a:off x="9144000" y="6597134"/>
            <a:ext cx="304800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6" name="Slide Number Placeholder 5">
            <a:extLst>
              <a:ext uri="{FF2B5EF4-FFF2-40B4-BE49-F238E27FC236}">
                <a16:creationId xmlns:a16="http://schemas.microsoft.com/office/drawing/2014/main" id="{117B1878-9F12-4D6B-AAB9-B86EA92873FA}"/>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10" name="Picture 9">
            <a:extLst>
              <a:ext uri="{FF2B5EF4-FFF2-40B4-BE49-F238E27FC236}">
                <a16:creationId xmlns:a16="http://schemas.microsoft.com/office/drawing/2014/main" id="{35E10616-9A56-42DE-A0BC-A86A87659C1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5736863">
            <a:off x="8854263" y="1051257"/>
            <a:ext cx="3530210" cy="3048000"/>
          </a:xfrm>
          <a:prstGeom prst="rect">
            <a:avLst/>
          </a:prstGeom>
        </p:spPr>
      </p:pic>
      <p:sp>
        <p:nvSpPr>
          <p:cNvPr id="2" name="Title 1">
            <a:extLst>
              <a:ext uri="{FF2B5EF4-FFF2-40B4-BE49-F238E27FC236}">
                <a16:creationId xmlns:a16="http://schemas.microsoft.com/office/drawing/2014/main" id="{B8460086-2ED0-4DCE-ADAD-B6FE6DC98803}"/>
              </a:ext>
            </a:extLst>
          </p:cNvPr>
          <p:cNvSpPr>
            <a:spLocks noGrp="1"/>
          </p:cNvSpPr>
          <p:nvPr>
            <p:ph type="title"/>
          </p:nvPr>
        </p:nvSpPr>
        <p:spPr>
          <a:xfrm>
            <a:off x="3664498" y="452375"/>
            <a:ext cx="6389783" cy="503902"/>
          </a:xfrm>
        </p:spPr>
        <p:txBody>
          <a:bodyPr>
            <a:noAutofit/>
          </a:bodyPr>
          <a:lstStyle/>
          <a:p>
            <a:r>
              <a:rPr lang="en-US" b="1" dirty="0">
                <a:solidFill>
                  <a:srgbClr val="0070C0"/>
                </a:solidFill>
              </a:rPr>
              <a:t>Additional Information</a:t>
            </a:r>
          </a:p>
        </p:txBody>
      </p:sp>
      <p:sp>
        <p:nvSpPr>
          <p:cNvPr id="3" name="Text Placeholder 2">
            <a:extLst>
              <a:ext uri="{FF2B5EF4-FFF2-40B4-BE49-F238E27FC236}">
                <a16:creationId xmlns:a16="http://schemas.microsoft.com/office/drawing/2014/main" id="{92B57AD8-BAE4-4CF5-90F0-E1FE67E2A32E}"/>
              </a:ext>
            </a:extLst>
          </p:cNvPr>
          <p:cNvSpPr>
            <a:spLocks noGrp="1"/>
          </p:cNvSpPr>
          <p:nvPr>
            <p:ph type="body" idx="1"/>
          </p:nvPr>
        </p:nvSpPr>
        <p:spPr>
          <a:xfrm>
            <a:off x="1575412" y="4241494"/>
            <a:ext cx="10567957" cy="3199118"/>
          </a:xfrm>
        </p:spPr>
        <p:txBody>
          <a:bodyPr>
            <a:noAutofit/>
          </a:bodyPr>
          <a:lstStyle/>
          <a:p>
            <a:pPr marL="457200" indent="-457200" algn="l">
              <a:buFont typeface="Wingdings" panose="05000000000000000000" pitchFamily="2" charset="2"/>
              <a:buChar char="q"/>
            </a:pPr>
            <a:r>
              <a:rPr lang="en-US" sz="3000" dirty="0"/>
              <a:t> The Absolute Priority				</a:t>
            </a:r>
          </a:p>
          <a:p>
            <a:pPr marL="457200" indent="-457200" algn="l">
              <a:buFont typeface="Wingdings" panose="05000000000000000000" pitchFamily="2" charset="2"/>
              <a:buChar char="q"/>
            </a:pPr>
            <a:r>
              <a:rPr lang="en-US" sz="3000" dirty="0"/>
              <a:t> Table of Content</a:t>
            </a:r>
          </a:p>
          <a:p>
            <a:pPr marL="457200" indent="-457200" algn="l">
              <a:buFont typeface="Wingdings" panose="05000000000000000000" pitchFamily="2" charset="2"/>
              <a:buChar char="q"/>
            </a:pPr>
            <a:r>
              <a:rPr lang="en-US" sz="3000" dirty="0"/>
              <a:t> Project Abstract</a:t>
            </a:r>
          </a:p>
          <a:p>
            <a:pPr marL="457200" indent="-457200" algn="l">
              <a:buFont typeface="Wingdings" panose="05000000000000000000" pitchFamily="2" charset="2"/>
              <a:buChar char="q"/>
            </a:pPr>
            <a:r>
              <a:rPr lang="en-US" sz="3000" dirty="0"/>
              <a:t> Project Narrative </a:t>
            </a:r>
          </a:p>
          <a:p>
            <a:pPr marL="914400" lvl="1" indent="-457200">
              <a:buFont typeface="Wingdings" panose="05000000000000000000" pitchFamily="2" charset="2"/>
              <a:buChar char="Ø"/>
            </a:pPr>
            <a:r>
              <a:rPr lang="en-US" sz="2400" b="1" dirty="0">
                <a:solidFill>
                  <a:schemeClr val="tx1"/>
                </a:solidFill>
              </a:rPr>
              <a:t>Selection Criteria</a:t>
            </a:r>
          </a:p>
          <a:p>
            <a:pPr marL="914400" lvl="1" indent="-457200">
              <a:buFont typeface="Wingdings" panose="05000000000000000000" pitchFamily="2" charset="2"/>
              <a:buChar char="Ø"/>
            </a:pPr>
            <a:r>
              <a:rPr lang="en-US" sz="2400" b="1" dirty="0">
                <a:solidFill>
                  <a:schemeClr val="tx1"/>
                </a:solidFill>
              </a:rPr>
              <a:t>Competitive Preference Priorities</a:t>
            </a:r>
          </a:p>
          <a:p>
            <a:pPr marL="457200" indent="-457200" algn="l">
              <a:buFont typeface="Wingdings" panose="05000000000000000000" pitchFamily="2" charset="2"/>
              <a:buChar char="q"/>
            </a:pPr>
            <a:r>
              <a:rPr lang="en-US" sz="3000" dirty="0"/>
              <a:t> Performance Measures</a:t>
            </a:r>
          </a:p>
          <a:p>
            <a:pPr marL="457200" indent="-457200" algn="l">
              <a:buFont typeface="Wingdings" panose="05000000000000000000" pitchFamily="2" charset="2"/>
              <a:buChar char="q"/>
            </a:pPr>
            <a:r>
              <a:rPr lang="en-US" sz="3000" dirty="0"/>
              <a:t> Budget and Narrative</a:t>
            </a:r>
          </a:p>
          <a:p>
            <a:pPr marL="457200" indent="-457200" algn="l">
              <a:buFont typeface="Wingdings" panose="05000000000000000000" pitchFamily="2" charset="2"/>
              <a:buChar char="q"/>
            </a:pPr>
            <a:r>
              <a:rPr lang="en-US" sz="3000" dirty="0"/>
              <a:t> Standard Forms</a:t>
            </a:r>
          </a:p>
          <a:p>
            <a:pPr>
              <a:spcBef>
                <a:spcPts val="0"/>
              </a:spcBef>
              <a:spcAft>
                <a:spcPts val="0"/>
              </a:spcAft>
            </a:pPr>
            <a:r>
              <a:rPr lang="en-US" sz="1800" b="1" dirty="0">
                <a:solidFill>
                  <a:srgbClr val="0070C0"/>
                </a:solidFill>
              </a:rPr>
              <a:t>If all required documents are not provided application may be deemed ineligible </a:t>
            </a:r>
          </a:p>
          <a:p>
            <a:pPr marL="457200" indent="-457200" algn="l">
              <a:buFont typeface="Wingdings" panose="05000000000000000000" pitchFamily="2" charset="2"/>
              <a:buChar char="q"/>
            </a:pPr>
            <a:endParaRPr lang="en-US" sz="3000" dirty="0"/>
          </a:p>
          <a:p>
            <a:pPr algn="l"/>
            <a:endParaRPr lang="en-US" sz="3200" dirty="0"/>
          </a:p>
          <a:p>
            <a:pPr marL="457200" indent="-457200" algn="l">
              <a:buFont typeface="Wingdings" panose="05000000000000000000" pitchFamily="2" charset="2"/>
              <a:buChar char="q"/>
            </a:pPr>
            <a:endParaRPr lang="en-US" sz="3200" dirty="0"/>
          </a:p>
          <a:p>
            <a:pPr marL="457200" indent="-457200" algn="l">
              <a:buFont typeface="Wingdings" panose="05000000000000000000" pitchFamily="2" charset="2"/>
              <a:buChar char="q"/>
            </a:pPr>
            <a:endParaRPr lang="en-US" sz="3200" dirty="0"/>
          </a:p>
          <a:p>
            <a:pPr marL="457200" indent="-457200" algn="l">
              <a:buFont typeface="Wingdings" panose="05000000000000000000" pitchFamily="2" charset="2"/>
              <a:buChar char="q"/>
            </a:pPr>
            <a:endParaRPr lang="en-US" sz="3200" dirty="0"/>
          </a:p>
          <a:p>
            <a:endParaRPr lang="en-US" sz="3200" dirty="0"/>
          </a:p>
        </p:txBody>
      </p:sp>
    </p:spTree>
    <p:extLst>
      <p:ext uri="{BB962C8B-B14F-4D97-AF65-F5344CB8AC3E}">
        <p14:creationId xmlns:p14="http://schemas.microsoft.com/office/powerpoint/2010/main" val="3461161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A1786B-4033-47EB-8DD0-4CBCCEAB5404}"/>
              </a:ext>
              <a:ext uri="{C183D7F6-B498-43B3-948B-1728B52AA6E4}">
                <adec:decorative xmlns:adec="http://schemas.microsoft.com/office/drawing/2017/decorative" val="1"/>
              </a:ext>
            </a:extLst>
          </p:cNvPr>
          <p:cNvSpPr txBox="1"/>
          <p:nvPr/>
        </p:nvSpPr>
        <p:spPr>
          <a:xfrm>
            <a:off x="1828800" y="153769"/>
            <a:ext cx="9955289" cy="707886"/>
          </a:xfrm>
          <a:prstGeom prst="rect">
            <a:avLst/>
          </a:prstGeom>
          <a:noFill/>
        </p:spPr>
        <p:txBody>
          <a:bodyPr wrap="none" rtlCol="0">
            <a:spAutoFit/>
          </a:bodyPr>
          <a:lstStyle/>
          <a:p>
            <a:r>
              <a:rPr lang="en-US" sz="2200" dirty="0"/>
              <a:t>Institutional Resilience and Expanded and Postsecondary Opportunity (IREPO) Grant</a:t>
            </a:r>
          </a:p>
          <a:p>
            <a:endParaRPr lang="en-US" dirty="0"/>
          </a:p>
        </p:txBody>
      </p:sp>
      <p:sp>
        <p:nvSpPr>
          <p:cNvPr id="6" name="TextBox 5">
            <a:extLst>
              <a:ext uri="{FF2B5EF4-FFF2-40B4-BE49-F238E27FC236}">
                <a16:creationId xmlns:a16="http://schemas.microsoft.com/office/drawing/2014/main" id="{5CF4AC5C-84A9-453D-893B-B3A875211C67}"/>
              </a:ext>
              <a:ext uri="{C183D7F6-B498-43B3-948B-1728B52AA6E4}">
                <adec:decorative xmlns:adec="http://schemas.microsoft.com/office/drawing/2017/decorative" val="1"/>
              </a:ext>
            </a:extLst>
          </p:cNvPr>
          <p:cNvSpPr txBox="1"/>
          <p:nvPr/>
        </p:nvSpPr>
        <p:spPr>
          <a:xfrm>
            <a:off x="9040318" y="6488668"/>
            <a:ext cx="306278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pic>
        <p:nvPicPr>
          <p:cNvPr id="8" name="Picture 7">
            <a:extLst>
              <a:ext uri="{FF2B5EF4-FFF2-40B4-BE49-F238E27FC236}">
                <a16:creationId xmlns:a16="http://schemas.microsoft.com/office/drawing/2014/main" id="{F4A0790C-9712-4004-AC2D-89FC4479D9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2" y="603408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410FBC66-03DC-493E-960D-E186DADFC6E7}"/>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2" name="Title 1">
            <a:extLst>
              <a:ext uri="{FF2B5EF4-FFF2-40B4-BE49-F238E27FC236}">
                <a16:creationId xmlns:a16="http://schemas.microsoft.com/office/drawing/2014/main" id="{10E79245-9C18-43EC-9E29-B85CBF20E786}"/>
              </a:ext>
            </a:extLst>
          </p:cNvPr>
          <p:cNvSpPr>
            <a:spLocks noGrp="1"/>
          </p:cNvSpPr>
          <p:nvPr>
            <p:ph type="title"/>
          </p:nvPr>
        </p:nvSpPr>
        <p:spPr>
          <a:xfrm>
            <a:off x="1484312" y="685800"/>
            <a:ext cx="10018711" cy="933450"/>
          </a:xfrm>
        </p:spPr>
        <p:txBody>
          <a:bodyPr>
            <a:normAutofit/>
          </a:bodyPr>
          <a:lstStyle/>
          <a:p>
            <a:r>
              <a:rPr lang="en-US" sz="4400" b="1" dirty="0">
                <a:solidFill>
                  <a:srgbClr val="0070C0"/>
                </a:solidFill>
              </a:rPr>
              <a:t>Additional Information </a:t>
            </a:r>
            <a:endParaRPr lang="en-US" sz="4400" dirty="0"/>
          </a:p>
        </p:txBody>
      </p:sp>
      <p:sp>
        <p:nvSpPr>
          <p:cNvPr id="3" name="Text Placeholder 2">
            <a:extLst>
              <a:ext uri="{FF2B5EF4-FFF2-40B4-BE49-F238E27FC236}">
                <a16:creationId xmlns:a16="http://schemas.microsoft.com/office/drawing/2014/main" id="{621FE510-4181-4263-A2DA-A80717F83C8D}"/>
              </a:ext>
            </a:extLst>
          </p:cNvPr>
          <p:cNvSpPr>
            <a:spLocks noGrp="1"/>
          </p:cNvSpPr>
          <p:nvPr>
            <p:ph type="body" idx="1"/>
          </p:nvPr>
        </p:nvSpPr>
        <p:spPr>
          <a:xfrm>
            <a:off x="1484311" y="1661177"/>
            <a:ext cx="10018711" cy="4404660"/>
          </a:xfrm>
        </p:spPr>
        <p:txBody>
          <a:bodyPr>
            <a:normAutofit/>
          </a:bodyPr>
          <a:lstStyle/>
          <a:p>
            <a:pPr marL="457200" indent="-457200" algn="l">
              <a:buFont typeface="Wingdings" panose="05000000000000000000" pitchFamily="2" charset="2"/>
              <a:buChar char="q"/>
            </a:pPr>
            <a:r>
              <a:rPr lang="en-US" sz="2800" dirty="0"/>
              <a:t> Include a timeline for implementing key elements of the project</a:t>
            </a:r>
          </a:p>
          <a:p>
            <a:pPr algn="l"/>
            <a:endParaRPr lang="en-US" sz="1000" dirty="0"/>
          </a:p>
          <a:p>
            <a:pPr marL="457200" indent="-457200" algn="l">
              <a:buFont typeface="Wingdings" panose="05000000000000000000" pitchFamily="2" charset="2"/>
              <a:buChar char="q"/>
            </a:pPr>
            <a:r>
              <a:rPr lang="en-US" sz="2800" dirty="0"/>
              <a:t> Metrics that measure success in implementing the project and   improving student outcomes</a:t>
            </a:r>
          </a:p>
          <a:p>
            <a:pPr algn="l"/>
            <a:endParaRPr lang="en-US" sz="1000" dirty="0"/>
          </a:p>
          <a:p>
            <a:pPr marL="457200" indent="-457200" algn="l">
              <a:buFont typeface="Wingdings" panose="05000000000000000000" pitchFamily="2" charset="2"/>
              <a:buChar char="q"/>
            </a:pPr>
            <a:r>
              <a:rPr lang="en-US" sz="2800" dirty="0"/>
              <a:t> Assure that information provided include the evaluation requested that may be carried out</a:t>
            </a:r>
          </a:p>
          <a:p>
            <a:pPr algn="l"/>
            <a:endParaRPr lang="en-US" sz="2000" dirty="0"/>
          </a:p>
          <a:p>
            <a:pPr algn="l"/>
            <a:endParaRPr lang="en-US" dirty="0"/>
          </a:p>
        </p:txBody>
      </p:sp>
    </p:spTree>
    <p:extLst>
      <p:ext uri="{BB962C8B-B14F-4D97-AF65-F5344CB8AC3E}">
        <p14:creationId xmlns:p14="http://schemas.microsoft.com/office/powerpoint/2010/main" val="218687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9906-9422-4FEE-B50B-F7D15E19A921}"/>
              </a:ext>
            </a:extLst>
          </p:cNvPr>
          <p:cNvSpPr>
            <a:spLocks noGrp="1"/>
          </p:cNvSpPr>
          <p:nvPr>
            <p:ph type="ctrTitle"/>
          </p:nvPr>
        </p:nvSpPr>
        <p:spPr>
          <a:xfrm>
            <a:off x="2661701" y="1165740"/>
            <a:ext cx="8574622" cy="851628"/>
          </a:xfrm>
        </p:spPr>
        <p:txBody>
          <a:bodyPr>
            <a:noAutofit/>
          </a:bodyPr>
          <a:lstStyle/>
          <a:p>
            <a:pPr algn="ctr"/>
            <a:r>
              <a:rPr lang="en-US" b="1" dirty="0">
                <a:solidFill>
                  <a:srgbClr val="0070C0"/>
                </a:solidFill>
              </a:rPr>
              <a:t>PRIORITIES</a:t>
            </a:r>
          </a:p>
        </p:txBody>
      </p:sp>
      <p:sp>
        <p:nvSpPr>
          <p:cNvPr id="3" name="Subtitle 2">
            <a:extLst>
              <a:ext uri="{FF2B5EF4-FFF2-40B4-BE49-F238E27FC236}">
                <a16:creationId xmlns:a16="http://schemas.microsoft.com/office/drawing/2014/main" id="{8EEE296F-ABAC-42F7-B310-F6113DB71730}"/>
              </a:ext>
            </a:extLst>
          </p:cNvPr>
          <p:cNvSpPr>
            <a:spLocks noGrp="1"/>
          </p:cNvSpPr>
          <p:nvPr>
            <p:ph type="subTitle" idx="1"/>
          </p:nvPr>
        </p:nvSpPr>
        <p:spPr>
          <a:xfrm>
            <a:off x="2779636" y="2752725"/>
            <a:ext cx="9412364" cy="2609850"/>
          </a:xfrm>
        </p:spPr>
        <p:txBody>
          <a:bodyPr>
            <a:noAutofit/>
          </a:bodyPr>
          <a:lstStyle/>
          <a:p>
            <a:pPr algn="ctr"/>
            <a:r>
              <a:rPr lang="en-US" sz="4000" dirty="0"/>
              <a:t>One Absolute Priority (</a:t>
            </a:r>
            <a:r>
              <a:rPr lang="en-US" sz="4000" b="1" dirty="0">
                <a:solidFill>
                  <a:srgbClr val="0070C0"/>
                </a:solidFill>
              </a:rPr>
              <a:t>Required</a:t>
            </a:r>
            <a:r>
              <a:rPr lang="en-US" sz="4000" dirty="0"/>
              <a:t>)</a:t>
            </a:r>
          </a:p>
          <a:p>
            <a:pPr algn="ctr"/>
            <a:endParaRPr lang="en-US" sz="1050" dirty="0"/>
          </a:p>
          <a:p>
            <a:pPr algn="ctr"/>
            <a:r>
              <a:rPr lang="en-US" sz="4000" dirty="0"/>
              <a:t>Three Competitive Preference Priorities (</a:t>
            </a:r>
            <a:r>
              <a:rPr lang="en-US" sz="4000" b="1" dirty="0">
                <a:solidFill>
                  <a:srgbClr val="0070C0"/>
                </a:solidFill>
              </a:rPr>
              <a:t>Optional</a:t>
            </a:r>
            <a:r>
              <a:rPr lang="en-US" sz="4000" dirty="0"/>
              <a:t>) </a:t>
            </a:r>
          </a:p>
        </p:txBody>
      </p:sp>
      <p:pic>
        <p:nvPicPr>
          <p:cNvPr id="5" name="Picture 4">
            <a:extLst>
              <a:ext uri="{FF2B5EF4-FFF2-40B4-BE49-F238E27FC236}">
                <a16:creationId xmlns:a16="http://schemas.microsoft.com/office/drawing/2014/main" id="{D4FFD9FA-BAA7-410C-920F-71B8DE6CED5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698" y="6042303"/>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E46EEF8-991A-4B8C-B038-8A3A1277F246}"/>
              </a:ext>
            </a:extLst>
          </p:cNvPr>
          <p:cNvSpPr txBox="1"/>
          <p:nvPr/>
        </p:nvSpPr>
        <p:spPr>
          <a:xfrm>
            <a:off x="9129220" y="6454259"/>
            <a:ext cx="306278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8" name="TextBox 7">
            <a:extLst>
              <a:ext uri="{FF2B5EF4-FFF2-40B4-BE49-F238E27FC236}">
                <a16:creationId xmlns:a16="http://schemas.microsoft.com/office/drawing/2014/main" id="{AF276D44-C46F-4C44-8C75-A108E2BF7E1B}"/>
              </a:ext>
            </a:extLst>
          </p:cNvPr>
          <p:cNvSpPr txBox="1"/>
          <p:nvPr/>
        </p:nvSpPr>
        <p:spPr>
          <a:xfrm>
            <a:off x="2114550" y="199009"/>
            <a:ext cx="9955289" cy="430887"/>
          </a:xfrm>
          <a:prstGeom prst="rect">
            <a:avLst/>
          </a:prstGeom>
          <a:noFill/>
        </p:spPr>
        <p:txBody>
          <a:bodyPr wrap="none" rtlCol="0">
            <a:spAutoFit/>
          </a:bodyPr>
          <a:lstStyle/>
          <a:p>
            <a:r>
              <a:rPr lang="en-US" sz="2200" dirty="0"/>
              <a:t>Institutional Resilience and Expanded and Postsecondary Opportunity (IREPO) Grant</a:t>
            </a:r>
          </a:p>
        </p:txBody>
      </p:sp>
    </p:spTree>
    <p:extLst>
      <p:ext uri="{BB962C8B-B14F-4D97-AF65-F5344CB8AC3E}">
        <p14:creationId xmlns:p14="http://schemas.microsoft.com/office/powerpoint/2010/main" val="583481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82D390-1CAC-49B7-B6A7-8AB24995B285}"/>
              </a:ext>
              <a:ext uri="{C183D7F6-B498-43B3-948B-1728B52AA6E4}">
                <adec:decorative xmlns:adec="http://schemas.microsoft.com/office/drawing/2017/decorative" val="1"/>
              </a:ext>
            </a:extLst>
          </p:cNvPr>
          <p:cNvSpPr txBox="1"/>
          <p:nvPr/>
        </p:nvSpPr>
        <p:spPr>
          <a:xfrm>
            <a:off x="1638299" y="191185"/>
            <a:ext cx="10125075" cy="430887"/>
          </a:xfrm>
          <a:prstGeom prst="rect">
            <a:avLst/>
          </a:prstGeom>
          <a:noFill/>
        </p:spPr>
        <p:txBody>
          <a:bodyPr wrap="square">
            <a:spAutoFit/>
          </a:bodyPr>
          <a:lstStyle/>
          <a:p>
            <a:r>
              <a:rPr lang="en-US" sz="2200" dirty="0"/>
              <a:t>Institutional Resilience and Expanded and Postsecondary Opportunity (IREPO) Grant</a:t>
            </a:r>
          </a:p>
        </p:txBody>
      </p:sp>
      <p:pic>
        <p:nvPicPr>
          <p:cNvPr id="7" name="Picture 6">
            <a:extLst>
              <a:ext uri="{FF2B5EF4-FFF2-40B4-BE49-F238E27FC236}">
                <a16:creationId xmlns:a16="http://schemas.microsoft.com/office/drawing/2014/main" id="{40D5C430-6167-493D-84FA-D6917B5542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3408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437E0E1-6B7C-44B3-9C45-A57F684B8CDC}"/>
              </a:ext>
              <a:ext uri="{C183D7F6-B498-43B3-948B-1728B52AA6E4}">
                <adec:decorative xmlns:adec="http://schemas.microsoft.com/office/drawing/2017/decorative" val="1"/>
              </a:ext>
            </a:extLst>
          </p:cNvPr>
          <p:cNvSpPr txBox="1"/>
          <p:nvPr/>
        </p:nvSpPr>
        <p:spPr>
          <a:xfrm>
            <a:off x="9077326" y="6471762"/>
            <a:ext cx="369570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endParaRPr lang="en-US" dirty="0"/>
          </a:p>
        </p:txBody>
      </p:sp>
      <p:sp>
        <p:nvSpPr>
          <p:cNvPr id="2" name="Slide Number Placeholder 1">
            <a:extLst>
              <a:ext uri="{FF2B5EF4-FFF2-40B4-BE49-F238E27FC236}">
                <a16:creationId xmlns:a16="http://schemas.microsoft.com/office/drawing/2014/main" id="{2E1159F0-B8B3-4FD5-AD65-47226AB4090C}"/>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10" name="Title 9">
            <a:extLst>
              <a:ext uri="{FF2B5EF4-FFF2-40B4-BE49-F238E27FC236}">
                <a16:creationId xmlns:a16="http://schemas.microsoft.com/office/drawing/2014/main" id="{7AB50A4F-E08B-41E3-B640-02C5BBABF695}"/>
              </a:ext>
            </a:extLst>
          </p:cNvPr>
          <p:cNvSpPr txBox="1">
            <a:spLocks noGrp="1"/>
          </p:cNvSpPr>
          <p:nvPr>
            <p:ph type="title" idx="4294967295"/>
          </p:nvPr>
        </p:nvSpPr>
        <p:spPr>
          <a:xfrm>
            <a:off x="2283387" y="477605"/>
            <a:ext cx="863917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70C0"/>
                </a:solidFill>
                <a:effectLst/>
                <a:uLnTx/>
                <a:uFillTx/>
                <a:latin typeface="+mn-lt"/>
                <a:ea typeface="+mn-ea"/>
                <a:cs typeface="+mn-cs"/>
              </a:rPr>
              <a:t>Additional Information </a:t>
            </a:r>
            <a:r>
              <a:rPr kumimoji="0" lang="en-US" sz="4800" b="1" i="0" u="none" strike="noStrike" kern="1200" cap="none" spc="0" normalizeH="0" baseline="0" noProof="0" dirty="0">
                <a:ln>
                  <a:noFill/>
                </a:ln>
                <a:solidFill>
                  <a:srgbClr val="0070C0"/>
                </a:solidFill>
                <a:effectLst/>
                <a:uLnTx/>
                <a:uFillTx/>
                <a:latin typeface="+mn-lt"/>
                <a:ea typeface="+mn-ea"/>
                <a:cs typeface="+mn-cs"/>
              </a:rPr>
              <a:t>(continued)</a:t>
            </a:r>
          </a:p>
        </p:txBody>
      </p:sp>
      <p:sp>
        <p:nvSpPr>
          <p:cNvPr id="11" name="TextBox 10">
            <a:extLst>
              <a:ext uri="{FF2B5EF4-FFF2-40B4-BE49-F238E27FC236}">
                <a16:creationId xmlns:a16="http://schemas.microsoft.com/office/drawing/2014/main" id="{913CA178-B81C-4290-B424-AA4923823F43}"/>
              </a:ext>
            </a:extLst>
          </p:cNvPr>
          <p:cNvSpPr txBox="1"/>
          <p:nvPr/>
        </p:nvSpPr>
        <p:spPr>
          <a:xfrm>
            <a:off x="1233690" y="2138263"/>
            <a:ext cx="10743797" cy="4862870"/>
          </a:xfrm>
          <a:prstGeom prst="rect">
            <a:avLst/>
          </a:prstGeom>
          <a:noFill/>
        </p:spPr>
        <p:txBody>
          <a:bodyPr wrap="square" rtlCol="0">
            <a:spAutoFit/>
          </a:bodyPr>
          <a:lstStyle/>
          <a:p>
            <a:pPr marL="285750" indent="-285750">
              <a:buClr>
                <a:srgbClr val="0070C0"/>
              </a:buClr>
              <a:buFont typeface="Wingdings" panose="05000000000000000000" pitchFamily="2" charset="2"/>
              <a:buChar char="q"/>
            </a:pPr>
            <a:r>
              <a:rPr lang="en-US" sz="2800" dirty="0"/>
              <a:t>  Consortia of public or non-profit IHEs acceptable</a:t>
            </a:r>
          </a:p>
          <a:p>
            <a:pPr marL="285750" indent="-285750">
              <a:buClr>
                <a:srgbClr val="0070C0"/>
              </a:buClr>
              <a:buFont typeface="Wingdings" panose="05000000000000000000" pitchFamily="2" charset="2"/>
              <a:buChar char="q"/>
            </a:pPr>
            <a:r>
              <a:rPr lang="en-US" sz="2800" dirty="0"/>
              <a:t>  A Lead institution for the Consortia must be identified as the fiscal agent</a:t>
            </a:r>
          </a:p>
          <a:p>
            <a:pPr marL="285750" indent="-285750">
              <a:buClr>
                <a:srgbClr val="0070C0"/>
              </a:buClr>
              <a:buFont typeface="Wingdings" panose="05000000000000000000" pitchFamily="2" charset="2"/>
              <a:buChar char="q"/>
            </a:pPr>
            <a:r>
              <a:rPr lang="en-US" sz="2800" dirty="0"/>
              <a:t> Agreements between a consortia of eligible IHEs must be entered into detailing their responsibilities</a:t>
            </a:r>
            <a:r>
              <a:rPr lang="en-US" sz="2800" b="1" dirty="0">
                <a:solidFill>
                  <a:srgbClr val="FF0000"/>
                </a:solidFill>
              </a:rPr>
              <a:t>*</a:t>
            </a:r>
          </a:p>
          <a:p>
            <a:pPr marL="285750" indent="-285750">
              <a:buClr>
                <a:srgbClr val="0070C0"/>
              </a:buClr>
              <a:buFont typeface="Wingdings" panose="05000000000000000000" pitchFamily="2" charset="2"/>
              <a:buChar char="q"/>
            </a:pPr>
            <a:r>
              <a:rPr lang="en-US" sz="2800" dirty="0"/>
              <a:t>  Title III or Title V institution(s) must be clearly identified </a:t>
            </a:r>
          </a:p>
          <a:p>
            <a:pPr marL="285750" indent="-285750">
              <a:buClr>
                <a:srgbClr val="0070C0"/>
              </a:buClr>
              <a:buFont typeface="Wingdings" panose="05000000000000000000" pitchFamily="2" charset="2"/>
              <a:buChar char="q"/>
            </a:pPr>
            <a:r>
              <a:rPr lang="en-US" sz="2800" dirty="0"/>
              <a:t>  Data for each institution participating in consortia must be provided </a:t>
            </a:r>
          </a:p>
          <a:p>
            <a:pPr marL="285750" indent="-285750">
              <a:buClr>
                <a:srgbClr val="0070C0"/>
              </a:buClr>
              <a:buFont typeface="Wingdings" panose="05000000000000000000" pitchFamily="2" charset="2"/>
              <a:buChar char="q"/>
            </a:pPr>
            <a:r>
              <a:rPr lang="en-US" sz="2800" dirty="0"/>
              <a:t>  Provide the census tract number(s) of the opportunity zone</a:t>
            </a:r>
          </a:p>
          <a:p>
            <a:pPr algn="ctr">
              <a:buClr>
                <a:srgbClr val="0070C0"/>
              </a:buClr>
            </a:pPr>
            <a:endParaRPr lang="en-US" b="1" dirty="0">
              <a:solidFill>
                <a:srgbClr val="FF0000"/>
              </a:solidFill>
            </a:endParaRPr>
          </a:p>
          <a:p>
            <a:pPr algn="ctr">
              <a:buClr>
                <a:srgbClr val="0070C0"/>
              </a:buClr>
            </a:pPr>
            <a:r>
              <a:rPr lang="en-US" sz="2000" b="1" dirty="0">
                <a:solidFill>
                  <a:srgbClr val="FF0000"/>
                </a:solidFill>
              </a:rPr>
              <a:t>*Institutions must follow 34 CFR 75.127-129 if applying as a consortium</a:t>
            </a:r>
          </a:p>
          <a:p>
            <a:pPr>
              <a:buClr>
                <a:srgbClr val="0070C0"/>
              </a:buClr>
            </a:pPr>
            <a:endParaRPr lang="en-US" sz="3000" dirty="0"/>
          </a:p>
          <a:p>
            <a:endParaRPr lang="en-US" dirty="0"/>
          </a:p>
        </p:txBody>
      </p:sp>
    </p:spTree>
    <p:extLst>
      <p:ext uri="{BB962C8B-B14F-4D97-AF65-F5344CB8AC3E}">
        <p14:creationId xmlns:p14="http://schemas.microsoft.com/office/powerpoint/2010/main" val="4034829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82D390-1CAC-49B7-B6A7-8AB24995B285}"/>
              </a:ext>
              <a:ext uri="{C183D7F6-B498-43B3-948B-1728B52AA6E4}">
                <adec:decorative xmlns:adec="http://schemas.microsoft.com/office/drawing/2017/decorative" val="1"/>
              </a:ext>
            </a:extLst>
          </p:cNvPr>
          <p:cNvSpPr txBox="1"/>
          <p:nvPr/>
        </p:nvSpPr>
        <p:spPr>
          <a:xfrm>
            <a:off x="1638299" y="191185"/>
            <a:ext cx="10125075" cy="430887"/>
          </a:xfrm>
          <a:prstGeom prst="rect">
            <a:avLst/>
          </a:prstGeom>
          <a:noFill/>
        </p:spPr>
        <p:txBody>
          <a:bodyPr wrap="square">
            <a:spAutoFit/>
          </a:bodyPr>
          <a:lstStyle/>
          <a:p>
            <a:r>
              <a:rPr lang="en-US" sz="2200" dirty="0"/>
              <a:t>Institutional Resilience and Expanded and Postsecondary Opportunity (IREPO) Grant</a:t>
            </a:r>
          </a:p>
        </p:txBody>
      </p:sp>
      <p:pic>
        <p:nvPicPr>
          <p:cNvPr id="7" name="Picture 6">
            <a:extLst>
              <a:ext uri="{FF2B5EF4-FFF2-40B4-BE49-F238E27FC236}">
                <a16:creationId xmlns:a16="http://schemas.microsoft.com/office/drawing/2014/main" id="{40D5C430-6167-493D-84FA-D6917B5542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3408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437E0E1-6B7C-44B3-9C45-A57F684B8CDC}"/>
              </a:ext>
              <a:ext uri="{C183D7F6-B498-43B3-948B-1728B52AA6E4}">
                <adec:decorative xmlns:adec="http://schemas.microsoft.com/office/drawing/2017/decorative" val="1"/>
              </a:ext>
            </a:extLst>
          </p:cNvPr>
          <p:cNvSpPr txBox="1"/>
          <p:nvPr/>
        </p:nvSpPr>
        <p:spPr>
          <a:xfrm>
            <a:off x="9077326" y="6471762"/>
            <a:ext cx="369570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endParaRPr lang="en-US" dirty="0"/>
          </a:p>
        </p:txBody>
      </p:sp>
      <p:sp>
        <p:nvSpPr>
          <p:cNvPr id="2" name="Slide Number Placeholder 1">
            <a:extLst>
              <a:ext uri="{FF2B5EF4-FFF2-40B4-BE49-F238E27FC236}">
                <a16:creationId xmlns:a16="http://schemas.microsoft.com/office/drawing/2014/main" id="{2E1159F0-B8B3-4FD5-AD65-47226AB4090C}"/>
              </a:ext>
              <a:ext uri="{C183D7F6-B498-43B3-948B-1728B52AA6E4}">
                <adec:decorative xmlns:adec="http://schemas.microsoft.com/office/drawing/2017/decorative" val="1"/>
              </a:ext>
            </a:extLst>
          </p:cNvPr>
          <p:cNvSpPr>
            <a:spLocks noGrp="1"/>
          </p:cNvSpPr>
          <p:nvPr>
            <p:ph type="sldNum" sz="quarter" idx="12"/>
          </p:nvPr>
        </p:nvSpPr>
        <p:spPr/>
        <p:txBody>
          <a:bodyPr/>
          <a:lstStyle/>
          <a:p>
            <a:endParaRPr lang="en-US" dirty="0"/>
          </a:p>
          <a:p>
            <a:fld id="{D57F1E4F-1CFF-5643-939E-217C01CDF565}" type="slidenum">
              <a:rPr lang="en-US" smtClean="0"/>
              <a:pPr/>
              <a:t>41</a:t>
            </a:fld>
            <a:endParaRPr lang="en-US" dirty="0"/>
          </a:p>
        </p:txBody>
      </p:sp>
      <p:sp>
        <p:nvSpPr>
          <p:cNvPr id="10" name="Title 9">
            <a:extLst>
              <a:ext uri="{FF2B5EF4-FFF2-40B4-BE49-F238E27FC236}">
                <a16:creationId xmlns:a16="http://schemas.microsoft.com/office/drawing/2014/main" id="{7AB50A4F-E08B-41E3-B640-02C5BBABF695}"/>
              </a:ext>
            </a:extLst>
          </p:cNvPr>
          <p:cNvSpPr txBox="1">
            <a:spLocks noGrp="1"/>
          </p:cNvSpPr>
          <p:nvPr>
            <p:ph type="title" idx="4294967295"/>
          </p:nvPr>
        </p:nvSpPr>
        <p:spPr>
          <a:xfrm>
            <a:off x="2092325" y="622072"/>
            <a:ext cx="9217021"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spcBef>
                <a:spcPts val="0"/>
              </a:spcBef>
              <a:defRPr/>
            </a:pPr>
            <a:r>
              <a:rPr lang="en-US" sz="6000" b="1" dirty="0">
                <a:ln>
                  <a:noFill/>
                </a:ln>
                <a:solidFill>
                  <a:srgbClr val="0070C0"/>
                </a:solidFill>
              </a:rPr>
              <a:t>Additional Information &amp; Helpful Links</a:t>
            </a:r>
            <a:endParaRPr kumimoji="0" lang="en-US" sz="6000" b="1" i="0" u="none" strike="noStrike" kern="1200" cap="none" spc="0" normalizeH="0" baseline="0" noProof="0" dirty="0">
              <a:ln>
                <a:noFill/>
              </a:ln>
              <a:solidFill>
                <a:srgbClr val="0070C0"/>
              </a:solidFill>
              <a:effectLst/>
              <a:uLnTx/>
              <a:uFillTx/>
              <a:latin typeface="+mn-lt"/>
              <a:ea typeface="+mn-ea"/>
              <a:cs typeface="+mn-cs"/>
            </a:endParaRPr>
          </a:p>
        </p:txBody>
      </p:sp>
      <p:sp>
        <p:nvSpPr>
          <p:cNvPr id="11" name="TextBox 10">
            <a:extLst>
              <a:ext uri="{FF2B5EF4-FFF2-40B4-BE49-F238E27FC236}">
                <a16:creationId xmlns:a16="http://schemas.microsoft.com/office/drawing/2014/main" id="{913CA178-B81C-4290-B424-AA4923823F43}"/>
              </a:ext>
            </a:extLst>
          </p:cNvPr>
          <p:cNvSpPr txBox="1"/>
          <p:nvPr/>
        </p:nvSpPr>
        <p:spPr>
          <a:xfrm>
            <a:off x="1638299" y="2563000"/>
            <a:ext cx="10553701" cy="4093428"/>
          </a:xfrm>
          <a:prstGeom prst="rect">
            <a:avLst/>
          </a:prstGeom>
          <a:noFill/>
        </p:spPr>
        <p:txBody>
          <a:bodyPr wrap="square" rtlCol="0">
            <a:spAutoFit/>
          </a:bodyPr>
          <a:lstStyle/>
          <a:p>
            <a:pPr marL="285750" indent="-285750">
              <a:buClr>
                <a:srgbClr val="0070C0"/>
              </a:buClr>
              <a:buFont typeface="Wingdings" panose="05000000000000000000" pitchFamily="2" charset="2"/>
              <a:buChar char="q"/>
            </a:pPr>
            <a:r>
              <a:rPr lang="en-US" sz="3000" dirty="0"/>
              <a:t> Rural Community Link</a:t>
            </a:r>
          </a:p>
          <a:p>
            <a:pPr>
              <a:buClr>
                <a:srgbClr val="0070C0"/>
              </a:buClr>
            </a:pPr>
            <a:r>
              <a:rPr lang="en-US" sz="3000" dirty="0"/>
              <a:t>	</a:t>
            </a:r>
            <a:r>
              <a:rPr lang="en-US" sz="3000" dirty="0">
                <a:solidFill>
                  <a:srgbClr val="0070C0"/>
                </a:solidFill>
                <a:hlinkClick r:id="rId4"/>
              </a:rPr>
              <a:t>https://nces.ed.gov/programs/maped/LocaleLookup/</a:t>
            </a:r>
            <a:endParaRPr lang="en-US" sz="3000" dirty="0">
              <a:solidFill>
                <a:srgbClr val="0070C0"/>
              </a:solidFill>
            </a:endParaRPr>
          </a:p>
          <a:p>
            <a:pPr>
              <a:buClr>
                <a:srgbClr val="0070C0"/>
              </a:buClr>
            </a:pPr>
            <a:endParaRPr lang="en-US" sz="3000" dirty="0">
              <a:solidFill>
                <a:srgbClr val="0070C0"/>
              </a:solidFill>
            </a:endParaRPr>
          </a:p>
          <a:p>
            <a:pPr marL="457200" indent="-457200">
              <a:buClr>
                <a:srgbClr val="0070C0"/>
              </a:buClr>
              <a:buFont typeface="Wingdings" panose="05000000000000000000" pitchFamily="2" charset="2"/>
              <a:buChar char="q"/>
            </a:pPr>
            <a:r>
              <a:rPr lang="en-US" sz="3200" dirty="0">
                <a:effectLst/>
                <a:latin typeface="Candara" panose="020E0502030303020204" pitchFamily="34" charset="0"/>
                <a:ea typeface="Calibri" panose="020F0502020204030204" pitchFamily="34" charset="0"/>
              </a:rPr>
              <a:t>Locale codes that qualify as rural are 32, 33, 41, 42, and 43</a:t>
            </a:r>
            <a:endParaRPr lang="en-US" sz="3000" dirty="0"/>
          </a:p>
          <a:p>
            <a:pPr>
              <a:buClr>
                <a:srgbClr val="0070C0"/>
              </a:buClr>
            </a:pPr>
            <a:endParaRPr lang="en-US" sz="3000" dirty="0"/>
          </a:p>
          <a:p>
            <a:pPr marL="285750" indent="-285750">
              <a:buClr>
                <a:srgbClr val="0070C0"/>
              </a:buClr>
              <a:buFont typeface="Wingdings" panose="05000000000000000000" pitchFamily="2" charset="2"/>
              <a:buChar char="q"/>
            </a:pPr>
            <a:r>
              <a:rPr lang="en-US" sz="3000" dirty="0"/>
              <a:t> Census tract number(s) of qualified Opportunity Zones</a:t>
            </a:r>
          </a:p>
          <a:p>
            <a:pPr>
              <a:buClr>
                <a:srgbClr val="0070C0"/>
              </a:buClr>
            </a:pPr>
            <a:r>
              <a:rPr lang="en-US" sz="3000" dirty="0"/>
              <a:t>	</a:t>
            </a:r>
            <a:r>
              <a:rPr lang="en-US" sz="3000" dirty="0">
                <a:solidFill>
                  <a:srgbClr val="0070C0"/>
                </a:solidFill>
                <a:hlinkClick r:id="rId5"/>
              </a:rPr>
              <a:t>https://www.cdfifund.gov/Pages/Opportunity-Zones.aspx</a:t>
            </a:r>
            <a:endParaRPr lang="en-US" sz="3000" dirty="0">
              <a:solidFill>
                <a:srgbClr val="0070C0"/>
              </a:solidFill>
            </a:endParaRPr>
          </a:p>
          <a:p>
            <a:pPr>
              <a:buClr>
                <a:srgbClr val="0070C0"/>
              </a:buClr>
            </a:pPr>
            <a:endParaRPr lang="en-US" sz="3000" dirty="0">
              <a:solidFill>
                <a:srgbClr val="0070C0"/>
              </a:solidFill>
            </a:endParaRPr>
          </a:p>
          <a:p>
            <a:endParaRPr lang="en-US" dirty="0"/>
          </a:p>
        </p:txBody>
      </p:sp>
    </p:spTree>
    <p:extLst>
      <p:ext uri="{BB962C8B-B14F-4D97-AF65-F5344CB8AC3E}">
        <p14:creationId xmlns:p14="http://schemas.microsoft.com/office/powerpoint/2010/main" val="3528172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82D390-1CAC-49B7-B6A7-8AB24995B285}"/>
              </a:ext>
              <a:ext uri="{C183D7F6-B498-43B3-948B-1728B52AA6E4}">
                <adec:decorative xmlns:adec="http://schemas.microsoft.com/office/drawing/2017/decorative" val="1"/>
              </a:ext>
            </a:extLst>
          </p:cNvPr>
          <p:cNvSpPr txBox="1"/>
          <p:nvPr/>
        </p:nvSpPr>
        <p:spPr>
          <a:xfrm>
            <a:off x="1638299" y="191185"/>
            <a:ext cx="10125075" cy="430887"/>
          </a:xfrm>
          <a:prstGeom prst="rect">
            <a:avLst/>
          </a:prstGeom>
          <a:noFill/>
        </p:spPr>
        <p:txBody>
          <a:bodyPr wrap="square">
            <a:spAutoFit/>
          </a:bodyPr>
          <a:lstStyle/>
          <a:p>
            <a:r>
              <a:rPr lang="en-US" sz="2200" dirty="0"/>
              <a:t>Institutional Resilience and Expanded and Postsecondary Opportunity (IREPO) Grant</a:t>
            </a:r>
          </a:p>
        </p:txBody>
      </p:sp>
      <p:pic>
        <p:nvPicPr>
          <p:cNvPr id="7" name="Picture 6">
            <a:extLst>
              <a:ext uri="{FF2B5EF4-FFF2-40B4-BE49-F238E27FC236}">
                <a16:creationId xmlns:a16="http://schemas.microsoft.com/office/drawing/2014/main" id="{40D5C430-6167-493D-84FA-D6917B5542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3408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437E0E1-6B7C-44B3-9C45-A57F684B8CDC}"/>
              </a:ext>
              <a:ext uri="{C183D7F6-B498-43B3-948B-1728B52AA6E4}">
                <adec:decorative xmlns:adec="http://schemas.microsoft.com/office/drawing/2017/decorative" val="1"/>
              </a:ext>
            </a:extLst>
          </p:cNvPr>
          <p:cNvSpPr txBox="1"/>
          <p:nvPr/>
        </p:nvSpPr>
        <p:spPr>
          <a:xfrm>
            <a:off x="9077326" y="6471762"/>
            <a:ext cx="369570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endParaRPr lang="en-US" dirty="0"/>
          </a:p>
        </p:txBody>
      </p:sp>
      <p:sp>
        <p:nvSpPr>
          <p:cNvPr id="2" name="Slide Number Placeholder 1">
            <a:extLst>
              <a:ext uri="{FF2B5EF4-FFF2-40B4-BE49-F238E27FC236}">
                <a16:creationId xmlns:a16="http://schemas.microsoft.com/office/drawing/2014/main" id="{F0A94AEA-3869-4F25-9118-52C4808C9358}"/>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10" name="Title 9">
            <a:extLst>
              <a:ext uri="{FF2B5EF4-FFF2-40B4-BE49-F238E27FC236}">
                <a16:creationId xmlns:a16="http://schemas.microsoft.com/office/drawing/2014/main" id="{7AB50A4F-E08B-41E3-B640-02C5BBABF695}"/>
              </a:ext>
            </a:extLst>
          </p:cNvPr>
          <p:cNvSpPr txBox="1">
            <a:spLocks noGrp="1"/>
          </p:cNvSpPr>
          <p:nvPr>
            <p:ph type="title" idx="4294967295"/>
          </p:nvPr>
        </p:nvSpPr>
        <p:spPr>
          <a:xfrm>
            <a:off x="2119004" y="622072"/>
            <a:ext cx="863917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70C0"/>
                </a:solidFill>
                <a:effectLst/>
                <a:uLnTx/>
                <a:uFillTx/>
                <a:latin typeface="+mn-lt"/>
                <a:ea typeface="+mn-ea"/>
                <a:cs typeface="+mn-cs"/>
              </a:rPr>
              <a:t>Additional Information </a:t>
            </a:r>
            <a:r>
              <a:rPr kumimoji="0" lang="en-US" sz="4800" b="1" i="0" u="none" strike="noStrike" kern="1200" cap="none" spc="0" normalizeH="0" baseline="0" noProof="0" dirty="0">
                <a:ln>
                  <a:noFill/>
                </a:ln>
                <a:solidFill>
                  <a:srgbClr val="0070C0"/>
                </a:solidFill>
                <a:effectLst/>
                <a:uLnTx/>
                <a:uFillTx/>
                <a:latin typeface="+mn-lt"/>
                <a:ea typeface="+mn-ea"/>
                <a:cs typeface="+mn-cs"/>
              </a:rPr>
              <a:t>(Important Points)</a:t>
            </a:r>
          </a:p>
        </p:txBody>
      </p:sp>
      <p:sp>
        <p:nvSpPr>
          <p:cNvPr id="11" name="TextBox 10">
            <a:extLst>
              <a:ext uri="{FF2B5EF4-FFF2-40B4-BE49-F238E27FC236}">
                <a16:creationId xmlns:a16="http://schemas.microsoft.com/office/drawing/2014/main" id="{913CA178-B81C-4290-B424-AA4923823F43}"/>
              </a:ext>
            </a:extLst>
          </p:cNvPr>
          <p:cNvSpPr txBox="1"/>
          <p:nvPr/>
        </p:nvSpPr>
        <p:spPr>
          <a:xfrm>
            <a:off x="1439538" y="2376398"/>
            <a:ext cx="10752462" cy="4400876"/>
          </a:xfrm>
          <a:prstGeom prst="rect">
            <a:avLst/>
          </a:prstGeom>
          <a:noFill/>
        </p:spPr>
        <p:txBody>
          <a:bodyPr wrap="square" rtlCol="0">
            <a:spAutoFit/>
          </a:bodyPr>
          <a:lstStyle/>
          <a:p>
            <a:pPr marL="285750" indent="-285750">
              <a:buClr>
                <a:srgbClr val="0070C0"/>
              </a:buClr>
              <a:buFont typeface="Wingdings" panose="05000000000000000000" pitchFamily="2" charset="2"/>
              <a:buChar char="q"/>
            </a:pPr>
            <a:r>
              <a:rPr lang="en-US" sz="3200" dirty="0"/>
              <a:t> For profit institutions of higher education are not eligible to apply </a:t>
            </a:r>
          </a:p>
          <a:p>
            <a:pPr marL="285750" indent="-285750">
              <a:buClr>
                <a:srgbClr val="0070C0"/>
              </a:buClr>
              <a:buFont typeface="Wingdings" panose="05000000000000000000" pitchFamily="2" charset="2"/>
              <a:buChar char="q"/>
            </a:pPr>
            <a:r>
              <a:rPr lang="en-US" sz="3200" dirty="0"/>
              <a:t> One application per institution or consortium of institutions</a:t>
            </a:r>
          </a:p>
          <a:p>
            <a:pPr marL="285750" indent="-285750">
              <a:buClr>
                <a:srgbClr val="0070C0"/>
              </a:buClr>
              <a:buFont typeface="Wingdings" panose="05000000000000000000" pitchFamily="2" charset="2"/>
              <a:buChar char="q"/>
            </a:pPr>
            <a:r>
              <a:rPr lang="en-US" sz="3200" dirty="0"/>
              <a:t> Letters of Support are not needed</a:t>
            </a:r>
          </a:p>
          <a:p>
            <a:pPr marL="285750" indent="-285750">
              <a:buClr>
                <a:srgbClr val="0070C0"/>
              </a:buClr>
              <a:buFont typeface="Wingdings" panose="05000000000000000000" pitchFamily="2" charset="2"/>
              <a:buChar char="q"/>
            </a:pPr>
            <a:r>
              <a:rPr lang="en-US" sz="3200" dirty="0"/>
              <a:t> Recommend project narrative is 25 pages or less</a:t>
            </a:r>
          </a:p>
          <a:p>
            <a:pPr marL="285750" indent="-285750">
              <a:buClr>
                <a:srgbClr val="0070C0"/>
              </a:buClr>
              <a:buFont typeface="Wingdings" panose="05000000000000000000" pitchFamily="2" charset="2"/>
              <a:buChar char="q"/>
            </a:pPr>
            <a:r>
              <a:rPr lang="en-US" sz="3200" dirty="0"/>
              <a:t> Project Abstract is limited to one page, single spaced</a:t>
            </a:r>
          </a:p>
          <a:p>
            <a:pPr marL="285750" indent="-285750">
              <a:buClr>
                <a:srgbClr val="0070C0"/>
              </a:buClr>
              <a:buFont typeface="Wingdings" panose="05000000000000000000" pitchFamily="2" charset="2"/>
              <a:buChar char="q"/>
            </a:pPr>
            <a:r>
              <a:rPr lang="en-US" sz="3200" dirty="0"/>
              <a:t> The Competitive Preference Priorities adds points to the</a:t>
            </a:r>
          </a:p>
          <a:p>
            <a:pPr>
              <a:buClr>
                <a:srgbClr val="0070C0"/>
              </a:buClr>
            </a:pPr>
            <a:r>
              <a:rPr lang="en-US" sz="3200" dirty="0"/>
              <a:t>      score of the Selection Criteria </a:t>
            </a:r>
          </a:p>
          <a:p>
            <a:endParaRPr lang="en-US" dirty="0"/>
          </a:p>
        </p:txBody>
      </p:sp>
    </p:spTree>
    <p:extLst>
      <p:ext uri="{BB962C8B-B14F-4D97-AF65-F5344CB8AC3E}">
        <p14:creationId xmlns:p14="http://schemas.microsoft.com/office/powerpoint/2010/main" val="207287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82D390-1CAC-49B7-B6A7-8AB24995B285}"/>
              </a:ext>
              <a:ext uri="{C183D7F6-B498-43B3-948B-1728B52AA6E4}">
                <adec:decorative xmlns:adec="http://schemas.microsoft.com/office/drawing/2017/decorative" val="1"/>
              </a:ext>
            </a:extLst>
          </p:cNvPr>
          <p:cNvSpPr txBox="1"/>
          <p:nvPr/>
        </p:nvSpPr>
        <p:spPr>
          <a:xfrm>
            <a:off x="1638299" y="191185"/>
            <a:ext cx="10125075" cy="430887"/>
          </a:xfrm>
          <a:prstGeom prst="rect">
            <a:avLst/>
          </a:prstGeom>
          <a:noFill/>
        </p:spPr>
        <p:txBody>
          <a:bodyPr wrap="square">
            <a:spAutoFit/>
          </a:bodyPr>
          <a:lstStyle/>
          <a:p>
            <a:r>
              <a:rPr lang="en-US" sz="2200" dirty="0"/>
              <a:t>Institutional Resilience and Expanded and Postsecondary Opportunity (IREPO) Grant</a:t>
            </a:r>
          </a:p>
        </p:txBody>
      </p:sp>
      <p:pic>
        <p:nvPicPr>
          <p:cNvPr id="7" name="Picture 6">
            <a:extLst>
              <a:ext uri="{FF2B5EF4-FFF2-40B4-BE49-F238E27FC236}">
                <a16:creationId xmlns:a16="http://schemas.microsoft.com/office/drawing/2014/main" id="{40D5C430-6167-493D-84FA-D6917B5542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3408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437E0E1-6B7C-44B3-9C45-A57F684B8CDC}"/>
              </a:ext>
              <a:ext uri="{C183D7F6-B498-43B3-948B-1728B52AA6E4}">
                <adec:decorative xmlns:adec="http://schemas.microsoft.com/office/drawing/2017/decorative" val="1"/>
              </a:ext>
            </a:extLst>
          </p:cNvPr>
          <p:cNvSpPr txBox="1"/>
          <p:nvPr/>
        </p:nvSpPr>
        <p:spPr>
          <a:xfrm>
            <a:off x="9077326" y="6471762"/>
            <a:ext cx="369570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endParaRPr lang="en-US" dirty="0"/>
          </a:p>
        </p:txBody>
      </p:sp>
      <p:sp>
        <p:nvSpPr>
          <p:cNvPr id="2" name="Slide Number Placeholder 1">
            <a:extLst>
              <a:ext uri="{FF2B5EF4-FFF2-40B4-BE49-F238E27FC236}">
                <a16:creationId xmlns:a16="http://schemas.microsoft.com/office/drawing/2014/main" id="{F0A94AEA-3869-4F25-9118-52C4808C9358}"/>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10" name="Title 9">
            <a:extLst>
              <a:ext uri="{FF2B5EF4-FFF2-40B4-BE49-F238E27FC236}">
                <a16:creationId xmlns:a16="http://schemas.microsoft.com/office/drawing/2014/main" id="{7AB50A4F-E08B-41E3-B640-02C5BBABF695}"/>
              </a:ext>
            </a:extLst>
          </p:cNvPr>
          <p:cNvSpPr txBox="1">
            <a:spLocks noGrp="1"/>
          </p:cNvSpPr>
          <p:nvPr>
            <p:ph type="title" idx="4294967295"/>
          </p:nvPr>
        </p:nvSpPr>
        <p:spPr>
          <a:xfrm>
            <a:off x="2000251" y="833500"/>
            <a:ext cx="8639174"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spcBef>
                <a:spcPts val="0"/>
              </a:spcBef>
              <a:defRPr/>
            </a:pPr>
            <a:r>
              <a:rPr kumimoji="0" lang="en-US" sz="6000" b="1" i="0" u="none" strike="noStrike" kern="1200" cap="none" spc="0" normalizeH="0" baseline="0" noProof="0" dirty="0">
                <a:ln>
                  <a:noFill/>
                </a:ln>
                <a:solidFill>
                  <a:srgbClr val="0070C0"/>
                </a:solidFill>
                <a:effectLst/>
                <a:uLnTx/>
                <a:uFillTx/>
                <a:latin typeface="+mn-lt"/>
                <a:ea typeface="+mn-ea"/>
                <a:cs typeface="+mn-cs"/>
              </a:rPr>
              <a:t>Additional Information</a:t>
            </a:r>
            <a:r>
              <a:rPr lang="en-US" sz="6000" b="1" dirty="0">
                <a:ln>
                  <a:noFill/>
                </a:ln>
                <a:solidFill>
                  <a:srgbClr val="0070C0"/>
                </a:solidFill>
              </a:rPr>
              <a:t> </a:t>
            </a:r>
            <a:r>
              <a:rPr lang="en-US" sz="4800" b="1" dirty="0">
                <a:ln>
                  <a:noFill/>
                </a:ln>
                <a:solidFill>
                  <a:srgbClr val="0070C0"/>
                </a:solidFill>
              </a:rPr>
              <a:t>(Important Points Continued</a:t>
            </a:r>
            <a:r>
              <a:rPr lang="en-US" sz="6000" b="1" dirty="0">
                <a:ln>
                  <a:noFill/>
                </a:ln>
                <a:solidFill>
                  <a:srgbClr val="0070C0"/>
                </a:solidFill>
              </a:rPr>
              <a:t>)</a:t>
            </a:r>
            <a:endParaRPr kumimoji="0" lang="en-US" sz="6000" b="1" i="0" u="none" strike="noStrike" kern="1200" cap="none" spc="0" normalizeH="0" baseline="0" noProof="0" dirty="0">
              <a:ln>
                <a:noFill/>
              </a:ln>
              <a:solidFill>
                <a:srgbClr val="0070C0"/>
              </a:solidFill>
              <a:effectLst/>
              <a:uLnTx/>
              <a:uFillTx/>
              <a:latin typeface="+mn-lt"/>
              <a:ea typeface="+mn-ea"/>
              <a:cs typeface="+mn-cs"/>
            </a:endParaRPr>
          </a:p>
        </p:txBody>
      </p:sp>
      <p:sp>
        <p:nvSpPr>
          <p:cNvPr id="11" name="TextBox 10">
            <a:extLst>
              <a:ext uri="{FF2B5EF4-FFF2-40B4-BE49-F238E27FC236}">
                <a16:creationId xmlns:a16="http://schemas.microsoft.com/office/drawing/2014/main" id="{913CA178-B81C-4290-B424-AA4923823F43}"/>
              </a:ext>
            </a:extLst>
          </p:cNvPr>
          <p:cNvSpPr txBox="1"/>
          <p:nvPr/>
        </p:nvSpPr>
        <p:spPr>
          <a:xfrm>
            <a:off x="1266940" y="2826206"/>
            <a:ext cx="10925060" cy="3046988"/>
          </a:xfrm>
          <a:prstGeom prst="rect">
            <a:avLst/>
          </a:prstGeom>
          <a:noFill/>
        </p:spPr>
        <p:txBody>
          <a:bodyPr wrap="square" rtlCol="0">
            <a:spAutoFit/>
          </a:bodyPr>
          <a:lstStyle/>
          <a:p>
            <a:pPr marL="285750" indent="-285750">
              <a:buClr>
                <a:srgbClr val="0070C0"/>
              </a:buClr>
              <a:buFont typeface="Wingdings" panose="05000000000000000000" pitchFamily="2" charset="2"/>
              <a:buChar char="q"/>
            </a:pPr>
            <a:r>
              <a:rPr lang="en-US" sz="3200" dirty="0"/>
              <a:t> Write a clear and easy to follow narrative </a:t>
            </a:r>
          </a:p>
          <a:p>
            <a:pPr marL="285750" indent="-285750">
              <a:buClr>
                <a:srgbClr val="0070C0"/>
              </a:buClr>
              <a:buFont typeface="Wingdings" panose="05000000000000000000" pitchFamily="2" charset="2"/>
              <a:buChar char="q"/>
            </a:pPr>
            <a:r>
              <a:rPr lang="en-US" sz="3200" dirty="0"/>
              <a:t> Ensure the project narrative is specific</a:t>
            </a:r>
          </a:p>
          <a:p>
            <a:pPr marL="285750" indent="-285750">
              <a:buClr>
                <a:srgbClr val="0070C0"/>
              </a:buClr>
              <a:buFont typeface="Wingdings" panose="05000000000000000000" pitchFamily="2" charset="2"/>
              <a:buChar char="q"/>
            </a:pPr>
            <a:r>
              <a:rPr lang="en-US" sz="3200" dirty="0"/>
              <a:t> Include the most recent updated IPED data</a:t>
            </a:r>
          </a:p>
          <a:p>
            <a:pPr marL="285750" indent="-285750">
              <a:buClr>
                <a:srgbClr val="0070C0"/>
              </a:buClr>
              <a:buFont typeface="Wingdings" panose="05000000000000000000" pitchFamily="2" charset="2"/>
              <a:buChar char="q"/>
            </a:pPr>
            <a:r>
              <a:rPr lang="en-US" sz="3200" dirty="0"/>
              <a:t> Details on how funds will be used helps determine importance of project</a:t>
            </a:r>
          </a:p>
          <a:p>
            <a:pPr marL="285750" indent="-285750">
              <a:buClr>
                <a:srgbClr val="0070C0"/>
              </a:buClr>
              <a:buFont typeface="Wingdings" panose="05000000000000000000" pitchFamily="2" charset="2"/>
              <a:buChar char="q"/>
            </a:pPr>
            <a:r>
              <a:rPr lang="en-US" sz="3200" dirty="0"/>
              <a:t>  Letters of Intent are not required to apply </a:t>
            </a:r>
            <a:endParaRPr lang="en-US" dirty="0"/>
          </a:p>
        </p:txBody>
      </p:sp>
    </p:spTree>
    <p:extLst>
      <p:ext uri="{BB962C8B-B14F-4D97-AF65-F5344CB8AC3E}">
        <p14:creationId xmlns:p14="http://schemas.microsoft.com/office/powerpoint/2010/main" val="769072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96F0E5-B1AE-4423-BF24-DAB05F02774C}"/>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6" name="Picture 5">
            <a:extLst>
              <a:ext uri="{FF2B5EF4-FFF2-40B4-BE49-F238E27FC236}">
                <a16:creationId xmlns:a16="http://schemas.microsoft.com/office/drawing/2014/main" id="{61B39AC1-2926-4D1A-A882-E03F1C206A0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40487FD-876C-4AE8-AB41-77A47B421370}"/>
              </a:ext>
              <a:ext uri="{C183D7F6-B498-43B3-948B-1728B52AA6E4}">
                <adec:decorative xmlns:adec="http://schemas.microsoft.com/office/drawing/2017/decorative" val="1"/>
              </a:ext>
            </a:extLst>
          </p:cNvPr>
          <p:cNvSpPr txBox="1"/>
          <p:nvPr/>
        </p:nvSpPr>
        <p:spPr>
          <a:xfrm>
            <a:off x="1773715" y="110169"/>
            <a:ext cx="9955289" cy="707886"/>
          </a:xfrm>
          <a:prstGeom prst="rect">
            <a:avLst/>
          </a:prstGeom>
          <a:noFill/>
        </p:spPr>
        <p:txBody>
          <a:bodyPr wrap="none" rtlCol="0">
            <a:spAutoFit/>
          </a:bodyPr>
          <a:lstStyle/>
          <a:p>
            <a:r>
              <a:rPr lang="en-US" sz="2200" dirty="0"/>
              <a:t>Institutional Resilience and Expanded and Postsecondary Opportunity (IREPO) Grant</a:t>
            </a:r>
          </a:p>
          <a:p>
            <a:endParaRPr lang="en-US" dirty="0"/>
          </a:p>
        </p:txBody>
      </p:sp>
      <p:sp>
        <p:nvSpPr>
          <p:cNvPr id="9" name="TextBox 8">
            <a:extLst>
              <a:ext uri="{FF2B5EF4-FFF2-40B4-BE49-F238E27FC236}">
                <a16:creationId xmlns:a16="http://schemas.microsoft.com/office/drawing/2014/main" id="{ECAEB7E6-B798-4632-A4C3-5EBD7A3A3CD5}"/>
              </a:ext>
              <a:ext uri="{C183D7F6-B498-43B3-948B-1728B52AA6E4}">
                <adec:decorative xmlns:adec="http://schemas.microsoft.com/office/drawing/2017/decorative" val="1"/>
              </a:ext>
            </a:extLst>
          </p:cNvPr>
          <p:cNvSpPr txBox="1"/>
          <p:nvPr/>
        </p:nvSpPr>
        <p:spPr>
          <a:xfrm>
            <a:off x="9141246" y="6488668"/>
            <a:ext cx="3307815"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endParaRPr lang="en-US" dirty="0"/>
          </a:p>
        </p:txBody>
      </p:sp>
      <p:sp>
        <p:nvSpPr>
          <p:cNvPr id="10" name="Title 9">
            <a:extLst>
              <a:ext uri="{FF2B5EF4-FFF2-40B4-BE49-F238E27FC236}">
                <a16:creationId xmlns:a16="http://schemas.microsoft.com/office/drawing/2014/main" id="{022BF852-3327-4470-843A-4777B8714D05}"/>
              </a:ext>
            </a:extLst>
          </p:cNvPr>
          <p:cNvSpPr txBox="1">
            <a:spLocks noGrp="1"/>
          </p:cNvSpPr>
          <p:nvPr>
            <p:ph type="title" idx="4294967295"/>
          </p:nvPr>
        </p:nvSpPr>
        <p:spPr>
          <a:xfrm>
            <a:off x="1366092" y="818055"/>
            <a:ext cx="10223652" cy="1292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70C0"/>
                </a:solidFill>
                <a:effectLst/>
                <a:uLnTx/>
                <a:uFillTx/>
                <a:latin typeface="+mn-lt"/>
                <a:ea typeface="+mn-ea"/>
                <a:cs typeface="+mn-cs"/>
              </a:rPr>
              <a:t>Additional Information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B19640A5-B11D-4775-BB25-2F32F9A5087A}"/>
              </a:ext>
            </a:extLst>
          </p:cNvPr>
          <p:cNvSpPr txBox="1"/>
          <p:nvPr/>
        </p:nvSpPr>
        <p:spPr>
          <a:xfrm>
            <a:off x="1366092" y="1975980"/>
            <a:ext cx="10466249" cy="4647426"/>
          </a:xfrm>
          <a:prstGeom prst="rect">
            <a:avLst/>
          </a:prstGeom>
          <a:noFill/>
        </p:spPr>
        <p:txBody>
          <a:bodyPr wrap="square" rtlCol="0">
            <a:spAutoFit/>
          </a:bodyPr>
          <a:lstStyle/>
          <a:p>
            <a:pPr marL="285750" indent="-285750">
              <a:buClr>
                <a:srgbClr val="0070C0"/>
              </a:buClr>
              <a:buFont typeface="Wingdings" panose="05000000000000000000" pitchFamily="2" charset="2"/>
              <a:buChar char="q"/>
            </a:pPr>
            <a:r>
              <a:rPr lang="en-US" sz="2800" dirty="0">
                <a:solidFill>
                  <a:srgbClr val="FF0000"/>
                </a:solidFill>
              </a:rPr>
              <a:t> All applicants must follow the </a:t>
            </a:r>
            <a:r>
              <a:rPr lang="en-US" sz="2800" i="1" dirty="0">
                <a:solidFill>
                  <a:srgbClr val="FF0000"/>
                </a:solidFill>
              </a:rPr>
              <a:t>Common Instructions for Applicants to Department of Education Discretionary Grant Programs </a:t>
            </a:r>
            <a:r>
              <a:rPr lang="en-US" sz="2800" dirty="0">
                <a:solidFill>
                  <a:srgbClr val="FF0000"/>
                </a:solidFill>
              </a:rPr>
              <a:t>procedures for the submission of their applications:</a:t>
            </a:r>
            <a:r>
              <a:rPr lang="en-US" sz="2800" i="1" dirty="0">
                <a:solidFill>
                  <a:srgbClr val="FF0000"/>
                </a:solidFill>
              </a:rPr>
              <a:t> </a:t>
            </a:r>
            <a:r>
              <a:rPr lang="en-US" sz="2800" dirty="0">
                <a:solidFill>
                  <a:srgbClr val="FF0000"/>
                </a:solidFill>
                <a:hlinkClick r:id="rId3"/>
              </a:rPr>
              <a:t>https://www.federalregister.gov/d/2019-02206</a:t>
            </a:r>
            <a:r>
              <a:rPr lang="en-US" sz="2800" dirty="0">
                <a:solidFill>
                  <a:srgbClr val="FF0000"/>
                </a:solidFill>
              </a:rPr>
              <a:t> </a:t>
            </a:r>
          </a:p>
          <a:p>
            <a:pPr marL="285750" indent="-285750">
              <a:buClr>
                <a:srgbClr val="0070C0"/>
              </a:buClr>
              <a:buFont typeface="Wingdings" panose="05000000000000000000" pitchFamily="2" charset="2"/>
              <a:buChar char="q"/>
            </a:pPr>
            <a:endParaRPr lang="en-US" dirty="0">
              <a:solidFill>
                <a:srgbClr val="FF0000"/>
              </a:solidFill>
            </a:endParaRPr>
          </a:p>
          <a:p>
            <a:pPr marL="285750" indent="-285750">
              <a:buClr>
                <a:srgbClr val="0070C0"/>
              </a:buClr>
              <a:buFont typeface="Wingdings" panose="05000000000000000000" pitchFamily="2" charset="2"/>
              <a:buChar char="q"/>
            </a:pPr>
            <a:endParaRPr lang="en-US" sz="1800" dirty="0">
              <a:solidFill>
                <a:srgbClr val="FF0000"/>
              </a:solidFill>
            </a:endParaRPr>
          </a:p>
          <a:p>
            <a:pPr marL="285750" indent="-285750">
              <a:buClr>
                <a:srgbClr val="0070C0"/>
              </a:buClr>
              <a:buFont typeface="Wingdings" panose="05000000000000000000" pitchFamily="2" charset="2"/>
              <a:buChar char="q"/>
            </a:pPr>
            <a:r>
              <a:rPr lang="en-US" sz="2800" dirty="0">
                <a:solidFill>
                  <a:srgbClr val="FF0000"/>
                </a:solidFill>
              </a:rPr>
              <a:t> Under section 741(d) of the HEA, no funds made available under this program may be used to provide direct financial assistance in the form of grants or scholarships to students who do not meet the requirements of section 484(a) of the HEA</a:t>
            </a:r>
          </a:p>
          <a:p>
            <a:pPr marL="285750" indent="-285750">
              <a:buClr>
                <a:srgbClr val="0070C0"/>
              </a:buClr>
              <a:buFont typeface="Wingdings" panose="05000000000000000000" pitchFamily="2" charset="2"/>
              <a:buChar char="q"/>
            </a:pPr>
            <a:endParaRPr lang="en-US" sz="1800" dirty="0">
              <a:solidFill>
                <a:srgbClr val="FF0000"/>
              </a:solidFill>
            </a:endParaRPr>
          </a:p>
          <a:p>
            <a:pPr marL="285750" indent="-285750">
              <a:buClr>
                <a:srgbClr val="0070C0"/>
              </a:buClr>
              <a:buFont typeface="Wingdings" panose="05000000000000000000" pitchFamily="2" charset="2"/>
              <a:buChar char="q"/>
            </a:pPr>
            <a:endParaRPr lang="en-US" dirty="0"/>
          </a:p>
        </p:txBody>
      </p:sp>
    </p:spTree>
    <p:extLst>
      <p:ext uri="{BB962C8B-B14F-4D97-AF65-F5344CB8AC3E}">
        <p14:creationId xmlns:p14="http://schemas.microsoft.com/office/powerpoint/2010/main" val="531541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F732CA-0951-44EE-BDCF-4CAB3E4A54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1" y="5999679"/>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CF3FC7F-1C2B-4854-8A5C-93E55D61074B}"/>
              </a:ext>
              <a:ext uri="{C183D7F6-B498-43B3-948B-1728B52AA6E4}">
                <adec:decorative xmlns:adec="http://schemas.microsoft.com/office/drawing/2017/decorative" val="1"/>
              </a:ext>
            </a:extLst>
          </p:cNvPr>
          <p:cNvSpPr txBox="1"/>
          <p:nvPr/>
        </p:nvSpPr>
        <p:spPr>
          <a:xfrm>
            <a:off x="8996855" y="6411635"/>
            <a:ext cx="609600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9" name="TextBox 8">
            <a:extLst>
              <a:ext uri="{FF2B5EF4-FFF2-40B4-BE49-F238E27FC236}">
                <a16:creationId xmlns:a16="http://schemas.microsoft.com/office/drawing/2014/main" id="{9DA29363-A2F7-473D-8095-7F95BAE3B8FE}"/>
              </a:ext>
              <a:ext uri="{C183D7F6-B498-43B3-948B-1728B52AA6E4}">
                <adec:decorative xmlns:adec="http://schemas.microsoft.com/office/drawing/2017/decorative" val="1"/>
              </a:ext>
            </a:extLst>
          </p:cNvPr>
          <p:cNvSpPr txBox="1"/>
          <p:nvPr/>
        </p:nvSpPr>
        <p:spPr>
          <a:xfrm>
            <a:off x="2066925" y="112518"/>
            <a:ext cx="10039349" cy="430887"/>
          </a:xfrm>
          <a:prstGeom prst="rect">
            <a:avLst/>
          </a:prstGeom>
          <a:noFill/>
        </p:spPr>
        <p:txBody>
          <a:bodyPr wrap="square">
            <a:spAutoFit/>
          </a:bodyPr>
          <a:lstStyle/>
          <a:p>
            <a:r>
              <a:rPr lang="en-US" sz="2200" dirty="0"/>
              <a:t>Institutional Resilience and Expanded and Postsecondary Opportunity (IREPO) Grant</a:t>
            </a:r>
          </a:p>
        </p:txBody>
      </p:sp>
      <p:pic>
        <p:nvPicPr>
          <p:cNvPr id="6" name="Picture 5">
            <a:extLst>
              <a:ext uri="{FF2B5EF4-FFF2-40B4-BE49-F238E27FC236}">
                <a16:creationId xmlns:a16="http://schemas.microsoft.com/office/drawing/2014/main" id="{A3D274E1-4B07-48EC-8E6E-D91B657C3F3B}"/>
              </a:ext>
              <a:ext uri="{C183D7F6-B498-43B3-948B-1728B52AA6E4}">
                <adec:decorative xmlns:adec="http://schemas.microsoft.com/office/drawing/2017/decorative" val="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14301" y="2486320"/>
            <a:ext cx="4901938" cy="3226323"/>
          </a:xfrm>
          <a:prstGeom prst="rect">
            <a:avLst/>
          </a:prstGeom>
        </p:spPr>
      </p:pic>
      <p:pic>
        <p:nvPicPr>
          <p:cNvPr id="13" name="Picture 12">
            <a:extLst>
              <a:ext uri="{FF2B5EF4-FFF2-40B4-BE49-F238E27FC236}">
                <a16:creationId xmlns:a16="http://schemas.microsoft.com/office/drawing/2014/main" id="{DFBB8F76-5B25-46E2-9075-AA1B9689FE97}"/>
              </a:ext>
              <a:ext uri="{C183D7F6-B498-43B3-948B-1728B52AA6E4}">
                <adec:decorative xmlns:adec="http://schemas.microsoft.com/office/drawing/2017/decorative" val="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475889" y="780772"/>
            <a:ext cx="3120272" cy="3563332"/>
          </a:xfrm>
          <a:prstGeom prst="rect">
            <a:avLst/>
          </a:prstGeom>
        </p:spPr>
      </p:pic>
      <p:sp>
        <p:nvSpPr>
          <p:cNvPr id="2" name="Title 1">
            <a:extLst>
              <a:ext uri="{FF2B5EF4-FFF2-40B4-BE49-F238E27FC236}">
                <a16:creationId xmlns:a16="http://schemas.microsoft.com/office/drawing/2014/main" id="{A2241F88-6D01-450F-9BE7-4E9BAD3ACA49}"/>
              </a:ext>
            </a:extLst>
          </p:cNvPr>
          <p:cNvSpPr>
            <a:spLocks noGrp="1"/>
          </p:cNvSpPr>
          <p:nvPr>
            <p:ph type="ctrTitle"/>
          </p:nvPr>
        </p:nvSpPr>
        <p:spPr>
          <a:xfrm>
            <a:off x="2928401" y="-2616199"/>
            <a:ext cx="8574622" cy="2616199"/>
          </a:xfrm>
        </p:spPr>
        <p:txBody>
          <a:bodyPr vert="horz" lIns="91440" tIns="45720" rIns="91440" bIns="45720" rtlCol="0" anchor="b">
            <a:normAutofit/>
          </a:bodyPr>
          <a:lstStyle/>
          <a:p>
            <a:r>
              <a:rPr lang="en-US" dirty="0"/>
              <a:t>Time for Questions?</a:t>
            </a:r>
          </a:p>
        </p:txBody>
      </p:sp>
    </p:spTree>
    <p:extLst>
      <p:ext uri="{BB962C8B-B14F-4D97-AF65-F5344CB8AC3E}">
        <p14:creationId xmlns:p14="http://schemas.microsoft.com/office/powerpoint/2010/main" val="3291346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F2FBD1-44E7-4109-89B6-22654480B49C}"/>
              </a:ext>
              <a:ext uri="{C183D7F6-B498-43B3-948B-1728B52AA6E4}">
                <adec:decorative xmlns:adec="http://schemas.microsoft.com/office/drawing/2017/decorative" val="1"/>
              </a:ext>
            </a:extLst>
          </p:cNvPr>
          <p:cNvSpPr txBox="1"/>
          <p:nvPr/>
        </p:nvSpPr>
        <p:spPr>
          <a:xfrm>
            <a:off x="2013735" y="246580"/>
            <a:ext cx="9955289" cy="707886"/>
          </a:xfrm>
          <a:prstGeom prst="rect">
            <a:avLst/>
          </a:prstGeom>
          <a:noFill/>
        </p:spPr>
        <p:txBody>
          <a:bodyPr wrap="none" rtlCol="0">
            <a:spAutoFit/>
          </a:bodyPr>
          <a:lstStyle/>
          <a:p>
            <a:r>
              <a:rPr lang="en-US" sz="2200" dirty="0"/>
              <a:t>Institutional Resilience and Expanded and Postsecondary Opportunity (IREPO) Grant</a:t>
            </a:r>
          </a:p>
          <a:p>
            <a:endParaRPr lang="en-US" dirty="0"/>
          </a:p>
        </p:txBody>
      </p:sp>
      <p:pic>
        <p:nvPicPr>
          <p:cNvPr id="8" name="Picture 7">
            <a:extLst>
              <a:ext uri="{FF2B5EF4-FFF2-40B4-BE49-F238E27FC236}">
                <a16:creationId xmlns:a16="http://schemas.microsoft.com/office/drawing/2014/main" id="{D1A84976-980C-4A85-9442-308EB0E7DC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728" y="603408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FACE80F-965D-4CE1-8495-469900D0269A}"/>
              </a:ext>
              <a:ext uri="{C183D7F6-B498-43B3-948B-1728B52AA6E4}">
                <adec:decorative xmlns:adec="http://schemas.microsoft.com/office/drawing/2017/decorative" val="1"/>
              </a:ext>
            </a:extLst>
          </p:cNvPr>
          <p:cNvSpPr txBox="1"/>
          <p:nvPr/>
        </p:nvSpPr>
        <p:spPr>
          <a:xfrm>
            <a:off x="9053416" y="6488668"/>
            <a:ext cx="6097712"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pic>
        <p:nvPicPr>
          <p:cNvPr id="15" name="Picture 14">
            <a:extLst>
              <a:ext uri="{FF2B5EF4-FFF2-40B4-BE49-F238E27FC236}">
                <a16:creationId xmlns:a16="http://schemas.microsoft.com/office/drawing/2014/main" id="{7455643F-EB1D-4521-A0E6-A6739747F175}"/>
              </a:ext>
              <a:ext uri="{C183D7F6-B498-43B3-948B-1728B52AA6E4}">
                <adec:decorative xmlns:adec="http://schemas.microsoft.com/office/drawing/2017/decorative" val="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617983" y="352583"/>
            <a:ext cx="8829898" cy="4351180"/>
          </a:xfrm>
          <a:prstGeom prst="rect">
            <a:avLst/>
          </a:prstGeom>
        </p:spPr>
      </p:pic>
      <p:sp>
        <p:nvSpPr>
          <p:cNvPr id="2" name="Title 1">
            <a:extLst>
              <a:ext uri="{FF2B5EF4-FFF2-40B4-BE49-F238E27FC236}">
                <a16:creationId xmlns:a16="http://schemas.microsoft.com/office/drawing/2014/main" id="{9B297247-008F-44D2-B569-94B414FA88EB}"/>
              </a:ext>
            </a:extLst>
          </p:cNvPr>
          <p:cNvSpPr>
            <a:spLocks noGrp="1"/>
          </p:cNvSpPr>
          <p:nvPr>
            <p:ph type="ctrTitle"/>
          </p:nvPr>
        </p:nvSpPr>
        <p:spPr>
          <a:xfrm>
            <a:off x="2928401" y="-2616199"/>
            <a:ext cx="8574622" cy="2616199"/>
          </a:xfrm>
        </p:spPr>
        <p:txBody>
          <a:bodyPr vert="horz" lIns="91440" tIns="45720" rIns="91440" bIns="45720" rtlCol="0" anchor="b">
            <a:normAutofit/>
          </a:bodyPr>
          <a:lstStyle/>
          <a:p>
            <a:r>
              <a:rPr lang="en-US" dirty="0"/>
              <a:t>Thank you!</a:t>
            </a:r>
          </a:p>
        </p:txBody>
      </p:sp>
      <p:sp>
        <p:nvSpPr>
          <p:cNvPr id="3" name="Subtitle 2">
            <a:extLst>
              <a:ext uri="{FF2B5EF4-FFF2-40B4-BE49-F238E27FC236}">
                <a16:creationId xmlns:a16="http://schemas.microsoft.com/office/drawing/2014/main" id="{88B71A5B-A2B9-4082-A9D4-04545442F68E}"/>
              </a:ext>
            </a:extLst>
          </p:cNvPr>
          <p:cNvSpPr>
            <a:spLocks noGrp="1"/>
          </p:cNvSpPr>
          <p:nvPr>
            <p:ph type="subTitle" idx="1"/>
          </p:nvPr>
        </p:nvSpPr>
        <p:spPr>
          <a:xfrm>
            <a:off x="4460236" y="4508623"/>
            <a:ext cx="6987645" cy="1388534"/>
          </a:xfrm>
        </p:spPr>
        <p:txBody>
          <a:bodyPr>
            <a:noAutofit/>
          </a:bodyPr>
          <a:lstStyle/>
          <a:p>
            <a:pPr algn="ctr">
              <a:spcBef>
                <a:spcPts val="0"/>
              </a:spcBef>
              <a:spcAft>
                <a:spcPts val="0"/>
              </a:spcAft>
            </a:pPr>
            <a:r>
              <a:rPr lang="en-US" sz="3200" b="1" dirty="0">
                <a:solidFill>
                  <a:srgbClr val="0070C0"/>
                </a:solidFill>
              </a:rPr>
              <a:t>Karen Epps</a:t>
            </a:r>
          </a:p>
          <a:p>
            <a:pPr algn="ctr">
              <a:spcBef>
                <a:spcPts val="0"/>
              </a:spcBef>
              <a:spcAft>
                <a:spcPts val="0"/>
              </a:spcAft>
            </a:pPr>
            <a:r>
              <a:rPr lang="en-US" sz="3200" b="1" dirty="0">
                <a:solidFill>
                  <a:srgbClr val="0070C0"/>
                </a:solidFill>
              </a:rPr>
              <a:t>IREPO Grant </a:t>
            </a:r>
            <a:r>
              <a:rPr lang="en-US" sz="3200" b="1">
                <a:solidFill>
                  <a:srgbClr val="0070C0"/>
                </a:solidFill>
              </a:rPr>
              <a:t>Program </a:t>
            </a:r>
          </a:p>
          <a:p>
            <a:pPr algn="ctr">
              <a:spcBef>
                <a:spcPts val="0"/>
              </a:spcBef>
              <a:spcAft>
                <a:spcPts val="0"/>
              </a:spcAft>
            </a:pPr>
            <a:r>
              <a:rPr lang="en-US" sz="3200" b="1">
                <a:solidFill>
                  <a:srgbClr val="0070C0"/>
                </a:solidFill>
              </a:rPr>
              <a:t>Competition </a:t>
            </a:r>
            <a:r>
              <a:rPr lang="en-US" sz="3200" b="1" dirty="0">
                <a:solidFill>
                  <a:srgbClr val="0070C0"/>
                </a:solidFill>
              </a:rPr>
              <a:t>Manager</a:t>
            </a:r>
          </a:p>
          <a:p>
            <a:pPr algn="ctr">
              <a:spcBef>
                <a:spcPts val="0"/>
              </a:spcBef>
              <a:spcAft>
                <a:spcPts val="0"/>
              </a:spcAft>
            </a:pPr>
            <a:r>
              <a:rPr lang="en-US" sz="3200" b="1" dirty="0">
                <a:solidFill>
                  <a:srgbClr val="0070C0"/>
                </a:solidFill>
              </a:rPr>
              <a:t>Karen.Epps@ed.gov</a:t>
            </a:r>
          </a:p>
        </p:txBody>
      </p:sp>
    </p:spTree>
    <p:extLst>
      <p:ext uri="{BB962C8B-B14F-4D97-AF65-F5344CB8AC3E}">
        <p14:creationId xmlns:p14="http://schemas.microsoft.com/office/powerpoint/2010/main" val="154064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F9532F-8A04-4324-84C3-8CBA95B30462}"/>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TextBox 4">
            <a:extLst>
              <a:ext uri="{FF2B5EF4-FFF2-40B4-BE49-F238E27FC236}">
                <a16:creationId xmlns:a16="http://schemas.microsoft.com/office/drawing/2014/main" id="{AC2400F9-BD32-4555-B195-A94A5F6438DB}"/>
              </a:ext>
              <a:ext uri="{C183D7F6-B498-43B3-948B-1728B52AA6E4}">
                <adec:decorative xmlns:adec="http://schemas.microsoft.com/office/drawing/2017/decorative" val="1"/>
              </a:ext>
            </a:extLst>
          </p:cNvPr>
          <p:cNvSpPr txBox="1"/>
          <p:nvPr/>
        </p:nvSpPr>
        <p:spPr>
          <a:xfrm>
            <a:off x="1662858" y="178713"/>
            <a:ext cx="9955289" cy="430887"/>
          </a:xfrm>
          <a:prstGeom prst="rect">
            <a:avLst/>
          </a:prstGeom>
          <a:noFill/>
        </p:spPr>
        <p:txBody>
          <a:bodyPr wrap="none" rtlCol="0">
            <a:spAutoFit/>
          </a:bodyPr>
          <a:lstStyle/>
          <a:p>
            <a:r>
              <a:rPr lang="en-US" sz="2200" dirty="0"/>
              <a:t>Institutional Resilience and Expanded and Postsecondary Opportunity (IREPO) Grant</a:t>
            </a:r>
          </a:p>
        </p:txBody>
      </p:sp>
      <p:sp>
        <p:nvSpPr>
          <p:cNvPr id="6" name="Title 5">
            <a:extLst>
              <a:ext uri="{FF2B5EF4-FFF2-40B4-BE49-F238E27FC236}">
                <a16:creationId xmlns:a16="http://schemas.microsoft.com/office/drawing/2014/main" id="{03D4ED2D-BC93-4CF8-939F-206DA86BD0AC}"/>
              </a:ext>
            </a:extLst>
          </p:cNvPr>
          <p:cNvSpPr txBox="1">
            <a:spLocks noGrp="1"/>
          </p:cNvSpPr>
          <p:nvPr>
            <p:ph type="title" idx="4294967295"/>
          </p:nvPr>
        </p:nvSpPr>
        <p:spPr>
          <a:xfrm>
            <a:off x="2456761" y="881350"/>
            <a:ext cx="8152482" cy="48320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defRPr/>
            </a:pPr>
            <a:r>
              <a:rPr kumimoji="0" lang="en-US" sz="6000" b="1" i="0" u="none" strike="noStrike" kern="1200" cap="none" spc="0" normalizeH="0" baseline="0" noProof="0" dirty="0">
                <a:ln>
                  <a:noFill/>
                </a:ln>
                <a:solidFill>
                  <a:srgbClr val="0070C0"/>
                </a:solidFill>
                <a:effectLst/>
                <a:uLnTx/>
                <a:uFillTx/>
                <a:latin typeface="+mn-lt"/>
                <a:ea typeface="+mn-ea"/>
                <a:cs typeface="+mn-cs"/>
              </a:rPr>
              <a:t>Absolute Priority</a:t>
            </a:r>
            <a:br>
              <a:rPr kumimoji="0" lang="en-US" sz="1800" b="1" i="0" u="none" strike="noStrike" kern="1200" cap="none" spc="0" normalizeH="0" baseline="0" noProof="0" dirty="0">
                <a:ln>
                  <a:noFill/>
                </a:ln>
                <a:solidFill>
                  <a:srgbClr val="0070C0"/>
                </a:solidFill>
                <a:effectLst/>
                <a:uLnTx/>
                <a:uFillTx/>
                <a:latin typeface="+mn-lt"/>
                <a:ea typeface="+mn-ea"/>
                <a:cs typeface="+mn-cs"/>
              </a:rPr>
            </a:br>
            <a:r>
              <a:rPr kumimoji="0" lang="en-US" sz="4000" b="1" i="0" u="none" strike="noStrike" kern="1200" cap="none" spc="0" normalizeH="0" baseline="0" noProof="0" dirty="0">
                <a:ln>
                  <a:noFill/>
                </a:ln>
                <a:solidFill>
                  <a:srgbClr val="0070C0"/>
                </a:solidFill>
                <a:effectLst/>
                <a:uLnTx/>
                <a:uFillTx/>
                <a:latin typeface="+mn-lt"/>
                <a:ea typeface="+mn-ea"/>
                <a:cs typeface="+mn-cs"/>
              </a:rPr>
              <a:t>(</a:t>
            </a:r>
            <a:r>
              <a:rPr kumimoji="0" lang="en-US" sz="4000" b="1" i="0" u="none" strike="noStrike" kern="1200" cap="none" spc="0" normalizeH="0" baseline="0" noProof="0" dirty="0">
                <a:ln>
                  <a:noFill/>
                </a:ln>
                <a:solidFill>
                  <a:schemeClr val="tx1"/>
                </a:solidFill>
                <a:effectLst/>
                <a:uLnTx/>
                <a:uFillTx/>
                <a:latin typeface="+mn-lt"/>
                <a:ea typeface="+mn-ea"/>
                <a:cs typeface="+mn-cs"/>
              </a:rPr>
              <a:t>No points</a:t>
            </a:r>
            <a:r>
              <a:rPr kumimoji="0" lang="en-US" sz="4000" b="1" i="0" u="none" strike="noStrike" kern="1200" cap="none" spc="0" normalizeH="0" baseline="0" noProof="0" dirty="0">
                <a:ln>
                  <a:noFill/>
                </a:ln>
                <a:solidFill>
                  <a:srgbClr val="0070C0"/>
                </a:solidFill>
                <a:effectLst/>
                <a:uLnTx/>
                <a:uFillTx/>
                <a:latin typeface="+mn-lt"/>
                <a:ea typeface="+mn-ea"/>
                <a:cs typeface="+mn-cs"/>
              </a:rPr>
              <a:t>)</a:t>
            </a:r>
            <a:br>
              <a:rPr kumimoji="0" lang="en-US" sz="4000" b="1" i="0" u="none" strike="noStrike" kern="1200" cap="none" spc="0" normalizeH="0" baseline="0" noProof="0" dirty="0">
                <a:ln>
                  <a:noFill/>
                </a:ln>
                <a:solidFill>
                  <a:srgbClr val="0070C0"/>
                </a:solidFill>
                <a:effectLst/>
                <a:uLnTx/>
                <a:uFillTx/>
                <a:latin typeface="+mn-lt"/>
                <a:ea typeface="+mn-ea"/>
                <a:cs typeface="+mn-cs"/>
              </a:rPr>
            </a:br>
            <a:br>
              <a:rPr kumimoji="0" lang="en-US" sz="4000" b="1" i="0" u="none" strike="noStrike" kern="1200" cap="none" spc="0" normalizeH="0" baseline="0" noProof="0" dirty="0">
                <a:ln>
                  <a:noFill/>
                </a:ln>
                <a:solidFill>
                  <a:srgbClr val="0070C0"/>
                </a:solidFill>
                <a:effectLst/>
                <a:uLnTx/>
                <a:uFillTx/>
                <a:latin typeface="+mn-lt"/>
                <a:ea typeface="+mn-ea"/>
                <a:cs typeface="+mn-cs"/>
              </a:rPr>
            </a:br>
            <a:br>
              <a:rPr lang="en-US" b="1" dirty="0">
                <a:ln>
                  <a:noFill/>
                </a:ln>
                <a:solidFill>
                  <a:srgbClr val="0070C0"/>
                </a:solidFill>
                <a:latin typeface="+mn-lt"/>
                <a:ea typeface="+mn-ea"/>
                <a:cs typeface="+mn-cs"/>
              </a:rPr>
            </a:br>
            <a:r>
              <a:rPr lang="en-US" sz="4400" dirty="0">
                <a:latin typeface="+mn-lt"/>
              </a:rPr>
              <a:t>Expanding Opportunity and Building Institutional Resilience</a:t>
            </a:r>
            <a:br>
              <a:rPr lang="en-US" dirty="0"/>
            </a:b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a:extLst>
              <a:ext uri="{FF2B5EF4-FFF2-40B4-BE49-F238E27FC236}">
                <a16:creationId xmlns:a16="http://schemas.microsoft.com/office/drawing/2014/main" id="{CE749BDD-673A-402F-8086-77A1924BB0BB}"/>
              </a:ext>
              <a:ext uri="{C183D7F6-B498-43B3-948B-1728B52AA6E4}">
                <adec:decorative xmlns:adec="http://schemas.microsoft.com/office/drawing/2017/decorative" val="1"/>
              </a:ext>
            </a:extLst>
          </p:cNvPr>
          <p:cNvSpPr txBox="1"/>
          <p:nvPr/>
        </p:nvSpPr>
        <p:spPr>
          <a:xfrm>
            <a:off x="9023409" y="6446044"/>
            <a:ext cx="3054811" cy="646331"/>
          </a:xfrm>
          <a:prstGeom prst="rect">
            <a:avLst/>
          </a:prstGeom>
          <a:noFill/>
        </p:spPr>
        <p:txBody>
          <a:bodyPr wrap="none" rtlCol="0">
            <a:spAutoFit/>
          </a:bodyPr>
          <a:lstStyle/>
          <a:p>
            <a:r>
              <a:rPr lang="en-US" sz="1800" dirty="0">
                <a:effectLst>
                  <a:outerShdw blurRad="38100" dist="38100" dir="2700000" algn="tl">
                    <a:srgbClr val="000000">
                      <a:alpha val="43137"/>
                    </a:srgbClr>
                  </a:outerShdw>
                </a:effectLst>
              </a:rPr>
              <a:t>U.S. Department of Education</a:t>
            </a:r>
          </a:p>
          <a:p>
            <a:endParaRPr lang="en-US" dirty="0"/>
          </a:p>
        </p:txBody>
      </p:sp>
      <p:pic>
        <p:nvPicPr>
          <p:cNvPr id="12" name="Picture 11">
            <a:extLst>
              <a:ext uri="{FF2B5EF4-FFF2-40B4-BE49-F238E27FC236}">
                <a16:creationId xmlns:a16="http://schemas.microsoft.com/office/drawing/2014/main" id="{C787E4D4-5B2A-4C57-8E1F-390A719C27A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394" y="603408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59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F9532F-8A04-4324-84C3-8CBA95B30462}"/>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TextBox 4">
            <a:extLst>
              <a:ext uri="{FF2B5EF4-FFF2-40B4-BE49-F238E27FC236}">
                <a16:creationId xmlns:a16="http://schemas.microsoft.com/office/drawing/2014/main" id="{AC2400F9-BD32-4555-B195-A94A5F6438DB}"/>
              </a:ext>
              <a:ext uri="{C183D7F6-B498-43B3-948B-1728B52AA6E4}">
                <adec:decorative xmlns:adec="http://schemas.microsoft.com/office/drawing/2017/decorative" val="1"/>
              </a:ext>
            </a:extLst>
          </p:cNvPr>
          <p:cNvSpPr txBox="1"/>
          <p:nvPr/>
        </p:nvSpPr>
        <p:spPr>
          <a:xfrm>
            <a:off x="1662858" y="178713"/>
            <a:ext cx="9955289" cy="430887"/>
          </a:xfrm>
          <a:prstGeom prst="rect">
            <a:avLst/>
          </a:prstGeom>
          <a:noFill/>
        </p:spPr>
        <p:txBody>
          <a:bodyPr wrap="none" rtlCol="0">
            <a:spAutoFit/>
          </a:bodyPr>
          <a:lstStyle/>
          <a:p>
            <a:r>
              <a:rPr lang="en-US" sz="2200" dirty="0"/>
              <a:t>Institutional Resilience and Expanded and Postsecondary Opportunity (IREPO) Grant</a:t>
            </a:r>
          </a:p>
        </p:txBody>
      </p:sp>
      <p:sp>
        <p:nvSpPr>
          <p:cNvPr id="6" name="Title 5">
            <a:extLst>
              <a:ext uri="{FF2B5EF4-FFF2-40B4-BE49-F238E27FC236}">
                <a16:creationId xmlns:a16="http://schemas.microsoft.com/office/drawing/2014/main" id="{03D4ED2D-BC93-4CF8-939F-206DA86BD0AC}"/>
              </a:ext>
            </a:extLst>
          </p:cNvPr>
          <p:cNvSpPr txBox="1">
            <a:spLocks noGrp="1"/>
          </p:cNvSpPr>
          <p:nvPr>
            <p:ph type="title" idx="4294967295"/>
          </p:nvPr>
        </p:nvSpPr>
        <p:spPr>
          <a:xfrm>
            <a:off x="2456761" y="881350"/>
            <a:ext cx="8152482"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70C0"/>
                </a:solidFill>
                <a:effectLst/>
                <a:uLnTx/>
                <a:uFillTx/>
                <a:latin typeface="+mn-lt"/>
                <a:ea typeface="+mn-ea"/>
                <a:cs typeface="+mn-cs"/>
              </a:rPr>
              <a:t>Absolute Priority</a:t>
            </a:r>
            <a:br>
              <a:rPr kumimoji="0" lang="en-US" sz="1800" b="1" i="0" u="none" strike="noStrike" kern="1200" cap="none" spc="0" normalizeH="0" baseline="0" noProof="0" dirty="0">
                <a:ln>
                  <a:noFill/>
                </a:ln>
                <a:solidFill>
                  <a:srgbClr val="0070C0"/>
                </a:solidFill>
                <a:effectLst/>
                <a:uLnTx/>
                <a:uFillTx/>
                <a:latin typeface="+mn-lt"/>
                <a:ea typeface="+mn-ea"/>
                <a:cs typeface="+mn-cs"/>
              </a:rPr>
            </a:br>
            <a:r>
              <a:rPr kumimoji="0" lang="en-US" sz="4000" b="1" i="0" u="none" strike="noStrike" kern="1200" cap="none" spc="0" normalizeH="0" baseline="0" noProof="0" dirty="0">
                <a:ln>
                  <a:noFill/>
                </a:ln>
                <a:solidFill>
                  <a:srgbClr val="0070C0"/>
                </a:solidFill>
                <a:effectLst/>
                <a:uLnTx/>
                <a:uFillTx/>
                <a:latin typeface="+mn-lt"/>
                <a:ea typeface="+mn-ea"/>
                <a:cs typeface="+mn-cs"/>
              </a:rPr>
              <a:t>(</a:t>
            </a:r>
            <a:r>
              <a:rPr kumimoji="0" lang="en-US" sz="4000" b="1" i="0" u="none" strike="noStrike" kern="1200" cap="none" spc="0" normalizeH="0" baseline="0" noProof="0" dirty="0">
                <a:ln>
                  <a:noFill/>
                </a:ln>
                <a:solidFill>
                  <a:schemeClr val="tx1"/>
                </a:solidFill>
                <a:effectLst/>
                <a:uLnTx/>
                <a:uFillTx/>
                <a:latin typeface="+mn-lt"/>
                <a:ea typeface="+mn-ea"/>
                <a:cs typeface="+mn-cs"/>
              </a:rPr>
              <a:t>No points</a:t>
            </a:r>
            <a:r>
              <a:rPr kumimoji="0" lang="en-US" sz="4000" b="1" i="0" u="none" strike="noStrike" kern="1200" cap="none" spc="0" normalizeH="0" baseline="0" noProof="0" dirty="0">
                <a:ln>
                  <a:noFill/>
                </a:ln>
                <a:solidFill>
                  <a:srgbClr val="0070C0"/>
                </a:solidFill>
                <a:effectLst/>
                <a:uLnTx/>
                <a:uFillTx/>
                <a:latin typeface="+mn-lt"/>
                <a:ea typeface="+mn-ea"/>
                <a:cs typeface="+mn-cs"/>
              </a:rPr>
              <a:t>)</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3BC3AD0A-E90D-4752-8992-F6A8E85C0920}"/>
              </a:ext>
            </a:extLst>
          </p:cNvPr>
          <p:cNvSpPr txBox="1"/>
          <p:nvPr/>
        </p:nvSpPr>
        <p:spPr>
          <a:xfrm>
            <a:off x="1220203" y="2914124"/>
            <a:ext cx="10840597" cy="2677656"/>
          </a:xfrm>
          <a:prstGeom prst="rect">
            <a:avLst/>
          </a:prstGeom>
          <a:noFill/>
        </p:spPr>
        <p:txBody>
          <a:bodyPr wrap="square" rtlCol="0">
            <a:spAutoFit/>
          </a:bodyPr>
          <a:lstStyle/>
          <a:p>
            <a:r>
              <a:rPr lang="en-US" sz="2800" dirty="0"/>
              <a:t>Projects that will provide financial support to IHEs with the greatest unmet needs related to coronavirus to enable them to resume operations, serve the needs of students, reduce disease transmission, and/or implement safe and effective instructional delivery models, that will enable safe in-person learning and expand remote learning opportunities when necessary</a:t>
            </a:r>
          </a:p>
        </p:txBody>
      </p:sp>
      <p:sp>
        <p:nvSpPr>
          <p:cNvPr id="8" name="TextBox 7">
            <a:extLst>
              <a:ext uri="{FF2B5EF4-FFF2-40B4-BE49-F238E27FC236}">
                <a16:creationId xmlns:a16="http://schemas.microsoft.com/office/drawing/2014/main" id="{CE749BDD-673A-402F-8086-77A1924BB0BB}"/>
              </a:ext>
              <a:ext uri="{C183D7F6-B498-43B3-948B-1728B52AA6E4}">
                <adec:decorative xmlns:adec="http://schemas.microsoft.com/office/drawing/2017/decorative" val="1"/>
              </a:ext>
            </a:extLst>
          </p:cNvPr>
          <p:cNvSpPr txBox="1"/>
          <p:nvPr/>
        </p:nvSpPr>
        <p:spPr>
          <a:xfrm>
            <a:off x="9023409" y="6446044"/>
            <a:ext cx="3054811" cy="646331"/>
          </a:xfrm>
          <a:prstGeom prst="rect">
            <a:avLst/>
          </a:prstGeom>
          <a:noFill/>
        </p:spPr>
        <p:txBody>
          <a:bodyPr wrap="none" rtlCol="0">
            <a:spAutoFit/>
          </a:bodyPr>
          <a:lstStyle/>
          <a:p>
            <a:r>
              <a:rPr lang="en-US" sz="1800" dirty="0">
                <a:effectLst>
                  <a:outerShdw blurRad="38100" dist="38100" dir="2700000" algn="tl">
                    <a:srgbClr val="000000">
                      <a:alpha val="43137"/>
                    </a:srgbClr>
                  </a:outerShdw>
                </a:effectLst>
              </a:rPr>
              <a:t>U.S. Department of Education</a:t>
            </a:r>
          </a:p>
          <a:p>
            <a:endParaRPr lang="en-US" dirty="0"/>
          </a:p>
        </p:txBody>
      </p:sp>
      <p:pic>
        <p:nvPicPr>
          <p:cNvPr id="12" name="Picture 11">
            <a:extLst>
              <a:ext uri="{FF2B5EF4-FFF2-40B4-BE49-F238E27FC236}">
                <a16:creationId xmlns:a16="http://schemas.microsoft.com/office/drawing/2014/main" id="{C787E4D4-5B2A-4C57-8E1F-390A719C27A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394" y="6034088"/>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77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3937E8-DF81-43B7-961C-7B5A700AE0AF}"/>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3" name="TextBox 2">
            <a:extLst>
              <a:ext uri="{FF2B5EF4-FFF2-40B4-BE49-F238E27FC236}">
                <a16:creationId xmlns:a16="http://schemas.microsoft.com/office/drawing/2014/main" id="{8807C4B3-D180-47F0-9560-CEED5C341773}"/>
              </a:ext>
              <a:ext uri="{C183D7F6-B498-43B3-948B-1728B52AA6E4}">
                <adec:decorative xmlns:adec="http://schemas.microsoft.com/office/drawing/2017/decorative" val="1"/>
              </a:ext>
            </a:extLst>
          </p:cNvPr>
          <p:cNvSpPr txBox="1"/>
          <p:nvPr/>
        </p:nvSpPr>
        <p:spPr>
          <a:xfrm>
            <a:off x="2469122" y="164737"/>
            <a:ext cx="8180381" cy="646331"/>
          </a:xfrm>
          <a:prstGeom prst="rect">
            <a:avLst/>
          </a:prstGeom>
          <a:noFill/>
        </p:spPr>
        <p:txBody>
          <a:bodyPr wrap="none" rtlCol="0">
            <a:spAutoFit/>
          </a:bodyPr>
          <a:lstStyle/>
          <a:p>
            <a:r>
              <a:rPr lang="en-US" sz="1800" dirty="0"/>
              <a:t>Institutional Resilience and Expanded and Postsecondary Opportunity (IREPO) Grant</a:t>
            </a:r>
          </a:p>
          <a:p>
            <a:endParaRPr lang="en-US" dirty="0"/>
          </a:p>
        </p:txBody>
      </p:sp>
      <p:sp>
        <p:nvSpPr>
          <p:cNvPr id="4" name="Title 3">
            <a:extLst>
              <a:ext uri="{FF2B5EF4-FFF2-40B4-BE49-F238E27FC236}">
                <a16:creationId xmlns:a16="http://schemas.microsoft.com/office/drawing/2014/main" id="{CD63738C-3061-4D9D-8550-37AD994B62D5}"/>
              </a:ext>
            </a:extLst>
          </p:cNvPr>
          <p:cNvSpPr txBox="1">
            <a:spLocks noGrp="1"/>
          </p:cNvSpPr>
          <p:nvPr>
            <p:ph type="title" idx="4294967295"/>
          </p:nvPr>
        </p:nvSpPr>
        <p:spPr>
          <a:xfrm>
            <a:off x="1621971" y="670193"/>
            <a:ext cx="9722878"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70C0"/>
                </a:solidFill>
                <a:effectLst/>
                <a:uLnTx/>
                <a:uFillTx/>
                <a:latin typeface="+mn-lt"/>
                <a:ea typeface="+mn-ea"/>
                <a:cs typeface="+mn-cs"/>
              </a:rPr>
              <a:t>Absolute Priority (continued)</a:t>
            </a:r>
            <a:br>
              <a:rPr kumimoji="0" lang="en-US" sz="1800" b="1" i="0" u="none" strike="noStrike" kern="1200" cap="none" spc="0" normalizeH="0" baseline="0" noProof="0" dirty="0">
                <a:ln>
                  <a:noFill/>
                </a:ln>
                <a:solidFill>
                  <a:srgbClr val="0070C0"/>
                </a:solidFill>
                <a:effectLst/>
                <a:uLnTx/>
                <a:uFillTx/>
                <a:latin typeface="+mn-lt"/>
                <a:ea typeface="+mn-ea"/>
                <a:cs typeface="+mn-cs"/>
              </a:rPr>
            </a:br>
            <a:r>
              <a:rPr kumimoji="0" lang="en-US" sz="4000" b="1" i="0" u="none" strike="noStrike" kern="1200" cap="none" spc="0" normalizeH="0" baseline="0" noProof="0" dirty="0">
                <a:ln>
                  <a:noFill/>
                </a:ln>
                <a:solidFill>
                  <a:srgbClr val="0070C0"/>
                </a:solidFill>
                <a:effectLst/>
                <a:uLnTx/>
                <a:uFillTx/>
                <a:latin typeface="+mn-lt"/>
                <a:ea typeface="+mn-ea"/>
                <a:cs typeface="+mn-cs"/>
              </a:rPr>
              <a:t>(</a:t>
            </a:r>
            <a:r>
              <a:rPr kumimoji="0" lang="en-US" sz="4000" b="1" i="0" u="none" strike="noStrike" kern="1200" cap="none" spc="0" normalizeH="0" baseline="0" noProof="0" dirty="0">
                <a:ln>
                  <a:noFill/>
                </a:ln>
                <a:solidFill>
                  <a:schemeClr val="tx1"/>
                </a:solidFill>
                <a:effectLst/>
                <a:uLnTx/>
                <a:uFillTx/>
                <a:latin typeface="+mn-lt"/>
                <a:ea typeface="+mn-ea"/>
                <a:cs typeface="+mn-cs"/>
              </a:rPr>
              <a:t>No points</a:t>
            </a:r>
            <a:r>
              <a:rPr kumimoji="0" lang="en-US" sz="4000" b="1" i="0" u="none" strike="noStrike" kern="1200" cap="none" spc="0" normalizeH="0" baseline="0" noProof="0" dirty="0">
                <a:ln>
                  <a:noFill/>
                </a:ln>
                <a:solidFill>
                  <a:srgbClr val="0070C0"/>
                </a:solidFill>
                <a:effectLst/>
                <a:uLnTx/>
                <a:uFillTx/>
                <a:latin typeface="+mn-lt"/>
                <a:ea typeface="+mn-ea"/>
                <a:cs typeface="+mn-cs"/>
              </a:rPr>
              <a:t>)</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a:extLst>
              <a:ext uri="{FF2B5EF4-FFF2-40B4-BE49-F238E27FC236}">
                <a16:creationId xmlns:a16="http://schemas.microsoft.com/office/drawing/2014/main" id="{9EC7B89F-7197-4E65-9FF7-2ECD1691C3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278" y="6076712"/>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E49462E-DD33-44FA-B8DA-F6F635FFC796}"/>
              </a:ext>
              <a:ext uri="{C183D7F6-B498-43B3-948B-1728B52AA6E4}">
                <adec:decorative xmlns:adec="http://schemas.microsoft.com/office/drawing/2017/decorative" val="1"/>
              </a:ext>
            </a:extLst>
          </p:cNvPr>
          <p:cNvSpPr txBox="1"/>
          <p:nvPr/>
        </p:nvSpPr>
        <p:spPr>
          <a:xfrm>
            <a:off x="9121149" y="6488668"/>
            <a:ext cx="3056708"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11" name="TextBox 10">
            <a:extLst>
              <a:ext uri="{FF2B5EF4-FFF2-40B4-BE49-F238E27FC236}">
                <a16:creationId xmlns:a16="http://schemas.microsoft.com/office/drawing/2014/main" id="{9FCE1A34-EB3C-4760-987D-FA8260CCED6E}"/>
              </a:ext>
            </a:extLst>
          </p:cNvPr>
          <p:cNvSpPr txBox="1"/>
          <p:nvPr/>
        </p:nvSpPr>
        <p:spPr>
          <a:xfrm>
            <a:off x="1621971" y="2618816"/>
            <a:ext cx="10131423" cy="1754326"/>
          </a:xfrm>
          <a:prstGeom prst="rect">
            <a:avLst/>
          </a:prstGeom>
          <a:noFill/>
        </p:spPr>
        <p:txBody>
          <a:bodyPr wrap="square" rtlCol="0">
            <a:spAutoFit/>
          </a:bodyPr>
          <a:lstStyle/>
          <a:p>
            <a:pPr marL="457200" indent="-457200">
              <a:buClr>
                <a:srgbClr val="0070C0"/>
              </a:buClr>
              <a:buFont typeface="Wingdings" panose="05000000000000000000" pitchFamily="2" charset="2"/>
              <a:buChar char="q"/>
            </a:pPr>
            <a:r>
              <a:rPr lang="en-US" sz="3600" dirty="0"/>
              <a:t>Absolute priority is required for eligibility </a:t>
            </a:r>
          </a:p>
          <a:p>
            <a:pPr marL="457200" indent="-457200">
              <a:buClr>
                <a:srgbClr val="0070C0"/>
              </a:buClr>
              <a:buFont typeface="Wingdings" panose="05000000000000000000" pitchFamily="2" charset="2"/>
              <a:buChar char="q"/>
            </a:pPr>
            <a:r>
              <a:rPr lang="en-US" sz="3600" dirty="0"/>
              <a:t>Clearly identify Absolute Priority  </a:t>
            </a:r>
          </a:p>
          <a:p>
            <a:pPr marL="457200" indent="-457200">
              <a:buClr>
                <a:srgbClr val="0070C0"/>
              </a:buClr>
              <a:buFont typeface="Wingdings" panose="05000000000000000000" pitchFamily="2" charset="2"/>
              <a:buChar char="q"/>
            </a:pPr>
            <a:r>
              <a:rPr lang="en-US" sz="3600" dirty="0"/>
              <a:t> Some duplicated information is acceptable</a:t>
            </a:r>
          </a:p>
        </p:txBody>
      </p:sp>
    </p:spTree>
    <p:extLst>
      <p:ext uri="{BB962C8B-B14F-4D97-AF65-F5344CB8AC3E}">
        <p14:creationId xmlns:p14="http://schemas.microsoft.com/office/powerpoint/2010/main" val="285683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9906-9422-4FEE-B50B-F7D15E19A921}"/>
              </a:ext>
            </a:extLst>
          </p:cNvPr>
          <p:cNvSpPr>
            <a:spLocks noGrp="1"/>
          </p:cNvSpPr>
          <p:nvPr>
            <p:ph type="ctrTitle"/>
          </p:nvPr>
        </p:nvSpPr>
        <p:spPr>
          <a:xfrm>
            <a:off x="2602325" y="3003186"/>
            <a:ext cx="8574622" cy="851628"/>
          </a:xfrm>
        </p:spPr>
        <p:txBody>
          <a:bodyPr>
            <a:noAutofit/>
          </a:bodyPr>
          <a:lstStyle/>
          <a:p>
            <a:pPr algn="ctr"/>
            <a:r>
              <a:rPr lang="en-US" b="1" dirty="0">
                <a:solidFill>
                  <a:srgbClr val="0070C0"/>
                </a:solidFill>
              </a:rPr>
              <a:t>PRIORITIES</a:t>
            </a:r>
            <a:br>
              <a:rPr lang="en-US" b="1" dirty="0">
                <a:solidFill>
                  <a:srgbClr val="0070C0"/>
                </a:solidFill>
              </a:rPr>
            </a:br>
            <a:r>
              <a:rPr lang="en-US" sz="6000" dirty="0"/>
              <a:t>Three Competitive Preference Priorities </a:t>
            </a:r>
            <a:endParaRPr lang="en-US" b="1" dirty="0">
              <a:solidFill>
                <a:srgbClr val="0070C0"/>
              </a:solidFill>
            </a:endParaRPr>
          </a:p>
        </p:txBody>
      </p:sp>
      <p:sp>
        <p:nvSpPr>
          <p:cNvPr id="3" name="Subtitle 2">
            <a:extLst>
              <a:ext uri="{FF2B5EF4-FFF2-40B4-BE49-F238E27FC236}">
                <a16:creationId xmlns:a16="http://schemas.microsoft.com/office/drawing/2014/main" id="{8EEE296F-ABAC-42F7-B310-F6113DB71730}"/>
              </a:ext>
            </a:extLst>
          </p:cNvPr>
          <p:cNvSpPr>
            <a:spLocks noGrp="1"/>
          </p:cNvSpPr>
          <p:nvPr>
            <p:ph type="subTitle" idx="1"/>
          </p:nvPr>
        </p:nvSpPr>
        <p:spPr>
          <a:xfrm>
            <a:off x="2114550" y="3971745"/>
            <a:ext cx="9817484" cy="3034571"/>
          </a:xfrm>
        </p:spPr>
        <p:txBody>
          <a:bodyPr>
            <a:noAutofit/>
          </a:bodyPr>
          <a:lstStyle/>
          <a:p>
            <a:pPr algn="ctr"/>
            <a:r>
              <a:rPr lang="en-US" sz="6000" b="1">
                <a:solidFill>
                  <a:srgbClr val="0070C0"/>
                </a:solidFill>
              </a:rPr>
              <a:t>Up to 16 </a:t>
            </a:r>
            <a:r>
              <a:rPr lang="en-US" sz="4800" b="1">
                <a:solidFill>
                  <a:srgbClr val="0070C0"/>
                </a:solidFill>
              </a:rPr>
              <a:t>points </a:t>
            </a:r>
            <a:endParaRPr lang="en-US" sz="4800" b="1" dirty="0">
              <a:solidFill>
                <a:srgbClr val="0070C0"/>
              </a:solidFill>
            </a:endParaRPr>
          </a:p>
        </p:txBody>
      </p:sp>
      <p:pic>
        <p:nvPicPr>
          <p:cNvPr id="5" name="Picture 4">
            <a:extLst>
              <a:ext uri="{FF2B5EF4-FFF2-40B4-BE49-F238E27FC236}">
                <a16:creationId xmlns:a16="http://schemas.microsoft.com/office/drawing/2014/main" id="{D4FFD9FA-BAA7-410C-920F-71B8DE6CED5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698" y="6042303"/>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E46EEF8-991A-4B8C-B038-8A3A1277F246}"/>
              </a:ext>
            </a:extLst>
          </p:cNvPr>
          <p:cNvSpPr txBox="1"/>
          <p:nvPr/>
        </p:nvSpPr>
        <p:spPr>
          <a:xfrm>
            <a:off x="9129220" y="6454259"/>
            <a:ext cx="306278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8" name="TextBox 7">
            <a:extLst>
              <a:ext uri="{FF2B5EF4-FFF2-40B4-BE49-F238E27FC236}">
                <a16:creationId xmlns:a16="http://schemas.microsoft.com/office/drawing/2014/main" id="{AF276D44-C46F-4C44-8C75-A108E2BF7E1B}"/>
              </a:ext>
            </a:extLst>
          </p:cNvPr>
          <p:cNvSpPr txBox="1"/>
          <p:nvPr/>
        </p:nvSpPr>
        <p:spPr>
          <a:xfrm>
            <a:off x="2114550" y="199009"/>
            <a:ext cx="9955289" cy="430887"/>
          </a:xfrm>
          <a:prstGeom prst="rect">
            <a:avLst/>
          </a:prstGeom>
          <a:noFill/>
        </p:spPr>
        <p:txBody>
          <a:bodyPr wrap="none" rtlCol="0">
            <a:spAutoFit/>
          </a:bodyPr>
          <a:lstStyle/>
          <a:p>
            <a:r>
              <a:rPr lang="en-US" sz="2200" dirty="0"/>
              <a:t>Institutional Resilience and Expanded and Postsecondary Opportunity (IREPO) Grant</a:t>
            </a:r>
          </a:p>
        </p:txBody>
      </p:sp>
    </p:spTree>
    <p:extLst>
      <p:ext uri="{BB962C8B-B14F-4D97-AF65-F5344CB8AC3E}">
        <p14:creationId xmlns:p14="http://schemas.microsoft.com/office/powerpoint/2010/main" val="132224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14486-2919-43DF-A35F-A8C4005A584C}"/>
              </a:ext>
            </a:extLst>
          </p:cNvPr>
          <p:cNvSpPr txBox="1">
            <a:spLocks noGrp="1"/>
          </p:cNvSpPr>
          <p:nvPr>
            <p:ph type="title" idx="4294967295"/>
          </p:nvPr>
        </p:nvSpPr>
        <p:spPr>
          <a:xfrm>
            <a:off x="2642651" y="825050"/>
            <a:ext cx="857462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Competitive Preference Priority 1</a:t>
            </a:r>
          </a:p>
        </p:txBody>
      </p:sp>
      <p:sp>
        <p:nvSpPr>
          <p:cNvPr id="3" name="Subtitle 2">
            <a:extLst>
              <a:ext uri="{FF2B5EF4-FFF2-40B4-BE49-F238E27FC236}">
                <a16:creationId xmlns:a16="http://schemas.microsoft.com/office/drawing/2014/main" id="{8EEE296F-ABAC-42F7-B310-F6113DB71730}"/>
              </a:ext>
            </a:extLst>
          </p:cNvPr>
          <p:cNvSpPr>
            <a:spLocks noGrp="1"/>
          </p:cNvSpPr>
          <p:nvPr>
            <p:ph type="subTitle" idx="1"/>
          </p:nvPr>
        </p:nvSpPr>
        <p:spPr>
          <a:xfrm>
            <a:off x="1552575" y="1676678"/>
            <a:ext cx="10344149" cy="1628497"/>
          </a:xfrm>
        </p:spPr>
        <p:txBody>
          <a:bodyPr>
            <a:noAutofit/>
          </a:bodyPr>
          <a:lstStyle/>
          <a:p>
            <a:pPr algn="ctr"/>
            <a:r>
              <a:rPr lang="en-US" sz="3600" b="1" dirty="0">
                <a:solidFill>
                  <a:srgbClr val="0070C0"/>
                </a:solidFill>
              </a:rPr>
              <a:t>Developing Resilient Instructional Delivery Models</a:t>
            </a:r>
          </a:p>
          <a:p>
            <a:pPr algn="l"/>
            <a:endParaRPr lang="en-US" sz="4000" dirty="0"/>
          </a:p>
          <a:p>
            <a:pPr algn="ctr">
              <a:spcBef>
                <a:spcPts val="0"/>
              </a:spcBef>
              <a:spcAft>
                <a:spcPts val="0"/>
              </a:spcAft>
            </a:pPr>
            <a:r>
              <a:rPr lang="en-US" sz="3200" dirty="0"/>
              <a:t>        Projects that expand the institution’s capacity to</a:t>
            </a:r>
          </a:p>
          <a:p>
            <a:pPr algn="ctr">
              <a:spcBef>
                <a:spcPts val="0"/>
              </a:spcBef>
              <a:spcAft>
                <a:spcPts val="0"/>
              </a:spcAft>
            </a:pPr>
            <a:r>
              <a:rPr lang="en-US" sz="3200" dirty="0"/>
              <a:t>                   develop or expand instructional delivery models</a:t>
            </a:r>
          </a:p>
          <a:p>
            <a:pPr algn="ctr">
              <a:spcBef>
                <a:spcPts val="0"/>
              </a:spcBef>
              <a:spcAft>
                <a:spcPts val="0"/>
              </a:spcAft>
            </a:pPr>
            <a:endParaRPr lang="en-US" sz="1000" dirty="0"/>
          </a:p>
          <a:p>
            <a:pPr algn="ctr">
              <a:spcBef>
                <a:spcPts val="0"/>
              </a:spcBef>
              <a:spcAft>
                <a:spcPts val="0"/>
              </a:spcAft>
            </a:pPr>
            <a:r>
              <a:rPr lang="en-US" sz="3600" b="1" dirty="0">
                <a:solidFill>
                  <a:srgbClr val="0070C0"/>
                </a:solidFill>
              </a:rPr>
              <a:t>Up to 3 points</a:t>
            </a:r>
          </a:p>
          <a:p>
            <a:pPr algn="ctr">
              <a:spcBef>
                <a:spcPts val="0"/>
              </a:spcBef>
              <a:spcAft>
                <a:spcPts val="0"/>
              </a:spcAft>
            </a:pPr>
            <a:endParaRPr lang="en-US" sz="3200" dirty="0"/>
          </a:p>
        </p:txBody>
      </p:sp>
      <p:pic>
        <p:nvPicPr>
          <p:cNvPr id="5" name="Picture 4">
            <a:extLst>
              <a:ext uri="{FF2B5EF4-FFF2-40B4-BE49-F238E27FC236}">
                <a16:creationId xmlns:a16="http://schemas.microsoft.com/office/drawing/2014/main" id="{D4FFD9FA-BAA7-410C-920F-71B8DE6CED5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15" y="6043480"/>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E46EEF8-991A-4B8C-B038-8A3A1277F246}"/>
              </a:ext>
              <a:ext uri="{C183D7F6-B498-43B3-948B-1728B52AA6E4}">
                <adec:decorative xmlns:adec="http://schemas.microsoft.com/office/drawing/2017/decorative" val="1"/>
              </a:ext>
            </a:extLst>
          </p:cNvPr>
          <p:cNvSpPr txBox="1"/>
          <p:nvPr/>
        </p:nvSpPr>
        <p:spPr>
          <a:xfrm>
            <a:off x="9129220" y="6454259"/>
            <a:ext cx="3062780" cy="369332"/>
          </a:xfrm>
          <a:prstGeom prst="rect">
            <a:avLst/>
          </a:prstGeom>
          <a:noFill/>
        </p:spPr>
        <p:txBody>
          <a:bodyPr wrap="square">
            <a:spAutoFit/>
          </a:bodyPr>
          <a:lstStyle/>
          <a:p>
            <a:r>
              <a:rPr lang="en-US" sz="1800" dirty="0">
                <a:effectLst>
                  <a:outerShdw blurRad="38100" dist="38100" dir="2700000" algn="tl">
                    <a:srgbClr val="000000">
                      <a:alpha val="43137"/>
                    </a:srgbClr>
                  </a:outerShdw>
                </a:effectLst>
              </a:rPr>
              <a:t>U.S. Department of Education</a:t>
            </a:r>
          </a:p>
        </p:txBody>
      </p:sp>
      <p:sp>
        <p:nvSpPr>
          <p:cNvPr id="8" name="TextBox 7">
            <a:extLst>
              <a:ext uri="{FF2B5EF4-FFF2-40B4-BE49-F238E27FC236}">
                <a16:creationId xmlns:a16="http://schemas.microsoft.com/office/drawing/2014/main" id="{AF276D44-C46F-4C44-8C75-A108E2BF7E1B}"/>
              </a:ext>
              <a:ext uri="{C183D7F6-B498-43B3-948B-1728B52AA6E4}">
                <adec:decorative xmlns:adec="http://schemas.microsoft.com/office/drawing/2017/decorative" val="1"/>
              </a:ext>
            </a:extLst>
          </p:cNvPr>
          <p:cNvSpPr txBox="1"/>
          <p:nvPr/>
        </p:nvSpPr>
        <p:spPr>
          <a:xfrm>
            <a:off x="2162175" y="183793"/>
            <a:ext cx="9955289" cy="430887"/>
          </a:xfrm>
          <a:prstGeom prst="rect">
            <a:avLst/>
          </a:prstGeom>
          <a:noFill/>
        </p:spPr>
        <p:txBody>
          <a:bodyPr wrap="none" rtlCol="0">
            <a:spAutoFit/>
          </a:bodyPr>
          <a:lstStyle/>
          <a:p>
            <a:r>
              <a:rPr lang="en-US" sz="2200" dirty="0"/>
              <a:t>Institutional Resilience and Expanded and Postsecondary Opportunity (IREPO) Grant</a:t>
            </a:r>
          </a:p>
        </p:txBody>
      </p:sp>
    </p:spTree>
    <p:extLst>
      <p:ext uri="{BB962C8B-B14F-4D97-AF65-F5344CB8AC3E}">
        <p14:creationId xmlns:p14="http://schemas.microsoft.com/office/powerpoint/2010/main" val="1026843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2952</TotalTime>
  <Words>3062</Words>
  <Application>Microsoft Office PowerPoint</Application>
  <PresentationFormat>Widescreen</PresentationFormat>
  <Paragraphs>456</Paragraphs>
  <Slides>46</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Candara</vt:lpstr>
      <vt:lpstr>Corbel</vt:lpstr>
      <vt:lpstr>Wingdings</vt:lpstr>
      <vt:lpstr>Parallax</vt:lpstr>
      <vt:lpstr>Institutional Resilience and Expanded and Postsecondary Opportunity (IREPO) Grant </vt:lpstr>
      <vt:lpstr>Institutional Resilience and Expanded and Postsecondary Opportunity (IREPO) Grant AGENDA</vt:lpstr>
      <vt:lpstr>Institutional Resilience and Expanded and Postsecondary Opportunity (IREPO) Grant  PURPOSE</vt:lpstr>
      <vt:lpstr>PRIORITIES</vt:lpstr>
      <vt:lpstr>Absolute Priority (No points)   Expanding Opportunity and Building Institutional Resilience </vt:lpstr>
      <vt:lpstr>Absolute Priority (No points)</vt:lpstr>
      <vt:lpstr>Absolute Priority (continued) (No points)</vt:lpstr>
      <vt:lpstr>PRIORITIES Three Competitive Preference Priorities </vt:lpstr>
      <vt:lpstr>Competitive Preference Priority 1</vt:lpstr>
      <vt:lpstr>Competitive Preference Priority 2 </vt:lpstr>
      <vt:lpstr>Competitive Preference Priority 3  Title III and Title V Participating Institutions </vt:lpstr>
      <vt:lpstr>Time for Questions</vt:lpstr>
      <vt:lpstr>Selection Criteria 95 points</vt:lpstr>
      <vt:lpstr>Greatest Unmet Needs Up to 30 points</vt:lpstr>
      <vt:lpstr>Greatest Unmet Needs (continued) Up to 30 points</vt:lpstr>
      <vt:lpstr>Greatest Unmet Needs (continued) Up to 30 points   Paycheck Protection Program Recipient</vt:lpstr>
      <vt:lpstr>Greatest Unmet Needs (continued) Up to 30 points Serves a student population that includes large percentages of part-time students (up to 10 points) </vt:lpstr>
      <vt:lpstr>Greatest Unmet Needs (continued) Up to 30 points   Provide additional information demonstrating significant unmet needs related to the coronavirus for reasons other than those outlined in other factors </vt:lpstr>
      <vt:lpstr>Any Questions?</vt:lpstr>
      <vt:lpstr>Quality of Project Services and Project Design Up to 40 points</vt:lpstr>
      <vt:lpstr>Quality of Project Services and Project Design (continued) Up to 40 points</vt:lpstr>
      <vt:lpstr>Quality of Project Services and Project Design (continued)</vt:lpstr>
      <vt:lpstr>Questions?</vt:lpstr>
      <vt:lpstr>Quality of the Management Plan and Adequacy of Resources   Up to 25 points</vt:lpstr>
      <vt:lpstr>Quality of the Management Plan and Adequacy of Resources (continued)  Up to 25 points</vt:lpstr>
      <vt:lpstr>Quality of the Management Plan and Adequacy of Resources (continued)  a Proposed Use of Funds</vt:lpstr>
      <vt:lpstr>Any Questions</vt:lpstr>
      <vt:lpstr>Eligibility *</vt:lpstr>
      <vt:lpstr>Eligibility  Additional institutions included: </vt:lpstr>
      <vt:lpstr>Funding</vt:lpstr>
      <vt:lpstr>How to Apply</vt:lpstr>
      <vt:lpstr>How to Apply (continued)</vt:lpstr>
      <vt:lpstr>How to Apply Application </vt:lpstr>
      <vt:lpstr>How to Apply Problems </vt:lpstr>
      <vt:lpstr>How to Apply a Deadline </vt:lpstr>
      <vt:lpstr>Some Examples of Allowable Costs</vt:lpstr>
      <vt:lpstr>Do we have any questions</vt:lpstr>
      <vt:lpstr>Additional Information</vt:lpstr>
      <vt:lpstr>Additional Information </vt:lpstr>
      <vt:lpstr>Additional Information (continued)</vt:lpstr>
      <vt:lpstr>Additional Information &amp; Helpful Links</vt:lpstr>
      <vt:lpstr>Additional Information (Important Points)</vt:lpstr>
      <vt:lpstr>Additional Information (Important Points Continued)</vt:lpstr>
      <vt:lpstr>Additional Information </vt:lpstr>
      <vt:lpstr>Time for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Epps, Karen</dc:creator>
  <cp:lastModifiedBy>Myers, Terri L.</cp:lastModifiedBy>
  <cp:revision>1324</cp:revision>
  <dcterms:created xsi:type="dcterms:W3CDTF">2020-09-16T12:29:30Z</dcterms:created>
  <dcterms:modified xsi:type="dcterms:W3CDTF">2020-10-02T18:28:57Z</dcterms:modified>
</cp:coreProperties>
</file>