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73" r:id="rId4"/>
  </p:sldMasterIdLst>
  <p:notesMasterIdLst>
    <p:notesMasterId r:id="rId116"/>
  </p:notesMasterIdLst>
  <p:handoutMasterIdLst>
    <p:handoutMasterId r:id="rId117"/>
  </p:handoutMasterIdLst>
  <p:sldIdLst>
    <p:sldId id="458" r:id="rId5"/>
    <p:sldId id="437" r:id="rId6"/>
    <p:sldId id="457" r:id="rId7"/>
    <p:sldId id="442" r:id="rId8"/>
    <p:sldId id="258" r:id="rId9"/>
    <p:sldId id="381" r:id="rId10"/>
    <p:sldId id="416" r:id="rId11"/>
    <p:sldId id="475" r:id="rId12"/>
    <p:sldId id="483" r:id="rId13"/>
    <p:sldId id="464" r:id="rId14"/>
    <p:sldId id="466" r:id="rId15"/>
    <p:sldId id="484" r:id="rId16"/>
    <p:sldId id="379" r:id="rId17"/>
    <p:sldId id="407" r:id="rId18"/>
    <p:sldId id="461" r:id="rId19"/>
    <p:sldId id="499" r:id="rId20"/>
    <p:sldId id="500" r:id="rId21"/>
    <p:sldId id="501" r:id="rId22"/>
    <p:sldId id="408" r:id="rId23"/>
    <p:sldId id="380" r:id="rId24"/>
    <p:sldId id="462" r:id="rId25"/>
    <p:sldId id="467" r:id="rId26"/>
    <p:sldId id="463" r:id="rId27"/>
    <p:sldId id="426" r:id="rId28"/>
    <p:sldId id="386" r:id="rId29"/>
    <p:sldId id="468" r:id="rId30"/>
    <p:sldId id="423" r:id="rId31"/>
    <p:sldId id="503" r:id="rId32"/>
    <p:sldId id="402" r:id="rId33"/>
    <p:sldId id="383" r:id="rId34"/>
    <p:sldId id="384" r:id="rId35"/>
    <p:sldId id="504" r:id="rId36"/>
    <p:sldId id="382" r:id="rId37"/>
    <p:sldId id="424" r:id="rId38"/>
    <p:sldId id="469" r:id="rId39"/>
    <p:sldId id="470" r:id="rId40"/>
    <p:sldId id="471" r:id="rId41"/>
    <p:sldId id="425" r:id="rId42"/>
    <p:sldId id="427" r:id="rId43"/>
    <p:sldId id="409" r:id="rId44"/>
    <p:sldId id="420" r:id="rId45"/>
    <p:sldId id="421" r:id="rId46"/>
    <p:sldId id="472" r:id="rId47"/>
    <p:sldId id="395" r:id="rId48"/>
    <p:sldId id="412" r:id="rId49"/>
    <p:sldId id="479" r:id="rId50"/>
    <p:sldId id="480" r:id="rId51"/>
    <p:sldId id="481" r:id="rId52"/>
    <p:sldId id="482" r:id="rId53"/>
    <p:sldId id="406" r:id="rId54"/>
    <p:sldId id="411" r:id="rId55"/>
    <p:sldId id="473" r:id="rId56"/>
    <p:sldId id="404" r:id="rId57"/>
    <p:sldId id="474" r:id="rId58"/>
    <p:sldId id="387" r:id="rId59"/>
    <p:sldId id="388" r:id="rId60"/>
    <p:sldId id="389" r:id="rId61"/>
    <p:sldId id="390" r:id="rId62"/>
    <p:sldId id="391" r:id="rId63"/>
    <p:sldId id="392" r:id="rId64"/>
    <p:sldId id="393" r:id="rId65"/>
    <p:sldId id="353" r:id="rId66"/>
    <p:sldId id="398" r:id="rId67"/>
    <p:sldId id="396" r:id="rId68"/>
    <p:sldId id="399" r:id="rId69"/>
    <p:sldId id="400" r:id="rId70"/>
    <p:sldId id="401" r:id="rId71"/>
    <p:sldId id="397" r:id="rId72"/>
    <p:sldId id="418" r:id="rId73"/>
    <p:sldId id="485" r:id="rId74"/>
    <p:sldId id="438" r:id="rId75"/>
    <p:sldId id="439" r:id="rId76"/>
    <p:sldId id="417" r:id="rId77"/>
    <p:sldId id="419" r:id="rId78"/>
    <p:sldId id="345" r:id="rId79"/>
    <p:sldId id="369" r:id="rId80"/>
    <p:sldId id="378" r:id="rId81"/>
    <p:sldId id="498" r:id="rId82"/>
    <p:sldId id="488" r:id="rId83"/>
    <p:sldId id="429" r:id="rId84"/>
    <p:sldId id="487" r:id="rId85"/>
    <p:sldId id="431" r:id="rId86"/>
    <p:sldId id="422" r:id="rId87"/>
    <p:sldId id="493" r:id="rId88"/>
    <p:sldId id="491" r:id="rId89"/>
    <p:sldId id="492" r:id="rId90"/>
    <p:sldId id="489" r:id="rId91"/>
    <p:sldId id="495" r:id="rId92"/>
    <p:sldId id="432" r:id="rId93"/>
    <p:sldId id="433" r:id="rId94"/>
    <p:sldId id="283" r:id="rId95"/>
    <p:sldId id="376" r:id="rId96"/>
    <p:sldId id="496" r:id="rId97"/>
    <p:sldId id="414" r:id="rId98"/>
    <p:sldId id="335" r:id="rId99"/>
    <p:sldId id="434" r:id="rId100"/>
    <p:sldId id="354" r:id="rId101"/>
    <p:sldId id="448" r:id="rId102"/>
    <p:sldId id="450" r:id="rId103"/>
    <p:sldId id="497" r:id="rId104"/>
    <p:sldId id="435" r:id="rId105"/>
    <p:sldId id="456" r:id="rId106"/>
    <p:sldId id="441" r:id="rId107"/>
    <p:sldId id="453" r:id="rId108"/>
    <p:sldId id="451" r:id="rId109"/>
    <p:sldId id="449" r:id="rId110"/>
    <p:sldId id="454" r:id="rId111"/>
    <p:sldId id="446" r:id="rId112"/>
    <p:sldId id="447" r:id="rId113"/>
    <p:sldId id="455" r:id="rId114"/>
    <p:sldId id="295" r:id="rId115"/>
  </p:sldIdLst>
  <p:sldSz cx="9144000" cy="6858000" type="screen4x3"/>
  <p:notesSz cx="7010400" cy="9296400"/>
  <p:defaultTextStyle>
    <a:defPPr>
      <a:defRPr lang="en-US"/>
    </a:defPPr>
    <a:lvl1pPr algn="l" rtl="0" fontAlgn="base">
      <a:spcBef>
        <a:spcPct val="0"/>
      </a:spcBef>
      <a:spcAft>
        <a:spcPct val="0"/>
      </a:spcAft>
      <a:defRPr sz="3600" kern="1200">
        <a:solidFill>
          <a:schemeClr val="tx1"/>
        </a:solidFill>
        <a:latin typeface="Times New Roman" pitchFamily="18" charset="0"/>
        <a:ea typeface="+mn-ea"/>
        <a:cs typeface="+mn-cs"/>
      </a:defRPr>
    </a:lvl1pPr>
    <a:lvl2pPr marL="457200" algn="l" rtl="0" fontAlgn="base">
      <a:spcBef>
        <a:spcPct val="0"/>
      </a:spcBef>
      <a:spcAft>
        <a:spcPct val="0"/>
      </a:spcAft>
      <a:defRPr sz="3600" kern="1200">
        <a:solidFill>
          <a:schemeClr val="tx1"/>
        </a:solidFill>
        <a:latin typeface="Times New Roman" pitchFamily="18" charset="0"/>
        <a:ea typeface="+mn-ea"/>
        <a:cs typeface="+mn-cs"/>
      </a:defRPr>
    </a:lvl2pPr>
    <a:lvl3pPr marL="914400" algn="l" rtl="0" fontAlgn="base">
      <a:spcBef>
        <a:spcPct val="0"/>
      </a:spcBef>
      <a:spcAft>
        <a:spcPct val="0"/>
      </a:spcAft>
      <a:defRPr sz="3600" kern="1200">
        <a:solidFill>
          <a:schemeClr val="tx1"/>
        </a:solidFill>
        <a:latin typeface="Times New Roman" pitchFamily="18" charset="0"/>
        <a:ea typeface="+mn-ea"/>
        <a:cs typeface="+mn-cs"/>
      </a:defRPr>
    </a:lvl3pPr>
    <a:lvl4pPr marL="1371600" algn="l" rtl="0" fontAlgn="base">
      <a:spcBef>
        <a:spcPct val="0"/>
      </a:spcBef>
      <a:spcAft>
        <a:spcPct val="0"/>
      </a:spcAft>
      <a:defRPr sz="3600" kern="1200">
        <a:solidFill>
          <a:schemeClr val="tx1"/>
        </a:solidFill>
        <a:latin typeface="Times New Roman" pitchFamily="18" charset="0"/>
        <a:ea typeface="+mn-ea"/>
        <a:cs typeface="+mn-cs"/>
      </a:defRPr>
    </a:lvl4pPr>
    <a:lvl5pPr marL="1828800" algn="l" rtl="0" fontAlgn="base">
      <a:spcBef>
        <a:spcPct val="0"/>
      </a:spcBef>
      <a:spcAft>
        <a:spcPct val="0"/>
      </a:spcAft>
      <a:defRPr sz="3600" kern="1200">
        <a:solidFill>
          <a:schemeClr val="tx1"/>
        </a:solidFill>
        <a:latin typeface="Times New Roman" pitchFamily="18" charset="0"/>
        <a:ea typeface="+mn-ea"/>
        <a:cs typeface="+mn-cs"/>
      </a:defRPr>
    </a:lvl5pPr>
    <a:lvl6pPr marL="2286000" algn="l" defTabSz="914400" rtl="0" eaLnBrk="1" latinLnBrk="0" hangingPunct="1">
      <a:defRPr sz="3600" kern="1200">
        <a:solidFill>
          <a:schemeClr val="tx1"/>
        </a:solidFill>
        <a:latin typeface="Times New Roman" pitchFamily="18" charset="0"/>
        <a:ea typeface="+mn-ea"/>
        <a:cs typeface="+mn-cs"/>
      </a:defRPr>
    </a:lvl6pPr>
    <a:lvl7pPr marL="2743200" algn="l" defTabSz="914400" rtl="0" eaLnBrk="1" latinLnBrk="0" hangingPunct="1">
      <a:defRPr sz="3600" kern="1200">
        <a:solidFill>
          <a:schemeClr val="tx1"/>
        </a:solidFill>
        <a:latin typeface="Times New Roman" pitchFamily="18" charset="0"/>
        <a:ea typeface="+mn-ea"/>
        <a:cs typeface="+mn-cs"/>
      </a:defRPr>
    </a:lvl7pPr>
    <a:lvl8pPr marL="3200400" algn="l" defTabSz="914400" rtl="0" eaLnBrk="1" latinLnBrk="0" hangingPunct="1">
      <a:defRPr sz="3600" kern="1200">
        <a:solidFill>
          <a:schemeClr val="tx1"/>
        </a:solidFill>
        <a:latin typeface="Times New Roman" pitchFamily="18" charset="0"/>
        <a:ea typeface="+mn-ea"/>
        <a:cs typeface="+mn-cs"/>
      </a:defRPr>
    </a:lvl8pPr>
    <a:lvl9pPr marL="3657600" algn="l" defTabSz="914400" rtl="0" eaLnBrk="1" latinLnBrk="0" hangingPunct="1">
      <a:defRPr sz="36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577E"/>
    <a:srgbClr val="F3F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4641" autoAdjust="0"/>
    <p:restoredTop sz="96357" autoAdjust="0"/>
  </p:normalViewPr>
  <p:slideViewPr>
    <p:cSldViewPr>
      <p:cViewPr varScale="1">
        <p:scale>
          <a:sx n="110" d="100"/>
          <a:sy n="110" d="100"/>
        </p:scale>
        <p:origin x="2262"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7" d="100"/>
          <a:sy n="57" d="100"/>
        </p:scale>
        <p:origin x="-1788" y="-9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2.xml"/><Relationship Id="rId117" Type="http://schemas.openxmlformats.org/officeDocument/2006/relationships/handoutMaster" Target="handoutMasters/handoutMaster1.xml"/><Relationship Id="rId21" Type="http://schemas.openxmlformats.org/officeDocument/2006/relationships/slide" Target="slides/slide17.xml"/><Relationship Id="rId42" Type="http://schemas.openxmlformats.org/officeDocument/2006/relationships/slide" Target="slides/slide38.xml"/><Relationship Id="rId47" Type="http://schemas.openxmlformats.org/officeDocument/2006/relationships/slide" Target="slides/slide43.xml"/><Relationship Id="rId63" Type="http://schemas.openxmlformats.org/officeDocument/2006/relationships/slide" Target="slides/slide59.xml"/><Relationship Id="rId68" Type="http://schemas.openxmlformats.org/officeDocument/2006/relationships/slide" Target="slides/slide64.xml"/><Relationship Id="rId84" Type="http://schemas.openxmlformats.org/officeDocument/2006/relationships/slide" Target="slides/slide80.xml"/><Relationship Id="rId89" Type="http://schemas.openxmlformats.org/officeDocument/2006/relationships/slide" Target="slides/slide85.xml"/><Relationship Id="rId112" Type="http://schemas.openxmlformats.org/officeDocument/2006/relationships/slide" Target="slides/slide108.xml"/><Relationship Id="rId16" Type="http://schemas.openxmlformats.org/officeDocument/2006/relationships/slide" Target="slides/slide12.xml"/><Relationship Id="rId107" Type="http://schemas.openxmlformats.org/officeDocument/2006/relationships/slide" Target="slides/slide103.xml"/><Relationship Id="rId11" Type="http://schemas.openxmlformats.org/officeDocument/2006/relationships/slide" Target="slides/slide7.xml"/><Relationship Id="rId32" Type="http://schemas.openxmlformats.org/officeDocument/2006/relationships/slide" Target="slides/slide28.xml"/><Relationship Id="rId37" Type="http://schemas.openxmlformats.org/officeDocument/2006/relationships/slide" Target="slides/slide33.xml"/><Relationship Id="rId53" Type="http://schemas.openxmlformats.org/officeDocument/2006/relationships/slide" Target="slides/slide49.xml"/><Relationship Id="rId58" Type="http://schemas.openxmlformats.org/officeDocument/2006/relationships/slide" Target="slides/slide54.xml"/><Relationship Id="rId74" Type="http://schemas.openxmlformats.org/officeDocument/2006/relationships/slide" Target="slides/slide70.xml"/><Relationship Id="rId79" Type="http://schemas.openxmlformats.org/officeDocument/2006/relationships/slide" Target="slides/slide75.xml"/><Relationship Id="rId102" Type="http://schemas.openxmlformats.org/officeDocument/2006/relationships/slide" Target="slides/slide98.xml"/><Relationship Id="rId5" Type="http://schemas.openxmlformats.org/officeDocument/2006/relationships/slide" Target="slides/slide1.xml"/><Relationship Id="rId90" Type="http://schemas.openxmlformats.org/officeDocument/2006/relationships/slide" Target="slides/slide86.xml"/><Relationship Id="rId95" Type="http://schemas.openxmlformats.org/officeDocument/2006/relationships/slide" Target="slides/slide91.xml"/><Relationship Id="rId22" Type="http://schemas.openxmlformats.org/officeDocument/2006/relationships/slide" Target="slides/slide18.xml"/><Relationship Id="rId27" Type="http://schemas.openxmlformats.org/officeDocument/2006/relationships/slide" Target="slides/slide23.xml"/><Relationship Id="rId43" Type="http://schemas.openxmlformats.org/officeDocument/2006/relationships/slide" Target="slides/slide39.xml"/><Relationship Id="rId48" Type="http://schemas.openxmlformats.org/officeDocument/2006/relationships/slide" Target="slides/slide44.xml"/><Relationship Id="rId64" Type="http://schemas.openxmlformats.org/officeDocument/2006/relationships/slide" Target="slides/slide60.xml"/><Relationship Id="rId69" Type="http://schemas.openxmlformats.org/officeDocument/2006/relationships/slide" Target="slides/slide65.xml"/><Relationship Id="rId113" Type="http://schemas.openxmlformats.org/officeDocument/2006/relationships/slide" Target="slides/slide109.xml"/><Relationship Id="rId118" Type="http://schemas.openxmlformats.org/officeDocument/2006/relationships/presProps" Target="presProps.xml"/><Relationship Id="rId80" Type="http://schemas.openxmlformats.org/officeDocument/2006/relationships/slide" Target="slides/slide76.xml"/><Relationship Id="rId85" Type="http://schemas.openxmlformats.org/officeDocument/2006/relationships/slide" Target="slides/slide81.xml"/><Relationship Id="rId12" Type="http://schemas.openxmlformats.org/officeDocument/2006/relationships/slide" Target="slides/slide8.xml"/><Relationship Id="rId17" Type="http://schemas.openxmlformats.org/officeDocument/2006/relationships/slide" Target="slides/slide13.xml"/><Relationship Id="rId33" Type="http://schemas.openxmlformats.org/officeDocument/2006/relationships/slide" Target="slides/slide29.xml"/><Relationship Id="rId38" Type="http://schemas.openxmlformats.org/officeDocument/2006/relationships/slide" Target="slides/slide34.xml"/><Relationship Id="rId59" Type="http://schemas.openxmlformats.org/officeDocument/2006/relationships/slide" Target="slides/slide55.xml"/><Relationship Id="rId103" Type="http://schemas.openxmlformats.org/officeDocument/2006/relationships/slide" Target="slides/slide99.xml"/><Relationship Id="rId108" Type="http://schemas.openxmlformats.org/officeDocument/2006/relationships/slide" Target="slides/slide104.xml"/><Relationship Id="rId54" Type="http://schemas.openxmlformats.org/officeDocument/2006/relationships/slide" Target="slides/slide50.xml"/><Relationship Id="rId70" Type="http://schemas.openxmlformats.org/officeDocument/2006/relationships/slide" Target="slides/slide66.xml"/><Relationship Id="rId75" Type="http://schemas.openxmlformats.org/officeDocument/2006/relationships/slide" Target="slides/slide71.xml"/><Relationship Id="rId91" Type="http://schemas.openxmlformats.org/officeDocument/2006/relationships/slide" Target="slides/slide87.xml"/><Relationship Id="rId96" Type="http://schemas.openxmlformats.org/officeDocument/2006/relationships/slide" Target="slides/slide92.xml"/><Relationship Id="rId1" Type="http://schemas.openxmlformats.org/officeDocument/2006/relationships/customXml" Target="../customXml/item1.xml"/><Relationship Id="rId6" Type="http://schemas.openxmlformats.org/officeDocument/2006/relationships/slide" Target="slides/slide2.xml"/><Relationship Id="rId23" Type="http://schemas.openxmlformats.org/officeDocument/2006/relationships/slide" Target="slides/slide19.xml"/><Relationship Id="rId28" Type="http://schemas.openxmlformats.org/officeDocument/2006/relationships/slide" Target="slides/slide24.xml"/><Relationship Id="rId49" Type="http://schemas.openxmlformats.org/officeDocument/2006/relationships/slide" Target="slides/slide45.xml"/><Relationship Id="rId114" Type="http://schemas.openxmlformats.org/officeDocument/2006/relationships/slide" Target="slides/slide110.xml"/><Relationship Id="rId119" Type="http://schemas.openxmlformats.org/officeDocument/2006/relationships/viewProps" Target="viewProps.xml"/><Relationship Id="rId44" Type="http://schemas.openxmlformats.org/officeDocument/2006/relationships/slide" Target="slides/slide40.xml"/><Relationship Id="rId60" Type="http://schemas.openxmlformats.org/officeDocument/2006/relationships/slide" Target="slides/slide56.xml"/><Relationship Id="rId65" Type="http://schemas.openxmlformats.org/officeDocument/2006/relationships/slide" Target="slides/slide61.xml"/><Relationship Id="rId81" Type="http://schemas.openxmlformats.org/officeDocument/2006/relationships/slide" Target="slides/slide77.xml"/><Relationship Id="rId86" Type="http://schemas.openxmlformats.org/officeDocument/2006/relationships/slide" Target="slides/slide82.xml"/><Relationship Id="rId4" Type="http://schemas.openxmlformats.org/officeDocument/2006/relationships/slideMaster" Target="slideMasters/slideMaster1.xml"/><Relationship Id="rId9" Type="http://schemas.openxmlformats.org/officeDocument/2006/relationships/slide" Target="slides/slide5.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 Id="rId109" Type="http://schemas.openxmlformats.org/officeDocument/2006/relationships/slide" Target="slides/slide105.xml"/><Relationship Id="rId34" Type="http://schemas.openxmlformats.org/officeDocument/2006/relationships/slide" Target="slides/slide30.xml"/><Relationship Id="rId50" Type="http://schemas.openxmlformats.org/officeDocument/2006/relationships/slide" Target="slides/slide46.xml"/><Relationship Id="rId55" Type="http://schemas.openxmlformats.org/officeDocument/2006/relationships/slide" Target="slides/slide51.xml"/><Relationship Id="rId76" Type="http://schemas.openxmlformats.org/officeDocument/2006/relationships/slide" Target="slides/slide72.xml"/><Relationship Id="rId97" Type="http://schemas.openxmlformats.org/officeDocument/2006/relationships/slide" Target="slides/slide93.xml"/><Relationship Id="rId104" Type="http://schemas.openxmlformats.org/officeDocument/2006/relationships/slide" Target="slides/slide100.xml"/><Relationship Id="rId120" Type="http://schemas.openxmlformats.org/officeDocument/2006/relationships/theme" Target="theme/theme1.xml"/><Relationship Id="rId7" Type="http://schemas.openxmlformats.org/officeDocument/2006/relationships/slide" Target="slides/slide3.xml"/><Relationship Id="rId71" Type="http://schemas.openxmlformats.org/officeDocument/2006/relationships/slide" Target="slides/slide67.xml"/><Relationship Id="rId92" Type="http://schemas.openxmlformats.org/officeDocument/2006/relationships/slide" Target="slides/slide88.xml"/><Relationship Id="rId2" Type="http://schemas.openxmlformats.org/officeDocument/2006/relationships/customXml" Target="../customXml/item2.xml"/><Relationship Id="rId29" Type="http://schemas.openxmlformats.org/officeDocument/2006/relationships/slide" Target="slides/slide25.xml"/><Relationship Id="rId24" Type="http://schemas.openxmlformats.org/officeDocument/2006/relationships/slide" Target="slides/slide20.xml"/><Relationship Id="rId40" Type="http://schemas.openxmlformats.org/officeDocument/2006/relationships/slide" Target="slides/slide36.xml"/><Relationship Id="rId45" Type="http://schemas.openxmlformats.org/officeDocument/2006/relationships/slide" Target="slides/slide41.xml"/><Relationship Id="rId66" Type="http://schemas.openxmlformats.org/officeDocument/2006/relationships/slide" Target="slides/slide62.xml"/><Relationship Id="rId87" Type="http://schemas.openxmlformats.org/officeDocument/2006/relationships/slide" Target="slides/slide83.xml"/><Relationship Id="rId110" Type="http://schemas.openxmlformats.org/officeDocument/2006/relationships/slide" Target="slides/slide106.xml"/><Relationship Id="rId115" Type="http://schemas.openxmlformats.org/officeDocument/2006/relationships/slide" Target="slides/slide111.xml"/><Relationship Id="rId61" Type="http://schemas.openxmlformats.org/officeDocument/2006/relationships/slide" Target="slides/slide57.xml"/><Relationship Id="rId82" Type="http://schemas.openxmlformats.org/officeDocument/2006/relationships/slide" Target="slides/slide78.xml"/><Relationship Id="rId19" Type="http://schemas.openxmlformats.org/officeDocument/2006/relationships/slide" Target="slides/slide15.xml"/><Relationship Id="rId14" Type="http://schemas.openxmlformats.org/officeDocument/2006/relationships/slide" Target="slides/slide10.xml"/><Relationship Id="rId30" Type="http://schemas.openxmlformats.org/officeDocument/2006/relationships/slide" Target="slides/slide26.xml"/><Relationship Id="rId35" Type="http://schemas.openxmlformats.org/officeDocument/2006/relationships/slide" Target="slides/slide31.xml"/><Relationship Id="rId56" Type="http://schemas.openxmlformats.org/officeDocument/2006/relationships/slide" Target="slides/slide52.xml"/><Relationship Id="rId77" Type="http://schemas.openxmlformats.org/officeDocument/2006/relationships/slide" Target="slides/slide73.xml"/><Relationship Id="rId100" Type="http://schemas.openxmlformats.org/officeDocument/2006/relationships/slide" Target="slides/slide96.xml"/><Relationship Id="rId105" Type="http://schemas.openxmlformats.org/officeDocument/2006/relationships/slide" Target="slides/slide101.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93" Type="http://schemas.openxmlformats.org/officeDocument/2006/relationships/slide" Target="slides/slide89.xml"/><Relationship Id="rId98" Type="http://schemas.openxmlformats.org/officeDocument/2006/relationships/slide" Target="slides/slide94.xml"/><Relationship Id="rId121" Type="http://schemas.openxmlformats.org/officeDocument/2006/relationships/tableStyles" Target="tableStyles.xml"/><Relationship Id="rId3" Type="http://schemas.openxmlformats.org/officeDocument/2006/relationships/customXml" Target="../customXml/item3.xml"/><Relationship Id="rId25" Type="http://schemas.openxmlformats.org/officeDocument/2006/relationships/slide" Target="slides/slide21.xml"/><Relationship Id="rId46" Type="http://schemas.openxmlformats.org/officeDocument/2006/relationships/slide" Target="slides/slide42.xml"/><Relationship Id="rId67" Type="http://schemas.openxmlformats.org/officeDocument/2006/relationships/slide" Target="slides/slide63.xml"/><Relationship Id="rId116" Type="http://schemas.openxmlformats.org/officeDocument/2006/relationships/notesMaster" Target="notesMasters/notesMaster1.xml"/><Relationship Id="rId20" Type="http://schemas.openxmlformats.org/officeDocument/2006/relationships/slide" Target="slides/slide16.xml"/><Relationship Id="rId41" Type="http://schemas.openxmlformats.org/officeDocument/2006/relationships/slide" Target="slides/slide37.xml"/><Relationship Id="rId62" Type="http://schemas.openxmlformats.org/officeDocument/2006/relationships/slide" Target="slides/slide58.xml"/><Relationship Id="rId83" Type="http://schemas.openxmlformats.org/officeDocument/2006/relationships/slide" Target="slides/slide79.xml"/><Relationship Id="rId88" Type="http://schemas.openxmlformats.org/officeDocument/2006/relationships/slide" Target="slides/slide84.xml"/><Relationship Id="rId111" Type="http://schemas.openxmlformats.org/officeDocument/2006/relationships/slide" Target="slides/slide107.xml"/><Relationship Id="rId15" Type="http://schemas.openxmlformats.org/officeDocument/2006/relationships/slide" Target="slides/slide11.xml"/><Relationship Id="rId36" Type="http://schemas.openxmlformats.org/officeDocument/2006/relationships/slide" Target="slides/slide32.xml"/><Relationship Id="rId57" Type="http://schemas.openxmlformats.org/officeDocument/2006/relationships/slide" Target="slides/slide53.xml"/><Relationship Id="rId106" Type="http://schemas.openxmlformats.org/officeDocument/2006/relationships/slide" Target="slides/slide102.xml"/><Relationship Id="rId10" Type="http://schemas.openxmlformats.org/officeDocument/2006/relationships/slide" Target="slides/slide6.xml"/><Relationship Id="rId31" Type="http://schemas.openxmlformats.org/officeDocument/2006/relationships/slide" Target="slides/slide27.xml"/><Relationship Id="rId52" Type="http://schemas.openxmlformats.org/officeDocument/2006/relationships/slide" Target="slides/slide48.xml"/><Relationship Id="rId73" Type="http://schemas.openxmlformats.org/officeDocument/2006/relationships/slide" Target="slides/slide69.xml"/><Relationship Id="rId78" Type="http://schemas.openxmlformats.org/officeDocument/2006/relationships/slide" Target="slides/slide74.xml"/><Relationship Id="rId94" Type="http://schemas.openxmlformats.org/officeDocument/2006/relationships/slide" Target="slides/slide90.xml"/><Relationship Id="rId99" Type="http://schemas.openxmlformats.org/officeDocument/2006/relationships/slide" Target="slides/slide95.xml"/><Relationship Id="rId101" Type="http://schemas.openxmlformats.org/officeDocument/2006/relationships/slide" Target="slides/slide9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2226" name="Rectangle 1026"/>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200">
                <a:latin typeface="Times New Roman" charset="0"/>
              </a:defRPr>
            </a:lvl1pPr>
          </a:lstStyle>
          <a:p>
            <a:pPr>
              <a:defRPr/>
            </a:pPr>
            <a:endParaRPr lang="en-US"/>
          </a:p>
        </p:txBody>
      </p:sp>
      <p:sp>
        <p:nvSpPr>
          <p:cNvPr id="52227" name="Rectangle 1027"/>
          <p:cNvSpPr>
            <a:spLocks noGrp="1" noChangeArrowheads="1"/>
          </p:cNvSpPr>
          <p:nvPr>
            <p:ph type="dt" sz="quarter" idx="1"/>
          </p:nvPr>
        </p:nvSpPr>
        <p:spPr bwMode="auto">
          <a:xfrm>
            <a:off x="3971925"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a:latin typeface="Times New Roman" charset="0"/>
              </a:defRPr>
            </a:lvl1pPr>
          </a:lstStyle>
          <a:p>
            <a:pPr>
              <a:defRPr/>
            </a:pPr>
            <a:endParaRPr lang="en-US"/>
          </a:p>
        </p:txBody>
      </p:sp>
      <p:sp>
        <p:nvSpPr>
          <p:cNvPr id="52228" name="Rectangle 1028"/>
          <p:cNvSpPr>
            <a:spLocks noGrp="1" noChangeArrowheads="1"/>
          </p:cNvSpPr>
          <p:nvPr>
            <p:ph type="ftr" sz="quarter" idx="2"/>
          </p:nvPr>
        </p:nvSpPr>
        <p:spPr bwMode="auto">
          <a:xfrm>
            <a:off x="0"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200">
                <a:latin typeface="Times New Roman" charset="0"/>
              </a:defRPr>
            </a:lvl1pPr>
          </a:lstStyle>
          <a:p>
            <a:pPr>
              <a:defRPr/>
            </a:pPr>
            <a:endParaRPr lang="en-US"/>
          </a:p>
        </p:txBody>
      </p:sp>
      <p:sp>
        <p:nvSpPr>
          <p:cNvPr id="52229" name="Rectangle 1029"/>
          <p:cNvSpPr>
            <a:spLocks noGrp="1" noChangeArrowheads="1"/>
          </p:cNvSpPr>
          <p:nvPr>
            <p:ph type="sldNum" sz="quarter" idx="3"/>
          </p:nvPr>
        </p:nvSpPr>
        <p:spPr bwMode="auto">
          <a:xfrm>
            <a:off x="3971925"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latin typeface="Times New Roman" charset="0"/>
              </a:defRPr>
            </a:lvl1pPr>
          </a:lstStyle>
          <a:p>
            <a:pPr>
              <a:defRPr/>
            </a:pPr>
            <a:fld id="{03C32032-F37F-4890-A03B-03378143BA1C}" type="slidenum">
              <a:rPr lang="en-US"/>
              <a:pPr>
                <a:defRPr/>
              </a:pPr>
              <a:t>‹#›</a:t>
            </a:fld>
            <a:endParaRPr lang="en-US"/>
          </a:p>
        </p:txBody>
      </p:sp>
    </p:spTree>
    <p:extLst>
      <p:ext uri="{BB962C8B-B14F-4D97-AF65-F5344CB8AC3E}">
        <p14:creationId xmlns:p14="http://schemas.microsoft.com/office/powerpoint/2010/main" val="13263391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4994"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eaLnBrk="0" hangingPunct="0">
              <a:defRPr sz="1200"/>
            </a:lvl1pPr>
          </a:lstStyle>
          <a:p>
            <a:pPr>
              <a:defRPr/>
            </a:pPr>
            <a:endParaRPr lang="en-US"/>
          </a:p>
        </p:txBody>
      </p:sp>
      <p:sp>
        <p:nvSpPr>
          <p:cNvPr id="84995" name="Rectangle 3"/>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eaLnBrk="0" hangingPunct="0">
              <a:defRPr sz="1200"/>
            </a:lvl1pPr>
          </a:lstStyle>
          <a:p>
            <a:pPr>
              <a:defRPr/>
            </a:pPr>
            <a:fld id="{9C136F93-4EE9-4D85-919B-BC5C3934C9E2}" type="datetimeFigureOut">
              <a:rPr lang="en-US"/>
              <a:pPr>
                <a:defRPr/>
              </a:pPr>
              <a:t>6/11/2020</a:t>
            </a:fld>
            <a:endParaRPr lang="en-US"/>
          </a:p>
        </p:txBody>
      </p:sp>
      <p:sp>
        <p:nvSpPr>
          <p:cNvPr id="92164"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4997" name="Rectangle 5"/>
          <p:cNvSpPr>
            <a:spLocks noGrp="1" noChangeArrowheads="1"/>
          </p:cNvSpPr>
          <p:nvPr>
            <p:ph type="body" sz="quarter" idx="3"/>
          </p:nvPr>
        </p:nvSpPr>
        <p:spPr bwMode="auto">
          <a:xfrm>
            <a:off x="701675" y="4416425"/>
            <a:ext cx="5607050"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4998" name="Rectangle 6"/>
          <p:cNvSpPr>
            <a:spLocks noGrp="1" noChangeArrowheads="1"/>
          </p:cNvSpPr>
          <p:nvPr>
            <p:ph type="ftr" sz="quarter" idx="4"/>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eaLnBrk="0" hangingPunct="0">
              <a:defRPr sz="1200"/>
            </a:lvl1pPr>
          </a:lstStyle>
          <a:p>
            <a:pPr>
              <a:defRPr/>
            </a:pPr>
            <a:endParaRPr lang="en-US"/>
          </a:p>
        </p:txBody>
      </p:sp>
      <p:sp>
        <p:nvSpPr>
          <p:cNvPr id="84999"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eaLnBrk="0" hangingPunct="0">
              <a:defRPr sz="1200"/>
            </a:lvl1pPr>
          </a:lstStyle>
          <a:p>
            <a:pPr>
              <a:defRPr/>
            </a:pPr>
            <a:fld id="{AF88F29C-D5B5-4766-8238-EB53076931D1}" type="slidenum">
              <a:rPr lang="en-US"/>
              <a:pPr>
                <a:defRPr/>
              </a:pPr>
              <a:t>‹#›</a:t>
            </a:fld>
            <a:endParaRPr lang="en-US"/>
          </a:p>
        </p:txBody>
      </p:sp>
    </p:spTree>
    <p:extLst>
      <p:ext uri="{BB962C8B-B14F-4D97-AF65-F5344CB8AC3E}">
        <p14:creationId xmlns:p14="http://schemas.microsoft.com/office/powerpoint/2010/main" val="140987275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Rot="1" noChangeAspect="1" noChangeArrowheads="1" noTextEdit="1"/>
          </p:cNvSpPr>
          <p:nvPr>
            <p:ph type="sldImg"/>
          </p:nvPr>
        </p:nvSpPr>
        <p:spPr>
          <a:ln/>
        </p:spPr>
      </p:sp>
      <p:sp>
        <p:nvSpPr>
          <p:cNvPr id="931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Rot="1" noChangeAspect="1" noChangeArrowheads="1" noTextEdit="1"/>
          </p:cNvSpPr>
          <p:nvPr>
            <p:ph type="sldImg"/>
          </p:nvPr>
        </p:nvSpPr>
        <p:spPr>
          <a:ln/>
        </p:spPr>
      </p:sp>
      <p:sp>
        <p:nvSpPr>
          <p:cNvPr id="10137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Rot="1" noChangeAspect="1" noChangeArrowheads="1" noTextEdit="1"/>
          </p:cNvSpPr>
          <p:nvPr>
            <p:ph type="sldImg"/>
          </p:nvPr>
        </p:nvSpPr>
        <p:spPr>
          <a:ln/>
        </p:spPr>
      </p:sp>
      <p:sp>
        <p:nvSpPr>
          <p:cNvPr id="10137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33092334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Rot="1" noChangeAspect="1" noChangeArrowheads="1" noTextEdit="1"/>
          </p:cNvSpPr>
          <p:nvPr>
            <p:ph type="sldImg"/>
          </p:nvPr>
        </p:nvSpPr>
        <p:spPr>
          <a:ln/>
        </p:spPr>
      </p:sp>
      <p:sp>
        <p:nvSpPr>
          <p:cNvPr id="10240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Rot="1" noChangeAspect="1" noChangeArrowheads="1" noTextEdit="1"/>
          </p:cNvSpPr>
          <p:nvPr>
            <p:ph type="sldImg"/>
          </p:nvPr>
        </p:nvSpPr>
        <p:spPr>
          <a:ln/>
        </p:spPr>
      </p:sp>
      <p:sp>
        <p:nvSpPr>
          <p:cNvPr id="10240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410092200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Rot="1" noChangeAspect="1" noChangeArrowheads="1" noTextEdit="1"/>
          </p:cNvSpPr>
          <p:nvPr>
            <p:ph type="sldImg"/>
          </p:nvPr>
        </p:nvSpPr>
        <p:spPr>
          <a:ln/>
        </p:spPr>
      </p:sp>
      <p:sp>
        <p:nvSpPr>
          <p:cNvPr id="10342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Rot="1" noChangeAspect="1" noChangeArrowheads="1" noTextEdit="1"/>
          </p:cNvSpPr>
          <p:nvPr>
            <p:ph type="sldImg"/>
          </p:nvPr>
        </p:nvSpPr>
        <p:spPr>
          <a:ln/>
        </p:spPr>
      </p:sp>
      <p:sp>
        <p:nvSpPr>
          <p:cNvPr id="1044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Rot="1" noChangeAspect="1" noChangeArrowheads="1" noTextEdit="1"/>
          </p:cNvSpPr>
          <p:nvPr>
            <p:ph type="sldImg"/>
          </p:nvPr>
        </p:nvSpPr>
        <p:spPr>
          <a:ln/>
        </p:spPr>
      </p:sp>
      <p:sp>
        <p:nvSpPr>
          <p:cNvPr id="1054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Rot="1" noChangeAspect="1" noChangeArrowheads="1" noTextEdit="1"/>
          </p:cNvSpPr>
          <p:nvPr>
            <p:ph type="sldImg"/>
          </p:nvPr>
        </p:nvSpPr>
        <p:spPr>
          <a:ln/>
        </p:spPr>
      </p:sp>
      <p:sp>
        <p:nvSpPr>
          <p:cNvPr id="1054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324395950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Rot="1" noChangeAspect="1" noChangeArrowheads="1" noTextEdit="1"/>
          </p:cNvSpPr>
          <p:nvPr>
            <p:ph type="sldImg"/>
          </p:nvPr>
        </p:nvSpPr>
        <p:spPr>
          <a:ln/>
        </p:spPr>
      </p:sp>
      <p:sp>
        <p:nvSpPr>
          <p:cNvPr id="10649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Rot="1" noChangeAspect="1" noChangeArrowheads="1" noTextEdit="1"/>
          </p:cNvSpPr>
          <p:nvPr>
            <p:ph type="sldImg"/>
          </p:nvPr>
        </p:nvSpPr>
        <p:spPr>
          <a:ln/>
        </p:spPr>
      </p:sp>
      <p:sp>
        <p:nvSpPr>
          <p:cNvPr id="10752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2"/>
          <p:cNvSpPr>
            <a:spLocks noGrp="1" noRot="1" noChangeAspect="1" noChangeArrowheads="1" noTextEdit="1"/>
          </p:cNvSpPr>
          <p:nvPr>
            <p:ph type="sldImg"/>
          </p:nvPr>
        </p:nvSpPr>
        <p:spPr>
          <a:ln/>
        </p:spPr>
      </p:sp>
      <p:sp>
        <p:nvSpPr>
          <p:cNvPr id="1402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Rot="1" noChangeAspect="1" noChangeArrowheads="1" noTextEdit="1"/>
          </p:cNvSpPr>
          <p:nvPr>
            <p:ph type="sldImg"/>
          </p:nvPr>
        </p:nvSpPr>
        <p:spPr>
          <a:ln/>
        </p:spPr>
      </p:sp>
      <p:sp>
        <p:nvSpPr>
          <p:cNvPr id="10752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214048792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Rot="1" noChangeAspect="1" noChangeArrowheads="1" noTextEdit="1"/>
          </p:cNvSpPr>
          <p:nvPr>
            <p:ph type="sldImg"/>
          </p:nvPr>
        </p:nvSpPr>
        <p:spPr>
          <a:ln/>
        </p:spPr>
      </p:sp>
      <p:sp>
        <p:nvSpPr>
          <p:cNvPr id="10752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253881034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Rot="1" noChangeAspect="1" noChangeArrowheads="1" noTextEdit="1"/>
          </p:cNvSpPr>
          <p:nvPr>
            <p:ph type="sldImg"/>
          </p:nvPr>
        </p:nvSpPr>
        <p:spPr>
          <a:ln/>
        </p:spPr>
      </p:sp>
      <p:sp>
        <p:nvSpPr>
          <p:cNvPr id="10752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46777495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Rot="1" noChangeAspect="1" noChangeArrowheads="1" noTextEdit="1"/>
          </p:cNvSpPr>
          <p:nvPr>
            <p:ph type="sldImg"/>
          </p:nvPr>
        </p:nvSpPr>
        <p:spPr>
          <a:ln/>
        </p:spPr>
      </p:sp>
      <p:sp>
        <p:nvSpPr>
          <p:cNvPr id="1085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Rot="1" noChangeAspect="1" noChangeArrowheads="1" noTextEdit="1"/>
          </p:cNvSpPr>
          <p:nvPr>
            <p:ph type="sldImg"/>
          </p:nvPr>
        </p:nvSpPr>
        <p:spPr>
          <a:ln/>
        </p:spPr>
      </p:sp>
      <p:sp>
        <p:nvSpPr>
          <p:cNvPr id="1095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Rot="1" noChangeAspect="1" noChangeArrowheads="1" noTextEdit="1"/>
          </p:cNvSpPr>
          <p:nvPr>
            <p:ph type="sldImg"/>
          </p:nvPr>
        </p:nvSpPr>
        <p:spPr>
          <a:ln/>
        </p:spPr>
      </p:sp>
      <p:sp>
        <p:nvSpPr>
          <p:cNvPr id="11059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Rot="1" noChangeAspect="1" noChangeArrowheads="1" noTextEdit="1"/>
          </p:cNvSpPr>
          <p:nvPr>
            <p:ph type="sldImg"/>
          </p:nvPr>
        </p:nvSpPr>
        <p:spPr>
          <a:ln/>
        </p:spPr>
      </p:sp>
      <p:sp>
        <p:nvSpPr>
          <p:cNvPr id="1116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Rot="1" noChangeAspect="1" noChangeArrowheads="1" noTextEdit="1"/>
          </p:cNvSpPr>
          <p:nvPr>
            <p:ph type="sldImg"/>
          </p:nvPr>
        </p:nvSpPr>
        <p:spPr>
          <a:ln/>
        </p:spPr>
      </p:sp>
      <p:sp>
        <p:nvSpPr>
          <p:cNvPr id="11264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Rot="1" noChangeAspect="1" noChangeArrowheads="1" noTextEdit="1"/>
          </p:cNvSpPr>
          <p:nvPr>
            <p:ph type="sldImg"/>
          </p:nvPr>
        </p:nvSpPr>
        <p:spPr>
          <a:ln/>
        </p:spPr>
      </p:sp>
      <p:sp>
        <p:nvSpPr>
          <p:cNvPr id="11264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420379022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Rot="1" noChangeAspect="1" noChangeArrowheads="1" noTextEdit="1"/>
          </p:cNvSpPr>
          <p:nvPr>
            <p:ph type="sldImg"/>
          </p:nvPr>
        </p:nvSpPr>
        <p:spPr>
          <a:ln/>
        </p:spPr>
      </p:sp>
      <p:sp>
        <p:nvSpPr>
          <p:cNvPr id="1136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Rot="1" noChangeAspect="1" noChangeArrowheads="1" noTextEdit="1"/>
          </p:cNvSpPr>
          <p:nvPr>
            <p:ph type="sldImg"/>
          </p:nvPr>
        </p:nvSpPr>
        <p:spPr>
          <a:ln/>
        </p:spPr>
      </p:sp>
      <p:sp>
        <p:nvSpPr>
          <p:cNvPr id="9421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Rot="1" noChangeAspect="1" noChangeArrowheads="1" noTextEdit="1"/>
          </p:cNvSpPr>
          <p:nvPr>
            <p:ph type="sldImg"/>
          </p:nvPr>
        </p:nvSpPr>
        <p:spPr>
          <a:ln/>
        </p:spPr>
      </p:sp>
      <p:sp>
        <p:nvSpPr>
          <p:cNvPr id="1146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Rot="1" noChangeAspect="1" noChangeArrowheads="1" noTextEdit="1"/>
          </p:cNvSpPr>
          <p:nvPr>
            <p:ph type="sldImg"/>
          </p:nvPr>
        </p:nvSpPr>
        <p:spPr>
          <a:ln/>
        </p:spPr>
      </p:sp>
      <p:sp>
        <p:nvSpPr>
          <p:cNvPr id="1146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216065910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Rot="1" noChangeAspect="1" noChangeArrowheads="1" noTextEdit="1"/>
          </p:cNvSpPr>
          <p:nvPr>
            <p:ph type="sldImg"/>
          </p:nvPr>
        </p:nvSpPr>
        <p:spPr>
          <a:ln/>
        </p:spPr>
      </p:sp>
      <p:sp>
        <p:nvSpPr>
          <p:cNvPr id="1146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37459771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Rot="1" noChangeAspect="1" noChangeArrowheads="1" noTextEdit="1"/>
          </p:cNvSpPr>
          <p:nvPr>
            <p:ph type="sldImg"/>
          </p:nvPr>
        </p:nvSpPr>
        <p:spPr>
          <a:ln/>
        </p:spPr>
      </p:sp>
      <p:sp>
        <p:nvSpPr>
          <p:cNvPr id="1146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426072390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Rot="1" noChangeAspect="1" noChangeArrowheads="1" noTextEdit="1"/>
          </p:cNvSpPr>
          <p:nvPr>
            <p:ph type="sldImg"/>
          </p:nvPr>
        </p:nvSpPr>
        <p:spPr>
          <a:ln/>
        </p:spPr>
      </p:sp>
      <p:sp>
        <p:nvSpPr>
          <p:cNvPr id="1146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241328495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Rot="1" noChangeAspect="1" noChangeArrowheads="1" noTextEdit="1"/>
          </p:cNvSpPr>
          <p:nvPr>
            <p:ph type="sldImg"/>
          </p:nvPr>
        </p:nvSpPr>
        <p:spPr>
          <a:ln/>
        </p:spPr>
      </p:sp>
      <p:sp>
        <p:nvSpPr>
          <p:cNvPr id="1157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Rot="1" noChangeAspect="1" noChangeArrowheads="1" noTextEdit="1"/>
          </p:cNvSpPr>
          <p:nvPr>
            <p:ph type="sldImg"/>
          </p:nvPr>
        </p:nvSpPr>
        <p:spPr>
          <a:ln/>
        </p:spPr>
      </p:sp>
      <p:sp>
        <p:nvSpPr>
          <p:cNvPr id="1167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Rot="1" noChangeAspect="1" noChangeArrowheads="1" noTextEdit="1"/>
          </p:cNvSpPr>
          <p:nvPr>
            <p:ph type="sldImg"/>
          </p:nvPr>
        </p:nvSpPr>
        <p:spPr>
          <a:ln/>
        </p:spPr>
      </p:sp>
      <p:sp>
        <p:nvSpPr>
          <p:cNvPr id="1167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176469220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Rot="1" noChangeAspect="1" noChangeArrowheads="1" noTextEdit="1"/>
          </p:cNvSpPr>
          <p:nvPr>
            <p:ph type="sldImg"/>
          </p:nvPr>
        </p:nvSpPr>
        <p:spPr>
          <a:ln/>
        </p:spPr>
      </p:sp>
      <p:sp>
        <p:nvSpPr>
          <p:cNvPr id="1177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Rot="1" noChangeAspect="1" noChangeArrowheads="1" noTextEdit="1"/>
          </p:cNvSpPr>
          <p:nvPr>
            <p:ph type="sldImg"/>
          </p:nvPr>
        </p:nvSpPr>
        <p:spPr>
          <a:ln/>
        </p:spPr>
      </p:sp>
      <p:sp>
        <p:nvSpPr>
          <p:cNvPr id="1177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1983707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Rot="1" noChangeAspect="1" noChangeArrowheads="1" noTextEdit="1"/>
          </p:cNvSpPr>
          <p:nvPr>
            <p:ph type="sldImg"/>
          </p:nvPr>
        </p:nvSpPr>
        <p:spPr>
          <a:ln/>
        </p:spPr>
      </p:sp>
      <p:sp>
        <p:nvSpPr>
          <p:cNvPr id="952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Rot="1" noChangeAspect="1" noChangeArrowheads="1" noTextEdit="1"/>
          </p:cNvSpPr>
          <p:nvPr>
            <p:ph type="sldImg"/>
          </p:nvPr>
        </p:nvSpPr>
        <p:spPr>
          <a:ln/>
        </p:spPr>
      </p:sp>
      <p:sp>
        <p:nvSpPr>
          <p:cNvPr id="11981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Rot="1" noChangeAspect="1" noChangeArrowheads="1" noTextEdit="1"/>
          </p:cNvSpPr>
          <p:nvPr>
            <p:ph type="sldImg"/>
          </p:nvPr>
        </p:nvSpPr>
        <p:spPr>
          <a:ln/>
        </p:spPr>
      </p:sp>
      <p:sp>
        <p:nvSpPr>
          <p:cNvPr id="1208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Rot="1" noChangeAspect="1" noChangeArrowheads="1" noTextEdit="1"/>
          </p:cNvSpPr>
          <p:nvPr>
            <p:ph type="sldImg"/>
          </p:nvPr>
        </p:nvSpPr>
        <p:spPr>
          <a:ln/>
        </p:spPr>
      </p:sp>
      <p:sp>
        <p:nvSpPr>
          <p:cNvPr id="12185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p:cNvSpPr>
            <a:spLocks noGrp="1" noRot="1" noChangeAspect="1" noChangeArrowheads="1" noTextEdit="1"/>
          </p:cNvSpPr>
          <p:nvPr>
            <p:ph type="sldImg"/>
          </p:nvPr>
        </p:nvSpPr>
        <p:spPr>
          <a:ln/>
        </p:spPr>
      </p:sp>
      <p:sp>
        <p:nvSpPr>
          <p:cNvPr id="12288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Rot="1" noChangeAspect="1" noChangeArrowheads="1" noTextEdit="1"/>
          </p:cNvSpPr>
          <p:nvPr>
            <p:ph type="sldImg"/>
          </p:nvPr>
        </p:nvSpPr>
        <p:spPr>
          <a:ln/>
        </p:spPr>
      </p:sp>
      <p:sp>
        <p:nvSpPr>
          <p:cNvPr id="1239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Rot="1" noChangeAspect="1" noChangeArrowheads="1" noTextEdit="1"/>
          </p:cNvSpPr>
          <p:nvPr>
            <p:ph type="sldImg"/>
          </p:nvPr>
        </p:nvSpPr>
        <p:spPr>
          <a:ln/>
        </p:spPr>
      </p:sp>
      <p:sp>
        <p:nvSpPr>
          <p:cNvPr id="1249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Grp="1" noRot="1" noChangeAspect="1" noChangeArrowheads="1" noTextEdit="1"/>
          </p:cNvSpPr>
          <p:nvPr>
            <p:ph type="sldImg"/>
          </p:nvPr>
        </p:nvSpPr>
        <p:spPr>
          <a:ln/>
        </p:spPr>
      </p:sp>
      <p:sp>
        <p:nvSpPr>
          <p:cNvPr id="12595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noRot="1" noChangeAspect="1" noChangeArrowheads="1" noTextEdit="1"/>
          </p:cNvSpPr>
          <p:nvPr>
            <p:ph type="sldImg"/>
          </p:nvPr>
        </p:nvSpPr>
        <p:spPr>
          <a:ln/>
        </p:spPr>
      </p:sp>
      <p:sp>
        <p:nvSpPr>
          <p:cNvPr id="12697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Rot="1" noChangeAspect="1" noChangeArrowheads="1" noTextEdit="1"/>
          </p:cNvSpPr>
          <p:nvPr>
            <p:ph type="sldImg"/>
          </p:nvPr>
        </p:nvSpPr>
        <p:spPr>
          <a:ln/>
        </p:spPr>
      </p:sp>
      <p:sp>
        <p:nvSpPr>
          <p:cNvPr id="12800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Grp="1" noRot="1" noChangeAspect="1" noChangeArrowheads="1" noTextEdit="1"/>
          </p:cNvSpPr>
          <p:nvPr>
            <p:ph type="sldImg"/>
          </p:nvPr>
        </p:nvSpPr>
        <p:spPr>
          <a:ln/>
        </p:spPr>
      </p:sp>
      <p:sp>
        <p:nvSpPr>
          <p:cNvPr id="12902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Rot="1" noChangeAspect="1" noChangeArrowheads="1" noTextEdit="1"/>
          </p:cNvSpPr>
          <p:nvPr>
            <p:ph type="sldImg"/>
          </p:nvPr>
        </p:nvSpPr>
        <p:spPr>
          <a:ln/>
        </p:spPr>
      </p:sp>
      <p:sp>
        <p:nvSpPr>
          <p:cNvPr id="9625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Rot="1" noChangeAspect="1" noChangeArrowheads="1" noTextEdit="1"/>
          </p:cNvSpPr>
          <p:nvPr>
            <p:ph type="sldImg"/>
          </p:nvPr>
        </p:nvSpPr>
        <p:spPr>
          <a:ln/>
        </p:spPr>
      </p:sp>
      <p:sp>
        <p:nvSpPr>
          <p:cNvPr id="1300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noRot="1" noChangeAspect="1" noChangeArrowheads="1" noTextEdit="1"/>
          </p:cNvSpPr>
          <p:nvPr>
            <p:ph type="sldImg"/>
          </p:nvPr>
        </p:nvSpPr>
        <p:spPr>
          <a:ln/>
        </p:spPr>
      </p:sp>
      <p:sp>
        <p:nvSpPr>
          <p:cNvPr id="1310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Grp="1" noRot="1" noChangeAspect="1" noChangeArrowheads="1" noTextEdit="1"/>
          </p:cNvSpPr>
          <p:nvPr>
            <p:ph type="sldImg"/>
          </p:nvPr>
        </p:nvSpPr>
        <p:spPr>
          <a:ln/>
        </p:spPr>
      </p:sp>
      <p:sp>
        <p:nvSpPr>
          <p:cNvPr id="13209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p:cNvSpPr>
            <a:spLocks noGrp="1" noRot="1" noChangeAspect="1" noChangeArrowheads="1" noTextEdit="1"/>
          </p:cNvSpPr>
          <p:nvPr>
            <p:ph type="sldImg"/>
          </p:nvPr>
        </p:nvSpPr>
        <p:spPr>
          <a:ln/>
        </p:spPr>
      </p:sp>
      <p:sp>
        <p:nvSpPr>
          <p:cNvPr id="13312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Grp="1" noRot="1" noChangeAspect="1" noChangeArrowheads="1" noTextEdit="1"/>
          </p:cNvSpPr>
          <p:nvPr>
            <p:ph type="sldImg"/>
          </p:nvPr>
        </p:nvSpPr>
        <p:spPr>
          <a:ln/>
        </p:spPr>
      </p:sp>
      <p:sp>
        <p:nvSpPr>
          <p:cNvPr id="1341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Grp="1" noRot="1" noChangeAspect="1" noChangeArrowheads="1" noTextEdit="1"/>
          </p:cNvSpPr>
          <p:nvPr>
            <p:ph type="sldImg"/>
          </p:nvPr>
        </p:nvSpPr>
        <p:spPr>
          <a:ln/>
        </p:spPr>
      </p:sp>
      <p:sp>
        <p:nvSpPr>
          <p:cNvPr id="1341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3675313990"/>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p:cNvSpPr>
            <a:spLocks noGrp="1" noRot="1" noChangeAspect="1" noChangeArrowheads="1" noTextEdit="1"/>
          </p:cNvSpPr>
          <p:nvPr>
            <p:ph type="sldImg"/>
          </p:nvPr>
        </p:nvSpPr>
        <p:spPr>
          <a:ln/>
        </p:spPr>
      </p:sp>
      <p:sp>
        <p:nvSpPr>
          <p:cNvPr id="1351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p:cNvSpPr>
            <a:spLocks noGrp="1" noRot="1" noChangeAspect="1" noChangeArrowheads="1" noTextEdit="1"/>
          </p:cNvSpPr>
          <p:nvPr>
            <p:ph type="sldImg"/>
          </p:nvPr>
        </p:nvSpPr>
        <p:spPr>
          <a:ln/>
        </p:spPr>
      </p:sp>
      <p:sp>
        <p:nvSpPr>
          <p:cNvPr id="13619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2"/>
          <p:cNvSpPr>
            <a:spLocks noGrp="1" noRot="1" noChangeAspect="1" noChangeArrowheads="1" noTextEdit="1"/>
          </p:cNvSpPr>
          <p:nvPr>
            <p:ph type="sldImg"/>
          </p:nvPr>
        </p:nvSpPr>
        <p:spPr>
          <a:ln/>
        </p:spPr>
      </p:sp>
      <p:sp>
        <p:nvSpPr>
          <p:cNvPr id="13824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2"/>
          <p:cNvSpPr>
            <a:spLocks noGrp="1" noRot="1" noChangeAspect="1" noChangeArrowheads="1" noTextEdit="1"/>
          </p:cNvSpPr>
          <p:nvPr>
            <p:ph type="sldImg"/>
          </p:nvPr>
        </p:nvSpPr>
        <p:spPr>
          <a:ln/>
        </p:spPr>
      </p:sp>
      <p:sp>
        <p:nvSpPr>
          <p:cNvPr id="1392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Rot="1" noChangeAspect="1" noChangeArrowheads="1" noTextEdit="1"/>
          </p:cNvSpPr>
          <p:nvPr>
            <p:ph type="sldImg"/>
          </p:nvPr>
        </p:nvSpPr>
        <p:spPr>
          <a:ln/>
        </p:spPr>
      </p:sp>
      <p:sp>
        <p:nvSpPr>
          <p:cNvPr id="9728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p:cNvSpPr>
            <a:spLocks noGrp="1" noRot="1" noChangeAspect="1" noChangeArrowheads="1" noTextEdit="1"/>
          </p:cNvSpPr>
          <p:nvPr>
            <p:ph type="sldImg"/>
          </p:nvPr>
        </p:nvSpPr>
        <p:spPr>
          <a:ln/>
        </p:spPr>
      </p:sp>
      <p:sp>
        <p:nvSpPr>
          <p:cNvPr id="1413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2"/>
          <p:cNvSpPr>
            <a:spLocks noGrp="1" noRot="1" noChangeAspect="1" noChangeArrowheads="1" noTextEdit="1"/>
          </p:cNvSpPr>
          <p:nvPr>
            <p:ph type="sldImg"/>
          </p:nvPr>
        </p:nvSpPr>
        <p:spPr>
          <a:ln/>
        </p:spPr>
      </p:sp>
      <p:sp>
        <p:nvSpPr>
          <p:cNvPr id="1423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Slide Image Placeholder 1"/>
          <p:cNvSpPr>
            <a:spLocks noGrp="1" noRot="1" noChangeAspect="1" noTextEdit="1"/>
          </p:cNvSpPr>
          <p:nvPr>
            <p:ph type="sldImg"/>
          </p:nvPr>
        </p:nvSpPr>
        <p:spPr>
          <a:ln/>
        </p:spPr>
      </p:sp>
      <p:sp>
        <p:nvSpPr>
          <p:cNvPr id="1443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44388" name="Slide Number Placeholder 3"/>
          <p:cNvSpPr txBox="1">
            <a:spLocks/>
          </p:cNvSpPr>
          <p:nvPr/>
        </p:nvSpPr>
        <p:spPr bwMode="auto">
          <a:xfrm>
            <a:off x="3970338" y="8829675"/>
            <a:ext cx="30384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333" tIns="46666" rIns="93333" bIns="46666"/>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algn="ctr">
              <a:spcBef>
                <a:spcPct val="0"/>
              </a:spcBef>
            </a:pPr>
            <a:fld id="{26FD61D2-6599-43E4-83B9-6F191B31F0BA}" type="slidenum">
              <a:rPr lang="en-US" altLang="en-US" sz="1800">
                <a:latin typeface="Times New Roman" pitchFamily="18" charset="0"/>
              </a:rPr>
              <a:pPr algn="ctr">
                <a:spcBef>
                  <a:spcPct val="0"/>
                </a:spcBef>
              </a:pPr>
              <a:t>79</a:t>
            </a:fld>
            <a:endParaRPr lang="en-US" altLang="en-US" sz="1800">
              <a:latin typeface="Times New Roman" pitchFamily="18" charset="0"/>
            </a:endParaRPr>
          </a:p>
        </p:txBody>
      </p:sp>
    </p:spTree>
    <p:extLst>
      <p:ext uri="{BB962C8B-B14F-4D97-AF65-F5344CB8AC3E}">
        <p14:creationId xmlns:p14="http://schemas.microsoft.com/office/powerpoint/2010/main" val="4017725165"/>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Slide Image Placeholder 1"/>
          <p:cNvSpPr>
            <a:spLocks noGrp="1" noRot="1" noChangeAspect="1" noTextEdit="1"/>
          </p:cNvSpPr>
          <p:nvPr>
            <p:ph type="sldImg"/>
          </p:nvPr>
        </p:nvSpPr>
        <p:spPr>
          <a:ln/>
        </p:spPr>
      </p:sp>
      <p:sp>
        <p:nvSpPr>
          <p:cNvPr id="1433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4336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333" tIns="46666" rIns="93333" bIns="46666"/>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algn="ctr">
              <a:spcBef>
                <a:spcPct val="0"/>
              </a:spcBef>
            </a:pPr>
            <a:fld id="{335C0606-57F4-4897-9B45-1A8B848C120F}" type="slidenum">
              <a:rPr lang="en-US" altLang="en-US" sz="1800" smtClean="0">
                <a:latin typeface="Times New Roman" pitchFamily="18" charset="0"/>
              </a:rPr>
              <a:pPr algn="ctr">
                <a:spcBef>
                  <a:spcPct val="0"/>
                </a:spcBef>
              </a:pPr>
              <a:t>80</a:t>
            </a:fld>
            <a:endParaRPr lang="en-US" altLang="en-US" sz="1800">
              <a:latin typeface="Times New Roman" pitchFamily="18" charset="0"/>
            </a:endParaRPr>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Slide Image Placeholder 1"/>
          <p:cNvSpPr>
            <a:spLocks noGrp="1" noRot="1" noChangeAspect="1" noTextEdit="1"/>
          </p:cNvSpPr>
          <p:nvPr>
            <p:ph type="sldImg"/>
          </p:nvPr>
        </p:nvSpPr>
        <p:spPr>
          <a:ln/>
        </p:spPr>
      </p:sp>
      <p:sp>
        <p:nvSpPr>
          <p:cNvPr id="1443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44388" name="Slide Number Placeholder 3"/>
          <p:cNvSpPr txBox="1">
            <a:spLocks/>
          </p:cNvSpPr>
          <p:nvPr/>
        </p:nvSpPr>
        <p:spPr bwMode="auto">
          <a:xfrm>
            <a:off x="3970338" y="8829675"/>
            <a:ext cx="30384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333" tIns="46666" rIns="93333" bIns="46666"/>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algn="ctr">
              <a:spcBef>
                <a:spcPct val="0"/>
              </a:spcBef>
            </a:pPr>
            <a:fld id="{26FD61D2-6599-43E4-83B9-6F191B31F0BA}" type="slidenum">
              <a:rPr lang="en-US" altLang="en-US" sz="1800">
                <a:latin typeface="Times New Roman" pitchFamily="18" charset="0"/>
              </a:rPr>
              <a:pPr algn="ctr">
                <a:spcBef>
                  <a:spcPct val="0"/>
                </a:spcBef>
              </a:pPr>
              <a:t>82</a:t>
            </a:fld>
            <a:endParaRPr lang="en-US" altLang="en-US" sz="1800">
              <a:latin typeface="Times New Roman" pitchFamily="18" charset="0"/>
            </a:endParaRPr>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Rot="1" noChangeAspect="1" noChangeArrowheads="1" noTextEdit="1"/>
          </p:cNvSpPr>
          <p:nvPr>
            <p:ph type="sldImg"/>
          </p:nvPr>
        </p:nvSpPr>
        <p:spPr>
          <a:ln/>
        </p:spPr>
      </p:sp>
      <p:sp>
        <p:nvSpPr>
          <p:cNvPr id="983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Rot="1" noChangeAspect="1" noChangeArrowheads="1" noTextEdit="1"/>
          </p:cNvSpPr>
          <p:nvPr>
            <p:ph type="sldImg"/>
          </p:nvPr>
        </p:nvSpPr>
        <p:spPr>
          <a:ln/>
        </p:spPr>
      </p:sp>
      <p:sp>
        <p:nvSpPr>
          <p:cNvPr id="983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4123623714"/>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Rot="1" noChangeAspect="1" noChangeArrowheads="1" noTextEdit="1"/>
          </p:cNvSpPr>
          <p:nvPr>
            <p:ph type="sldImg"/>
          </p:nvPr>
        </p:nvSpPr>
        <p:spPr>
          <a:ln/>
        </p:spPr>
      </p:sp>
      <p:sp>
        <p:nvSpPr>
          <p:cNvPr id="983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4087894028"/>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Rot="1" noChangeAspect="1" noChangeArrowheads="1" noTextEdit="1"/>
          </p:cNvSpPr>
          <p:nvPr>
            <p:ph type="sldImg"/>
          </p:nvPr>
        </p:nvSpPr>
        <p:spPr>
          <a:ln/>
        </p:spPr>
      </p:sp>
      <p:sp>
        <p:nvSpPr>
          <p:cNvPr id="983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1474222416"/>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Rot="1" noChangeAspect="1" noChangeArrowheads="1" noTextEdit="1"/>
          </p:cNvSpPr>
          <p:nvPr>
            <p:ph type="sldImg"/>
          </p:nvPr>
        </p:nvSpPr>
        <p:spPr>
          <a:ln/>
        </p:spPr>
      </p:sp>
      <p:sp>
        <p:nvSpPr>
          <p:cNvPr id="983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25617660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Rot="1" noChangeAspect="1" noChangeArrowheads="1" noTextEdit="1"/>
          </p:cNvSpPr>
          <p:nvPr>
            <p:ph type="sldImg"/>
          </p:nvPr>
        </p:nvSpPr>
        <p:spPr>
          <a:ln/>
        </p:spPr>
      </p:sp>
      <p:sp>
        <p:nvSpPr>
          <p:cNvPr id="10035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Rot="1" noChangeAspect="1" noChangeArrowheads="1" noTextEdit="1"/>
          </p:cNvSpPr>
          <p:nvPr>
            <p:ph type="sldImg"/>
          </p:nvPr>
        </p:nvSpPr>
        <p:spPr>
          <a:ln/>
        </p:spPr>
      </p:sp>
      <p:sp>
        <p:nvSpPr>
          <p:cNvPr id="983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3599037733"/>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Slide Image Placeholder 1"/>
          <p:cNvSpPr>
            <a:spLocks noGrp="1" noRot="1" noChangeAspect="1" noTextEdit="1"/>
          </p:cNvSpPr>
          <p:nvPr>
            <p:ph type="sldImg"/>
          </p:nvPr>
        </p:nvSpPr>
        <p:spPr>
          <a:ln/>
        </p:spPr>
      </p:sp>
      <p:sp>
        <p:nvSpPr>
          <p:cNvPr id="1454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45412" name="Slide Number Placeholder 3"/>
          <p:cNvSpPr txBox="1">
            <a:spLocks/>
          </p:cNvSpPr>
          <p:nvPr/>
        </p:nvSpPr>
        <p:spPr bwMode="auto">
          <a:xfrm>
            <a:off x="3970338" y="8829675"/>
            <a:ext cx="30384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333" tIns="46666" rIns="93333" bIns="46666"/>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algn="ctr">
              <a:spcBef>
                <a:spcPct val="0"/>
              </a:spcBef>
            </a:pPr>
            <a:fld id="{4FC7F1F2-BE67-4C2E-BDE4-088A676BFFC8}" type="slidenum">
              <a:rPr lang="en-US" altLang="en-US" sz="1800">
                <a:latin typeface="Times New Roman" pitchFamily="18" charset="0"/>
              </a:rPr>
              <a:pPr algn="ctr">
                <a:spcBef>
                  <a:spcPct val="0"/>
                </a:spcBef>
              </a:pPr>
              <a:t>89</a:t>
            </a:fld>
            <a:endParaRPr lang="en-US" altLang="en-US" sz="1800">
              <a:latin typeface="Times New Roman" pitchFamily="18" charset="0"/>
            </a:endParaRPr>
          </a:p>
        </p:txBody>
      </p:sp>
    </p:spTree>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Slide Image Placeholder 1"/>
          <p:cNvSpPr>
            <a:spLocks noGrp="1" noRot="1" noChangeAspect="1" noTextEdit="1"/>
          </p:cNvSpPr>
          <p:nvPr>
            <p:ph type="sldImg"/>
          </p:nvPr>
        </p:nvSpPr>
        <p:spPr>
          <a:ln/>
        </p:spPr>
      </p:sp>
      <p:sp>
        <p:nvSpPr>
          <p:cNvPr id="14643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buFontTx/>
              <a:buChar char="-"/>
            </a:pPr>
            <a:endParaRPr lang="en-US" altLang="en-US"/>
          </a:p>
        </p:txBody>
      </p:sp>
      <p:sp>
        <p:nvSpPr>
          <p:cNvPr id="146436"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a:spcBef>
                <a:spcPct val="0"/>
              </a:spcBef>
            </a:pPr>
            <a:endParaRPr lang="en-US" altLang="en-US">
              <a:latin typeface="Times New Roman" pitchFamily="18" charset="0"/>
            </a:endParaRPr>
          </a:p>
        </p:txBody>
      </p:sp>
      <p:sp>
        <p:nvSpPr>
          <p:cNvPr id="146437"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333" tIns="46666" rIns="93333" bIns="46666"/>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algn="ctr">
              <a:spcBef>
                <a:spcPct val="0"/>
              </a:spcBef>
            </a:pPr>
            <a:fld id="{1CFF849A-0945-4D51-9FDC-E99B2B1347D4}" type="slidenum">
              <a:rPr lang="en-US" altLang="en-US" sz="1800" smtClean="0">
                <a:latin typeface="Times New Roman" pitchFamily="18" charset="0"/>
              </a:rPr>
              <a:pPr algn="ctr">
                <a:spcBef>
                  <a:spcPct val="0"/>
                </a:spcBef>
              </a:pPr>
              <a:t>90</a:t>
            </a:fld>
            <a:endParaRPr lang="en-US" altLang="en-US" sz="1800">
              <a:latin typeface="Times New Roman" pitchFamily="18" charset="0"/>
            </a:endParaRPr>
          </a:p>
        </p:txBody>
      </p:sp>
    </p:spTree>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p:cNvSpPr>
            <a:spLocks noGrp="1" noRot="1" noChangeAspect="1" noChangeArrowheads="1" noTextEdit="1"/>
          </p:cNvSpPr>
          <p:nvPr>
            <p:ph type="sldImg"/>
          </p:nvPr>
        </p:nvSpPr>
        <p:spPr>
          <a:ln/>
        </p:spPr>
      </p:sp>
      <p:sp>
        <p:nvSpPr>
          <p:cNvPr id="14745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Grp="1" noRot="1" noChangeAspect="1" noChangeArrowheads="1" noTextEdit="1"/>
          </p:cNvSpPr>
          <p:nvPr>
            <p:ph type="sldImg"/>
          </p:nvPr>
        </p:nvSpPr>
        <p:spPr>
          <a:ln/>
        </p:spPr>
      </p:sp>
      <p:sp>
        <p:nvSpPr>
          <p:cNvPr id="14848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Grp="1" noRot="1" noChangeAspect="1" noChangeArrowheads="1" noTextEdit="1"/>
          </p:cNvSpPr>
          <p:nvPr>
            <p:ph type="sldImg"/>
          </p:nvPr>
        </p:nvSpPr>
        <p:spPr>
          <a:ln/>
        </p:spPr>
      </p:sp>
      <p:sp>
        <p:nvSpPr>
          <p:cNvPr id="14848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872377064"/>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Grp="1" noRot="1" noChangeAspect="1" noChangeArrowheads="1" noTextEdit="1"/>
          </p:cNvSpPr>
          <p:nvPr>
            <p:ph type="sldImg"/>
          </p:nvPr>
        </p:nvSpPr>
        <p:spPr>
          <a:ln/>
        </p:spPr>
      </p:sp>
      <p:sp>
        <p:nvSpPr>
          <p:cNvPr id="1495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2"/>
          <p:cNvSpPr>
            <a:spLocks noGrp="1" noRot="1" noChangeAspect="1" noChangeArrowheads="1" noTextEdit="1"/>
          </p:cNvSpPr>
          <p:nvPr>
            <p:ph type="sldImg"/>
          </p:nvPr>
        </p:nvSpPr>
        <p:spPr>
          <a:ln/>
        </p:spPr>
      </p:sp>
      <p:sp>
        <p:nvSpPr>
          <p:cNvPr id="1505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Grp="1" noRot="1" noChangeAspect="1" noChangeArrowheads="1" noTextEdit="1"/>
          </p:cNvSpPr>
          <p:nvPr>
            <p:ph type="sldImg"/>
          </p:nvPr>
        </p:nvSpPr>
        <p:spPr>
          <a:ln/>
        </p:spPr>
      </p:sp>
      <p:sp>
        <p:nvSpPr>
          <p:cNvPr id="15155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2"/>
          <p:cNvSpPr>
            <a:spLocks noGrp="1" noRot="1" noChangeAspect="1" noChangeArrowheads="1" noTextEdit="1"/>
          </p:cNvSpPr>
          <p:nvPr>
            <p:ph type="sldImg"/>
          </p:nvPr>
        </p:nvSpPr>
        <p:spPr>
          <a:ln/>
        </p:spPr>
      </p:sp>
      <p:sp>
        <p:nvSpPr>
          <p:cNvPr id="15462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Rot="1" noChangeAspect="1" noChangeArrowheads="1" noTextEdit="1"/>
          </p:cNvSpPr>
          <p:nvPr>
            <p:ph type="sldImg"/>
          </p:nvPr>
        </p:nvSpPr>
        <p:spPr>
          <a:ln/>
        </p:spPr>
      </p:sp>
      <p:sp>
        <p:nvSpPr>
          <p:cNvPr id="10035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2603710994"/>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2"/>
          <p:cNvSpPr>
            <a:spLocks noGrp="1" noRot="1" noChangeAspect="1" noChangeArrowheads="1" noTextEdit="1"/>
          </p:cNvSpPr>
          <p:nvPr>
            <p:ph type="sldImg"/>
          </p:nvPr>
        </p:nvSpPr>
        <p:spPr>
          <a:ln/>
        </p:spPr>
      </p:sp>
      <p:sp>
        <p:nvSpPr>
          <p:cNvPr id="1556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2"/>
          <p:cNvSpPr>
            <a:spLocks noGrp="1" noRot="1" noChangeAspect="1" noChangeArrowheads="1" noTextEdit="1"/>
          </p:cNvSpPr>
          <p:nvPr>
            <p:ph type="sldImg"/>
          </p:nvPr>
        </p:nvSpPr>
        <p:spPr>
          <a:ln/>
        </p:spPr>
      </p:sp>
      <p:sp>
        <p:nvSpPr>
          <p:cNvPr id="1566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Grp="1" noRot="1" noChangeAspect="1" noChangeArrowheads="1" noTextEdit="1"/>
          </p:cNvSpPr>
          <p:nvPr>
            <p:ph type="sldImg"/>
          </p:nvPr>
        </p:nvSpPr>
        <p:spPr>
          <a:ln/>
        </p:spPr>
      </p:sp>
      <p:sp>
        <p:nvSpPr>
          <p:cNvPr id="15155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1214070490"/>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2"/>
          <p:cNvSpPr>
            <a:spLocks noGrp="1" noRot="1" noChangeAspect="1" noChangeArrowheads="1" noTextEdit="1"/>
          </p:cNvSpPr>
          <p:nvPr>
            <p:ph type="sldImg"/>
          </p:nvPr>
        </p:nvSpPr>
        <p:spPr>
          <a:ln/>
        </p:spPr>
      </p:sp>
      <p:sp>
        <p:nvSpPr>
          <p:cNvPr id="15257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2"/>
          <p:cNvSpPr>
            <a:spLocks noGrp="1" noRot="1" noChangeAspect="1" noChangeArrowheads="1" noTextEdit="1"/>
          </p:cNvSpPr>
          <p:nvPr>
            <p:ph type="sldImg"/>
          </p:nvPr>
        </p:nvSpPr>
        <p:spPr>
          <a:ln/>
        </p:spPr>
      </p:sp>
      <p:sp>
        <p:nvSpPr>
          <p:cNvPr id="15360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2"/>
          <p:cNvSpPr>
            <a:spLocks noGrp="1" noRot="1" noChangeAspect="1" noChangeArrowheads="1" noTextEdit="1"/>
          </p:cNvSpPr>
          <p:nvPr>
            <p:ph type="sldImg"/>
          </p:nvPr>
        </p:nvSpPr>
        <p:spPr>
          <a:ln/>
        </p:spPr>
      </p:sp>
      <p:sp>
        <p:nvSpPr>
          <p:cNvPr id="15769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Rot="1" noChangeAspect="1" noChangeArrowheads="1" noTextEdit="1"/>
          </p:cNvSpPr>
          <p:nvPr>
            <p:ph type="sldImg"/>
          </p:nvPr>
        </p:nvSpPr>
        <p:spPr>
          <a:ln/>
        </p:spPr>
      </p:sp>
      <p:sp>
        <p:nvSpPr>
          <p:cNvPr id="15872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2"/>
          <p:cNvSpPr>
            <a:spLocks noGrp="1" noRot="1" noChangeAspect="1" noChangeArrowheads="1" noTextEdit="1"/>
          </p:cNvSpPr>
          <p:nvPr>
            <p:ph type="sldImg"/>
          </p:nvPr>
        </p:nvSpPr>
        <p:spPr>
          <a:ln/>
        </p:spPr>
      </p:sp>
      <p:sp>
        <p:nvSpPr>
          <p:cNvPr id="1597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2"/>
          <p:cNvSpPr>
            <a:spLocks noGrp="1" noRot="1" noChangeAspect="1" noChangeArrowheads="1" noTextEdit="1"/>
          </p:cNvSpPr>
          <p:nvPr>
            <p:ph type="sldImg"/>
          </p:nvPr>
        </p:nvSpPr>
        <p:spPr>
          <a:ln/>
        </p:spPr>
      </p:sp>
      <p:sp>
        <p:nvSpPr>
          <p:cNvPr id="1607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Rot="1" noChangeAspect="1" noChangeArrowheads="1" noTextEdit="1"/>
          </p:cNvSpPr>
          <p:nvPr>
            <p:ph type="sldImg"/>
          </p:nvPr>
        </p:nvSpPr>
        <p:spPr>
          <a:ln/>
        </p:spPr>
      </p:sp>
      <p:sp>
        <p:nvSpPr>
          <p:cNvPr id="10035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406822884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4.xml"/><Relationship Id="rId4" Type="http://schemas.openxmlformats.org/officeDocument/2006/relationships/image" Target="../media/image1.jpe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grpSp>
        <p:nvGrpSpPr>
          <p:cNvPr id="5" name="Group 15"/>
          <p:cNvGrpSpPr>
            <a:grpSpLocks/>
          </p:cNvGrpSpPr>
          <p:nvPr/>
        </p:nvGrpSpPr>
        <p:grpSpPr bwMode="auto">
          <a:xfrm>
            <a:off x="-3175" y="4953000"/>
            <a:ext cx="9147175" cy="1911350"/>
            <a:chOff x="-3765" y="4832896"/>
            <a:chExt cx="9147765" cy="2032192"/>
          </a:xfrm>
        </p:grpSpPr>
        <p:sp>
          <p:nvSpPr>
            <p:cNvPr id="6" name="Freeform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7" name="Freeform 18"/>
            <p:cNvSpPr>
              <a:spLocks/>
            </p:cNvSpPr>
            <p:nvPr/>
          </p:nvSpPr>
          <p:spPr bwMode="auto">
            <a:xfrm>
              <a:off x="35443" y="5135526"/>
              <a:ext cx="9108557" cy="838200"/>
            </a:xfrm>
            <a:custGeom>
              <a:avLst/>
              <a:gdLst>
                <a:gd name="T0" fmla="*/ 0 w 5760"/>
                <a:gd name="T1" fmla="*/ 0 h 528"/>
                <a:gd name="T2" fmla="*/ 2147483647 w 5760"/>
                <a:gd name="T3" fmla="*/ 0 h 528"/>
                <a:gd name="T4" fmla="*/ 2147483647 w 5760"/>
                <a:gd name="T5" fmla="*/ 2147483647 h 528"/>
                <a:gd name="T6" fmla="*/ 2147483647 w 5760"/>
                <a:gd name="T7" fmla="*/ 0 h 528"/>
                <a:gd name="T8" fmla="*/ 0 60000 65536"/>
                <a:gd name="T9" fmla="*/ 0 60000 65536"/>
                <a:gd name="T10" fmla="*/ 0 60000 65536"/>
                <a:gd name="T11" fmla="*/ 0 60000 65536"/>
                <a:gd name="T12" fmla="*/ 0 w 5760"/>
                <a:gd name="T13" fmla="*/ 0 h 528"/>
                <a:gd name="T14" fmla="*/ 5760 w 5760"/>
                <a:gd name="T15" fmla="*/ 528 h 528"/>
              </a:gdLst>
              <a:ahLst/>
              <a:cxnLst>
                <a:cxn ang="T8">
                  <a:pos x="T0" y="T1"/>
                </a:cxn>
                <a:cxn ang="T9">
                  <a:pos x="T2" y="T3"/>
                </a:cxn>
                <a:cxn ang="T10">
                  <a:pos x="T4" y="T5"/>
                </a:cxn>
                <a:cxn ang="T11">
                  <a:pos x="T6" y="T7"/>
                </a:cxn>
              </a:cxnLst>
              <a:rect l="T12" t="T13" r="T14" b="T15"/>
              <a:pathLst>
                <a:path w="5760" h="528">
                  <a:moveTo>
                    <a:pt x="0" y="0"/>
                  </a:moveTo>
                  <a:lnTo>
                    <a:pt x="5760" y="0"/>
                  </a:lnTo>
                  <a:lnTo>
                    <a:pt x="5760" y="528"/>
                  </a:lnTo>
                  <a:lnTo>
                    <a:pt x="48" y="0"/>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en-US"/>
            </a:p>
          </p:txBody>
        </p:sp>
        <p:sp>
          <p:nvSpPr>
            <p:cNvPr id="8" name="Freeform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cxnSp>
          <p:nvCxnSpPr>
            <p:cNvPr id="10" name="Straight Connector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a:t>Click to edit Master subtitle style</a:t>
            </a:r>
          </a:p>
        </p:txBody>
      </p:sp>
      <p:sp>
        <p:nvSpPr>
          <p:cNvPr id="11" name="Date Placeholder 29"/>
          <p:cNvSpPr>
            <a:spLocks noGrp="1"/>
          </p:cNvSpPr>
          <p:nvPr>
            <p:ph type="dt" sz="half" idx="10"/>
          </p:nvPr>
        </p:nvSpPr>
        <p:spPr/>
        <p:txBody>
          <a:bodyPr/>
          <a:lstStyle>
            <a:lvl1pPr>
              <a:defRPr>
                <a:solidFill>
                  <a:srgbClr val="FFFFFF"/>
                </a:solidFill>
              </a:defRPr>
            </a:lvl1pPr>
            <a:extLst/>
          </a:lstStyle>
          <a:p>
            <a:pPr>
              <a:defRPr/>
            </a:pPr>
            <a:r>
              <a:rPr lang="en-US"/>
              <a:t>July 12, 2010</a:t>
            </a:r>
          </a:p>
        </p:txBody>
      </p:sp>
      <p:sp>
        <p:nvSpPr>
          <p:cNvPr id="12"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r>
              <a:rPr lang="en-US"/>
              <a:t>US Dept of Education, Office of Postsecondary Education</a:t>
            </a:r>
          </a:p>
        </p:txBody>
      </p:sp>
      <p:sp>
        <p:nvSpPr>
          <p:cNvPr id="13" name="Slide Number Placeholder 26"/>
          <p:cNvSpPr>
            <a:spLocks noGrp="1"/>
          </p:cNvSpPr>
          <p:nvPr>
            <p:ph type="sldNum" sz="quarter" idx="12"/>
          </p:nvPr>
        </p:nvSpPr>
        <p:spPr/>
        <p:txBody>
          <a:bodyPr/>
          <a:lstStyle>
            <a:lvl1pPr>
              <a:defRPr>
                <a:solidFill>
                  <a:srgbClr val="FFFFFF"/>
                </a:solidFill>
              </a:defRPr>
            </a:lvl1pPr>
            <a:extLst/>
          </a:lstStyle>
          <a:p>
            <a:pPr>
              <a:defRPr/>
            </a:pPr>
            <a:fld id="{3648B41E-5D15-4D9A-874C-9C8468764E2E}" type="slidenum">
              <a:rPr lang="en-US"/>
              <a:pPr>
                <a:defRPr/>
              </a:pPr>
              <a:t>‹#›</a:t>
            </a:fld>
            <a:endParaRPr lang="en-US"/>
          </a:p>
        </p:txBody>
      </p:sp>
    </p:spTree>
    <p:extLst>
      <p:ext uri="{BB962C8B-B14F-4D97-AF65-F5344CB8AC3E}">
        <p14:creationId xmlns:p14="http://schemas.microsoft.com/office/powerpoint/2010/main" val="24692129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p:cNvSpPr>
            <a:spLocks noGrp="1"/>
          </p:cNvSpPr>
          <p:nvPr>
            <p:ph type="dt" sz="half" idx="10"/>
          </p:nvPr>
        </p:nvSpPr>
        <p:spPr/>
        <p:txBody>
          <a:bodyPr/>
          <a:lstStyle>
            <a:lvl1pPr>
              <a:defRPr/>
            </a:lvl1pPr>
          </a:lstStyle>
          <a:p>
            <a:pPr>
              <a:defRPr/>
            </a:pPr>
            <a:r>
              <a:rPr lang="en-US"/>
              <a:t>July 12, 2010</a:t>
            </a:r>
          </a:p>
        </p:txBody>
      </p:sp>
      <p:sp>
        <p:nvSpPr>
          <p:cNvPr id="5" name="Footer Placeholder 21"/>
          <p:cNvSpPr>
            <a:spLocks noGrp="1"/>
          </p:cNvSpPr>
          <p:nvPr>
            <p:ph type="ftr" sz="quarter" idx="11"/>
          </p:nvPr>
        </p:nvSpPr>
        <p:spPr/>
        <p:txBody>
          <a:bodyPr/>
          <a:lstStyle>
            <a:lvl1pPr>
              <a:defRPr/>
            </a:lvl1pPr>
          </a:lstStyle>
          <a:p>
            <a:pPr>
              <a:defRPr/>
            </a:pPr>
            <a:r>
              <a:rPr lang="en-US"/>
              <a:t>US Dept of Education, Office of Postsecondary Education</a:t>
            </a:r>
          </a:p>
        </p:txBody>
      </p:sp>
      <p:sp>
        <p:nvSpPr>
          <p:cNvPr id="6" name="Slide Number Placeholder 17"/>
          <p:cNvSpPr>
            <a:spLocks noGrp="1"/>
          </p:cNvSpPr>
          <p:nvPr>
            <p:ph type="sldNum" sz="quarter" idx="12"/>
          </p:nvPr>
        </p:nvSpPr>
        <p:spPr/>
        <p:txBody>
          <a:bodyPr/>
          <a:lstStyle>
            <a:lvl1pPr>
              <a:defRPr/>
            </a:lvl1pPr>
          </a:lstStyle>
          <a:p>
            <a:pPr>
              <a:defRPr/>
            </a:pPr>
            <a:fld id="{7AC2C7CC-D659-4176-B161-F96AC3DCCBD9}" type="slidenum">
              <a:rPr lang="en-US"/>
              <a:pPr>
                <a:defRPr/>
              </a:pPr>
              <a:t>‹#›</a:t>
            </a:fld>
            <a:endParaRPr lang="en-US"/>
          </a:p>
        </p:txBody>
      </p:sp>
    </p:spTree>
    <p:extLst>
      <p:ext uri="{BB962C8B-B14F-4D97-AF65-F5344CB8AC3E}">
        <p14:creationId xmlns:p14="http://schemas.microsoft.com/office/powerpoint/2010/main" val="11810089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p:cNvSpPr>
            <a:spLocks noGrp="1"/>
          </p:cNvSpPr>
          <p:nvPr>
            <p:ph type="dt" sz="half" idx="10"/>
          </p:nvPr>
        </p:nvSpPr>
        <p:spPr/>
        <p:txBody>
          <a:bodyPr/>
          <a:lstStyle>
            <a:lvl1pPr>
              <a:defRPr/>
            </a:lvl1pPr>
          </a:lstStyle>
          <a:p>
            <a:pPr>
              <a:defRPr/>
            </a:pPr>
            <a:r>
              <a:rPr lang="en-US"/>
              <a:t>July 12, 2010</a:t>
            </a:r>
          </a:p>
        </p:txBody>
      </p:sp>
      <p:sp>
        <p:nvSpPr>
          <p:cNvPr id="5" name="Footer Placeholder 21"/>
          <p:cNvSpPr>
            <a:spLocks noGrp="1"/>
          </p:cNvSpPr>
          <p:nvPr>
            <p:ph type="ftr" sz="quarter" idx="11"/>
          </p:nvPr>
        </p:nvSpPr>
        <p:spPr/>
        <p:txBody>
          <a:bodyPr/>
          <a:lstStyle>
            <a:lvl1pPr>
              <a:defRPr/>
            </a:lvl1pPr>
          </a:lstStyle>
          <a:p>
            <a:pPr>
              <a:defRPr/>
            </a:pPr>
            <a:r>
              <a:rPr lang="en-US"/>
              <a:t>US Dept of Education, Office of Postsecondary Education</a:t>
            </a:r>
          </a:p>
        </p:txBody>
      </p:sp>
      <p:sp>
        <p:nvSpPr>
          <p:cNvPr id="6" name="Slide Number Placeholder 17"/>
          <p:cNvSpPr>
            <a:spLocks noGrp="1"/>
          </p:cNvSpPr>
          <p:nvPr>
            <p:ph type="sldNum" sz="quarter" idx="12"/>
          </p:nvPr>
        </p:nvSpPr>
        <p:spPr/>
        <p:txBody>
          <a:bodyPr/>
          <a:lstStyle>
            <a:lvl1pPr>
              <a:defRPr/>
            </a:lvl1pPr>
          </a:lstStyle>
          <a:p>
            <a:pPr>
              <a:defRPr/>
            </a:pPr>
            <a:fld id="{7D1F9C2B-385D-4633-B533-BD069353DD18}" type="slidenum">
              <a:rPr lang="en-US"/>
              <a:pPr>
                <a:defRPr/>
              </a:pPr>
              <a:t>‹#›</a:t>
            </a:fld>
            <a:endParaRPr lang="en-US"/>
          </a:p>
        </p:txBody>
      </p:sp>
    </p:spTree>
    <p:extLst>
      <p:ext uri="{BB962C8B-B14F-4D97-AF65-F5344CB8AC3E}">
        <p14:creationId xmlns:p14="http://schemas.microsoft.com/office/powerpoint/2010/main" val="19098083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itle 6"/>
          <p:cNvSpPr>
            <a:spLocks noGrp="1"/>
          </p:cNvSpPr>
          <p:nvPr>
            <p:ph type="title"/>
          </p:nvPr>
        </p:nvSpPr>
        <p:spPr/>
        <p:txBody>
          <a:bodyPr rtlCol="0"/>
          <a:lstStyle/>
          <a:p>
            <a:r>
              <a:rPr lang="en-US"/>
              <a:t>Click to edit Master title style</a:t>
            </a:r>
          </a:p>
        </p:txBody>
      </p:sp>
      <p:sp>
        <p:nvSpPr>
          <p:cNvPr id="4" name="Date Placeholder 9"/>
          <p:cNvSpPr>
            <a:spLocks noGrp="1"/>
          </p:cNvSpPr>
          <p:nvPr>
            <p:ph type="dt" sz="half" idx="10"/>
          </p:nvPr>
        </p:nvSpPr>
        <p:spPr/>
        <p:txBody>
          <a:bodyPr/>
          <a:lstStyle>
            <a:lvl1pPr>
              <a:defRPr/>
            </a:lvl1pPr>
          </a:lstStyle>
          <a:p>
            <a:pPr>
              <a:defRPr/>
            </a:pPr>
            <a:r>
              <a:rPr lang="en-US"/>
              <a:t>July 12, 2010</a:t>
            </a:r>
          </a:p>
        </p:txBody>
      </p:sp>
      <p:sp>
        <p:nvSpPr>
          <p:cNvPr id="5" name="Footer Placeholder 21"/>
          <p:cNvSpPr>
            <a:spLocks noGrp="1"/>
          </p:cNvSpPr>
          <p:nvPr>
            <p:ph type="ftr" sz="quarter" idx="11"/>
          </p:nvPr>
        </p:nvSpPr>
        <p:spPr/>
        <p:txBody>
          <a:bodyPr/>
          <a:lstStyle>
            <a:lvl1pPr>
              <a:defRPr/>
            </a:lvl1pPr>
          </a:lstStyle>
          <a:p>
            <a:pPr>
              <a:defRPr/>
            </a:pPr>
            <a:r>
              <a:rPr lang="en-US"/>
              <a:t>US Dept of Education, Office of Postsecondary Education</a:t>
            </a:r>
          </a:p>
        </p:txBody>
      </p:sp>
      <p:sp>
        <p:nvSpPr>
          <p:cNvPr id="6" name="Slide Number Placeholder 17"/>
          <p:cNvSpPr>
            <a:spLocks noGrp="1"/>
          </p:cNvSpPr>
          <p:nvPr>
            <p:ph type="sldNum" sz="quarter" idx="12"/>
          </p:nvPr>
        </p:nvSpPr>
        <p:spPr/>
        <p:txBody>
          <a:bodyPr/>
          <a:lstStyle>
            <a:lvl1pPr>
              <a:defRPr/>
            </a:lvl1pPr>
          </a:lstStyle>
          <a:p>
            <a:pPr>
              <a:defRPr/>
            </a:pPr>
            <a:fld id="{C580712F-002A-4D1A-AE0E-D55FF3C2A17D}" type="slidenum">
              <a:rPr lang="en-US"/>
              <a:pPr>
                <a:defRPr/>
              </a:pPr>
              <a:t>‹#›</a:t>
            </a:fld>
            <a:endParaRPr lang="en-US"/>
          </a:p>
        </p:txBody>
      </p:sp>
    </p:spTree>
    <p:extLst>
      <p:ext uri="{BB962C8B-B14F-4D97-AF65-F5344CB8AC3E}">
        <p14:creationId xmlns:p14="http://schemas.microsoft.com/office/powerpoint/2010/main" val="39877437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Chevron 3"/>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defRPr/>
            </a:pPr>
            <a:endParaRPr lang="en-US"/>
          </a:p>
        </p:txBody>
      </p:sp>
      <p:sp>
        <p:nvSpPr>
          <p:cNvPr id="5" name="Chevron 4"/>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defRPr/>
            </a:pPr>
            <a:endParaRPr lang="en-US"/>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a:t>Click to edit Master title style</a:t>
            </a:r>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a:t>Click to edit Master text styles</a:t>
            </a:r>
          </a:p>
        </p:txBody>
      </p:sp>
      <p:sp>
        <p:nvSpPr>
          <p:cNvPr id="6" name="Date Placeholder 3"/>
          <p:cNvSpPr>
            <a:spLocks noGrp="1"/>
          </p:cNvSpPr>
          <p:nvPr>
            <p:ph type="dt" sz="half" idx="10"/>
          </p:nvPr>
        </p:nvSpPr>
        <p:spPr/>
        <p:txBody>
          <a:bodyPr/>
          <a:lstStyle>
            <a:lvl1pPr>
              <a:defRPr/>
            </a:lvl1pPr>
            <a:extLst/>
          </a:lstStyle>
          <a:p>
            <a:pPr>
              <a:defRPr/>
            </a:pPr>
            <a:r>
              <a:rPr lang="en-US"/>
              <a:t>July 12, 2010</a:t>
            </a:r>
          </a:p>
        </p:txBody>
      </p:sp>
      <p:sp>
        <p:nvSpPr>
          <p:cNvPr id="7" name="Footer Placeholder 4"/>
          <p:cNvSpPr>
            <a:spLocks noGrp="1"/>
          </p:cNvSpPr>
          <p:nvPr>
            <p:ph type="ftr" sz="quarter" idx="11"/>
          </p:nvPr>
        </p:nvSpPr>
        <p:spPr/>
        <p:txBody>
          <a:bodyPr/>
          <a:lstStyle>
            <a:lvl1pPr>
              <a:defRPr/>
            </a:lvl1pPr>
            <a:extLst/>
          </a:lstStyle>
          <a:p>
            <a:pPr>
              <a:defRPr/>
            </a:pPr>
            <a:r>
              <a:rPr lang="en-US"/>
              <a:t>US Dept of Education, Office of Postsecondary Education</a:t>
            </a:r>
          </a:p>
        </p:txBody>
      </p:sp>
      <p:sp>
        <p:nvSpPr>
          <p:cNvPr id="8" name="Slide Number Placeholder 5"/>
          <p:cNvSpPr>
            <a:spLocks noGrp="1"/>
          </p:cNvSpPr>
          <p:nvPr>
            <p:ph type="sldNum" sz="quarter" idx="12"/>
          </p:nvPr>
        </p:nvSpPr>
        <p:spPr/>
        <p:txBody>
          <a:bodyPr/>
          <a:lstStyle>
            <a:lvl1pPr>
              <a:defRPr/>
            </a:lvl1pPr>
            <a:extLst/>
          </a:lstStyle>
          <a:p>
            <a:pPr>
              <a:defRPr/>
            </a:pPr>
            <a:fld id="{5F52F92D-A414-48AC-9428-4309C909DA1C}" type="slidenum">
              <a:rPr lang="en-US"/>
              <a:pPr>
                <a:defRPr/>
              </a:pPr>
              <a:t>‹#›</a:t>
            </a:fld>
            <a:endParaRPr lang="en-US"/>
          </a:p>
        </p:txBody>
      </p:sp>
    </p:spTree>
    <p:extLst>
      <p:ext uri="{BB962C8B-B14F-4D97-AF65-F5344CB8AC3E}">
        <p14:creationId xmlns:p14="http://schemas.microsoft.com/office/powerpoint/2010/main" val="1568483089"/>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itle 7"/>
          <p:cNvSpPr>
            <a:spLocks noGrp="1"/>
          </p:cNvSpPr>
          <p:nvPr>
            <p:ph type="title"/>
          </p:nvPr>
        </p:nvSpPr>
        <p:spPr/>
        <p:txBody>
          <a:bodyPr rtlCol="0"/>
          <a:lstStyle/>
          <a:p>
            <a:r>
              <a:rPr lang="en-US"/>
              <a:t>Click to edit Master title style</a:t>
            </a:r>
          </a:p>
        </p:txBody>
      </p:sp>
      <p:sp>
        <p:nvSpPr>
          <p:cNvPr id="5" name="Date Placeholder 4"/>
          <p:cNvSpPr>
            <a:spLocks noGrp="1"/>
          </p:cNvSpPr>
          <p:nvPr>
            <p:ph type="dt" sz="half" idx="10"/>
          </p:nvPr>
        </p:nvSpPr>
        <p:spPr/>
        <p:txBody>
          <a:bodyPr/>
          <a:lstStyle>
            <a:lvl1pPr>
              <a:defRPr/>
            </a:lvl1pPr>
            <a:extLst/>
          </a:lstStyle>
          <a:p>
            <a:pPr>
              <a:defRPr/>
            </a:pPr>
            <a:r>
              <a:rPr lang="en-US"/>
              <a:t>July 12, 2010</a:t>
            </a:r>
          </a:p>
        </p:txBody>
      </p:sp>
      <p:sp>
        <p:nvSpPr>
          <p:cNvPr id="6" name="Footer Placeholder 5"/>
          <p:cNvSpPr>
            <a:spLocks noGrp="1"/>
          </p:cNvSpPr>
          <p:nvPr>
            <p:ph type="ftr" sz="quarter" idx="11"/>
          </p:nvPr>
        </p:nvSpPr>
        <p:spPr/>
        <p:txBody>
          <a:bodyPr/>
          <a:lstStyle>
            <a:lvl1pPr>
              <a:defRPr/>
            </a:lvl1pPr>
            <a:extLst/>
          </a:lstStyle>
          <a:p>
            <a:pPr>
              <a:defRPr/>
            </a:pPr>
            <a:r>
              <a:rPr lang="en-US"/>
              <a:t>US Dept of Education, Office of Postsecondary Education</a:t>
            </a:r>
          </a:p>
        </p:txBody>
      </p:sp>
      <p:sp>
        <p:nvSpPr>
          <p:cNvPr id="7" name="Slide Number Placeholder 6"/>
          <p:cNvSpPr>
            <a:spLocks noGrp="1"/>
          </p:cNvSpPr>
          <p:nvPr>
            <p:ph type="sldNum" sz="quarter" idx="12"/>
          </p:nvPr>
        </p:nvSpPr>
        <p:spPr/>
        <p:txBody>
          <a:bodyPr/>
          <a:lstStyle>
            <a:lvl1pPr>
              <a:defRPr/>
            </a:lvl1pPr>
            <a:extLst/>
          </a:lstStyle>
          <a:p>
            <a:pPr>
              <a:defRPr/>
            </a:pPr>
            <a:fld id="{5FFF77BE-6EC4-419F-B459-487C10AF21A2}" type="slidenum">
              <a:rPr lang="en-US"/>
              <a:pPr>
                <a:defRPr/>
              </a:pPr>
              <a:t>‹#›</a:t>
            </a:fld>
            <a:endParaRPr lang="en-US"/>
          </a:p>
        </p:txBody>
      </p:sp>
    </p:spTree>
    <p:extLst>
      <p:ext uri="{BB962C8B-B14F-4D97-AF65-F5344CB8AC3E}">
        <p14:creationId xmlns:p14="http://schemas.microsoft.com/office/powerpoint/2010/main" val="1744978493"/>
      </p:ext>
    </p:extLst>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extLst/>
          </a:lstStyle>
          <a:p>
            <a:pPr>
              <a:defRPr/>
            </a:pPr>
            <a:r>
              <a:rPr lang="en-US"/>
              <a:t>July 12, 2010</a:t>
            </a:r>
          </a:p>
        </p:txBody>
      </p:sp>
      <p:sp>
        <p:nvSpPr>
          <p:cNvPr id="8" name="Footer Placeholder 7"/>
          <p:cNvSpPr>
            <a:spLocks noGrp="1"/>
          </p:cNvSpPr>
          <p:nvPr>
            <p:ph type="ftr" sz="quarter" idx="11"/>
          </p:nvPr>
        </p:nvSpPr>
        <p:spPr/>
        <p:txBody>
          <a:bodyPr/>
          <a:lstStyle>
            <a:lvl1pPr>
              <a:defRPr/>
            </a:lvl1pPr>
            <a:extLst/>
          </a:lstStyle>
          <a:p>
            <a:pPr>
              <a:defRPr/>
            </a:pPr>
            <a:r>
              <a:rPr lang="en-US"/>
              <a:t>US Dept of Education, Office of Postsecondary Education</a:t>
            </a:r>
          </a:p>
        </p:txBody>
      </p:sp>
      <p:sp>
        <p:nvSpPr>
          <p:cNvPr id="9" name="Slide Number Placeholder 8"/>
          <p:cNvSpPr>
            <a:spLocks noGrp="1"/>
          </p:cNvSpPr>
          <p:nvPr>
            <p:ph type="sldNum" sz="quarter" idx="12"/>
          </p:nvPr>
        </p:nvSpPr>
        <p:spPr/>
        <p:txBody>
          <a:bodyPr/>
          <a:lstStyle>
            <a:lvl1pPr>
              <a:defRPr/>
            </a:lvl1pPr>
            <a:extLst/>
          </a:lstStyle>
          <a:p>
            <a:pPr>
              <a:defRPr/>
            </a:pPr>
            <a:fld id="{70D7F6E5-E307-45E0-9E58-BFF3CD4F8C8A}" type="slidenum">
              <a:rPr lang="en-US"/>
              <a:pPr>
                <a:defRPr/>
              </a:pPr>
              <a:t>‹#›</a:t>
            </a:fld>
            <a:endParaRPr lang="en-US"/>
          </a:p>
        </p:txBody>
      </p:sp>
    </p:spTree>
    <p:extLst>
      <p:ext uri="{BB962C8B-B14F-4D97-AF65-F5344CB8AC3E}">
        <p14:creationId xmlns:p14="http://schemas.microsoft.com/office/powerpoint/2010/main" val="3813062704"/>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p>
            <a:r>
              <a:rPr lang="en-US"/>
              <a:t>Click to edit Master title style</a:t>
            </a:r>
          </a:p>
        </p:txBody>
      </p:sp>
      <p:sp>
        <p:nvSpPr>
          <p:cNvPr id="3" name="Date Placeholder 2"/>
          <p:cNvSpPr>
            <a:spLocks noGrp="1"/>
          </p:cNvSpPr>
          <p:nvPr>
            <p:ph type="dt" sz="half" idx="10"/>
          </p:nvPr>
        </p:nvSpPr>
        <p:spPr/>
        <p:txBody>
          <a:bodyPr/>
          <a:lstStyle>
            <a:lvl1pPr>
              <a:defRPr/>
            </a:lvl1pPr>
            <a:extLst/>
          </a:lstStyle>
          <a:p>
            <a:pPr>
              <a:defRPr/>
            </a:pPr>
            <a:r>
              <a:rPr lang="en-US"/>
              <a:t>July 12, 2010</a:t>
            </a:r>
          </a:p>
        </p:txBody>
      </p:sp>
      <p:sp>
        <p:nvSpPr>
          <p:cNvPr id="4" name="Footer Placeholder 3"/>
          <p:cNvSpPr>
            <a:spLocks noGrp="1"/>
          </p:cNvSpPr>
          <p:nvPr>
            <p:ph type="ftr" sz="quarter" idx="11"/>
          </p:nvPr>
        </p:nvSpPr>
        <p:spPr/>
        <p:txBody>
          <a:bodyPr/>
          <a:lstStyle>
            <a:lvl1pPr>
              <a:defRPr/>
            </a:lvl1pPr>
            <a:extLst/>
          </a:lstStyle>
          <a:p>
            <a:pPr>
              <a:defRPr/>
            </a:pPr>
            <a:r>
              <a:rPr lang="en-US"/>
              <a:t>US Dept of Education, Office of Postsecondary Education</a:t>
            </a:r>
          </a:p>
        </p:txBody>
      </p:sp>
      <p:sp>
        <p:nvSpPr>
          <p:cNvPr id="5" name="Slide Number Placeholder 4"/>
          <p:cNvSpPr>
            <a:spLocks noGrp="1"/>
          </p:cNvSpPr>
          <p:nvPr>
            <p:ph type="sldNum" sz="quarter" idx="12"/>
          </p:nvPr>
        </p:nvSpPr>
        <p:spPr/>
        <p:txBody>
          <a:bodyPr/>
          <a:lstStyle>
            <a:lvl1pPr>
              <a:defRPr/>
            </a:lvl1pPr>
            <a:extLst/>
          </a:lstStyle>
          <a:p>
            <a:pPr>
              <a:defRPr/>
            </a:pPr>
            <a:fld id="{755E4138-6374-4F68-98EB-41D5F4E9F757}" type="slidenum">
              <a:rPr lang="en-US"/>
              <a:pPr>
                <a:defRPr/>
              </a:pPr>
              <a:t>‹#›</a:t>
            </a:fld>
            <a:endParaRPr lang="en-US"/>
          </a:p>
        </p:txBody>
      </p:sp>
    </p:spTree>
    <p:extLst>
      <p:ext uri="{BB962C8B-B14F-4D97-AF65-F5344CB8AC3E}">
        <p14:creationId xmlns:p14="http://schemas.microsoft.com/office/powerpoint/2010/main" val="41683474"/>
      </p:ext>
    </p:extLst>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r>
              <a:rPr lang="en-US"/>
              <a:t>July 12, 2010</a:t>
            </a:r>
          </a:p>
        </p:txBody>
      </p:sp>
      <p:sp>
        <p:nvSpPr>
          <p:cNvPr id="3" name="Footer Placeholder 21"/>
          <p:cNvSpPr>
            <a:spLocks noGrp="1"/>
          </p:cNvSpPr>
          <p:nvPr>
            <p:ph type="ftr" sz="quarter" idx="11"/>
          </p:nvPr>
        </p:nvSpPr>
        <p:spPr/>
        <p:txBody>
          <a:bodyPr/>
          <a:lstStyle>
            <a:lvl1pPr>
              <a:defRPr/>
            </a:lvl1pPr>
          </a:lstStyle>
          <a:p>
            <a:pPr>
              <a:defRPr/>
            </a:pPr>
            <a:r>
              <a:rPr lang="en-US"/>
              <a:t>US Dept of Education, Office of Postsecondary Education</a:t>
            </a:r>
          </a:p>
        </p:txBody>
      </p:sp>
      <p:sp>
        <p:nvSpPr>
          <p:cNvPr id="4" name="Slide Number Placeholder 17"/>
          <p:cNvSpPr>
            <a:spLocks noGrp="1"/>
          </p:cNvSpPr>
          <p:nvPr>
            <p:ph type="sldNum" sz="quarter" idx="12"/>
          </p:nvPr>
        </p:nvSpPr>
        <p:spPr/>
        <p:txBody>
          <a:bodyPr/>
          <a:lstStyle>
            <a:lvl1pPr>
              <a:defRPr/>
            </a:lvl1pPr>
          </a:lstStyle>
          <a:p>
            <a:pPr>
              <a:defRPr/>
            </a:pPr>
            <a:fld id="{231B8BF0-0435-4A29-A3E9-AE0A1074E44B}" type="slidenum">
              <a:rPr lang="en-US"/>
              <a:pPr>
                <a:defRPr/>
              </a:pPr>
              <a:t>‹#›</a:t>
            </a:fld>
            <a:endParaRPr lang="en-US"/>
          </a:p>
        </p:txBody>
      </p:sp>
    </p:spTree>
    <p:extLst>
      <p:ext uri="{BB962C8B-B14F-4D97-AF65-F5344CB8AC3E}">
        <p14:creationId xmlns:p14="http://schemas.microsoft.com/office/powerpoint/2010/main" val="37441029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extLst/>
          </a:lstStyle>
          <a:p>
            <a:pPr>
              <a:defRPr/>
            </a:pPr>
            <a:r>
              <a:rPr lang="en-US"/>
              <a:t>July 12, 2010</a:t>
            </a:r>
          </a:p>
        </p:txBody>
      </p:sp>
      <p:sp>
        <p:nvSpPr>
          <p:cNvPr id="6" name="Footer Placeholder 5"/>
          <p:cNvSpPr>
            <a:spLocks noGrp="1"/>
          </p:cNvSpPr>
          <p:nvPr>
            <p:ph type="ftr" sz="quarter" idx="11"/>
          </p:nvPr>
        </p:nvSpPr>
        <p:spPr/>
        <p:txBody>
          <a:bodyPr/>
          <a:lstStyle>
            <a:lvl1pPr>
              <a:defRPr/>
            </a:lvl1pPr>
            <a:extLst/>
          </a:lstStyle>
          <a:p>
            <a:pPr>
              <a:defRPr/>
            </a:pPr>
            <a:r>
              <a:rPr lang="en-US"/>
              <a:t>US Dept of Education, Office of Postsecondary Education</a:t>
            </a:r>
          </a:p>
        </p:txBody>
      </p:sp>
      <p:sp>
        <p:nvSpPr>
          <p:cNvPr id="7" name="Slide Number Placeholder 6"/>
          <p:cNvSpPr>
            <a:spLocks noGrp="1"/>
          </p:cNvSpPr>
          <p:nvPr>
            <p:ph type="sldNum" sz="quarter" idx="12"/>
          </p:nvPr>
        </p:nvSpPr>
        <p:spPr/>
        <p:txBody>
          <a:bodyPr/>
          <a:lstStyle>
            <a:lvl1pPr>
              <a:defRPr/>
            </a:lvl1pPr>
            <a:extLst/>
          </a:lstStyle>
          <a:p>
            <a:pPr>
              <a:defRPr/>
            </a:pPr>
            <a:fld id="{98CCBD6E-B542-47AF-9828-B0C4C3D11514}" type="slidenum">
              <a:rPr lang="en-US"/>
              <a:pPr>
                <a:defRPr/>
              </a:pPr>
              <a:t>‹#›</a:t>
            </a:fld>
            <a:endParaRPr lang="en-US"/>
          </a:p>
        </p:txBody>
      </p:sp>
    </p:spTree>
    <p:extLst>
      <p:ext uri="{BB962C8B-B14F-4D97-AF65-F5344CB8AC3E}">
        <p14:creationId xmlns:p14="http://schemas.microsoft.com/office/powerpoint/2010/main" val="2684757499"/>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5" name="Freeform 4"/>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6" name="Freeform 15"/>
          <p:cNvSpPr>
            <a:spLocks/>
          </p:cNvSpPr>
          <p:nvPr/>
        </p:nvSpPr>
        <p:spPr bwMode="auto">
          <a:xfrm>
            <a:off x="485775" y="5938838"/>
            <a:ext cx="3690938" cy="933450"/>
          </a:xfrm>
          <a:custGeom>
            <a:avLst/>
            <a:gdLst>
              <a:gd name="T0" fmla="*/ 0 w 5591"/>
              <a:gd name="T1" fmla="*/ 0 h 588"/>
              <a:gd name="T2" fmla="*/ 2147483647 w 5591"/>
              <a:gd name="T3" fmla="*/ 0 h 588"/>
              <a:gd name="T4" fmla="*/ 2147483647 w 5591"/>
              <a:gd name="T5" fmla="*/ 2147483647 h 588"/>
              <a:gd name="T6" fmla="*/ 2147483647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en-US"/>
          </a:p>
        </p:txBody>
      </p:sp>
      <p:sp>
        <p:nvSpPr>
          <p:cNvPr id="7" name="Right Triangle 6"/>
          <p:cNvSpPr>
            <a:spLocks/>
          </p:cNvSpPr>
          <p:nvPr/>
        </p:nvSpPr>
        <p:spPr bwMode="auto">
          <a:xfrm>
            <a:off x="-6042" y="5791253"/>
            <a:ext cx="3402314" cy="1080868"/>
          </a:xfrm>
          <a:prstGeom prst="rtTriangle">
            <a:avLst/>
          </a:prstGeom>
          <a:blipFill>
            <a:blip r:embed="rId4">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cxnSp>
        <p:nvCxnSpPr>
          <p:cNvPr id="8" name="Straight Connector 7"/>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8"/>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defRPr/>
            </a:pPr>
            <a:endParaRPr lang="en-US"/>
          </a:p>
        </p:txBody>
      </p:sp>
      <p:sp>
        <p:nvSpPr>
          <p:cNvPr id="10" name="Chevron 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defRPr/>
            </a:pPr>
            <a:endParaRPr lang="en-US"/>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a:t>Click to edit Master title style</a:t>
            </a:r>
          </a:p>
        </p:txBody>
      </p:sp>
      <p:sp>
        <p:nvSpPr>
          <p:cNvPr id="11" name="Date Placeholder 4"/>
          <p:cNvSpPr>
            <a:spLocks noGrp="1"/>
          </p:cNvSpPr>
          <p:nvPr>
            <p:ph type="dt" sz="half" idx="10"/>
          </p:nvPr>
        </p:nvSpPr>
        <p:spPr/>
        <p:txBody>
          <a:bodyPr/>
          <a:lstStyle>
            <a:lvl1pPr>
              <a:defRPr>
                <a:solidFill>
                  <a:schemeClr val="tx1"/>
                </a:solidFill>
              </a:defRPr>
            </a:lvl1pPr>
            <a:extLst/>
          </a:lstStyle>
          <a:p>
            <a:pPr>
              <a:defRPr/>
            </a:pPr>
            <a:r>
              <a:rPr lang="en-US"/>
              <a:t>July 12, 2010</a:t>
            </a:r>
          </a:p>
        </p:txBody>
      </p:sp>
      <p:sp>
        <p:nvSpPr>
          <p:cNvPr id="12" name="Footer Placeholder 5"/>
          <p:cNvSpPr>
            <a:spLocks noGrp="1"/>
          </p:cNvSpPr>
          <p:nvPr>
            <p:ph type="ftr" sz="quarter" idx="11"/>
          </p:nvPr>
        </p:nvSpPr>
        <p:spPr/>
        <p:txBody>
          <a:bodyPr/>
          <a:lstStyle>
            <a:lvl1pPr>
              <a:defRPr>
                <a:solidFill>
                  <a:schemeClr val="tx1"/>
                </a:solidFill>
              </a:defRPr>
            </a:lvl1pPr>
            <a:extLst/>
          </a:lstStyle>
          <a:p>
            <a:pPr>
              <a:defRPr/>
            </a:pPr>
            <a:r>
              <a:rPr lang="en-US"/>
              <a:t>US Dept of Education, Office of Postsecondary Education</a:t>
            </a:r>
          </a:p>
        </p:txBody>
      </p:sp>
      <p:sp>
        <p:nvSpPr>
          <p:cNvPr id="13" name="Slide Number Placeholder 6"/>
          <p:cNvSpPr>
            <a:spLocks noGrp="1"/>
          </p:cNvSpPr>
          <p:nvPr>
            <p:ph type="sldNum" sz="quarter" idx="12"/>
          </p:nvPr>
        </p:nvSpPr>
        <p:spPr/>
        <p:txBody>
          <a:bodyPr/>
          <a:lstStyle>
            <a:lvl1pPr>
              <a:defRPr>
                <a:solidFill>
                  <a:schemeClr val="tx1"/>
                </a:solidFill>
              </a:defRPr>
            </a:lvl1pPr>
            <a:extLst/>
          </a:lstStyle>
          <a:p>
            <a:pPr>
              <a:defRPr/>
            </a:pPr>
            <a:fld id="{C9A1B0E0-1A81-4FCB-ABF6-B5C99C7EE32A}" type="slidenum">
              <a:rPr lang="en-US"/>
              <a:pPr>
                <a:defRPr/>
              </a:pPr>
              <a:t>‹#›</a:t>
            </a:fld>
            <a:endParaRPr lang="en-US"/>
          </a:p>
        </p:txBody>
      </p:sp>
    </p:spTree>
    <p:extLst>
      <p:ext uri="{BB962C8B-B14F-4D97-AF65-F5344CB8AC3E}">
        <p14:creationId xmlns:p14="http://schemas.microsoft.com/office/powerpoint/2010/main" val="3174375621"/>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Freeform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1027" name="Freeform 11"/>
          <p:cNvSpPr>
            <a:spLocks/>
          </p:cNvSpPr>
          <p:nvPr/>
        </p:nvSpPr>
        <p:spPr bwMode="auto">
          <a:xfrm>
            <a:off x="485775" y="5938838"/>
            <a:ext cx="3690938" cy="933450"/>
          </a:xfrm>
          <a:custGeom>
            <a:avLst/>
            <a:gdLst>
              <a:gd name="T0" fmla="*/ 0 w 5591"/>
              <a:gd name="T1" fmla="*/ 0 h 588"/>
              <a:gd name="T2" fmla="*/ 2147483647 w 5591"/>
              <a:gd name="T3" fmla="*/ 0 h 588"/>
              <a:gd name="T4" fmla="*/ 2147483647 w 5591"/>
              <a:gd name="T5" fmla="*/ 2147483647 h 588"/>
              <a:gd name="T6" fmla="*/ 2147483647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lang="en-US"/>
              <a:t>Click to edit Master title style</a:t>
            </a:r>
          </a:p>
        </p:txBody>
      </p:sp>
      <p:sp>
        <p:nvSpPr>
          <p:cNvPr id="1033" name="Text Placeholder 29"/>
          <p:cNvSpPr>
            <a:spLocks noGrp="1"/>
          </p:cNvSpPr>
          <p:nvPr>
            <p:ph type="body" idx="1"/>
          </p:nvPr>
        </p:nvSpPr>
        <p:spPr bwMode="auto">
          <a:xfrm>
            <a:off x="457200" y="1481138"/>
            <a:ext cx="82296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latinLnBrk="0" hangingPunct="1">
              <a:defRPr kumimoji="0" sz="1000">
                <a:solidFill>
                  <a:schemeClr val="tx1"/>
                </a:solidFill>
              </a:defRPr>
            </a:lvl1pPr>
            <a:extLst/>
          </a:lstStyle>
          <a:p>
            <a:pPr>
              <a:defRPr/>
            </a:pPr>
            <a:r>
              <a:rPr lang="en-US"/>
              <a:t>July 12, 2010</a:t>
            </a:r>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latinLnBrk="0" hangingPunct="1">
              <a:defRPr kumimoji="0" sz="1000">
                <a:solidFill>
                  <a:schemeClr val="tx1"/>
                </a:solidFill>
              </a:defRPr>
            </a:lvl1pPr>
            <a:extLst/>
          </a:lstStyle>
          <a:p>
            <a:pPr>
              <a:defRPr/>
            </a:pPr>
            <a:r>
              <a:rPr lang="en-US"/>
              <a:t>US Dept of Education, Office of Postsecondary Education</a:t>
            </a:r>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anchor="b"/>
          <a:lstStyle>
            <a:lvl1pPr algn="r" eaLnBrk="1" latinLnBrk="0" hangingPunct="1">
              <a:defRPr kumimoji="0" sz="1000" b="0">
                <a:solidFill>
                  <a:schemeClr val="tx1"/>
                </a:solidFill>
              </a:defRPr>
            </a:lvl1pPr>
            <a:extLst/>
          </a:lstStyle>
          <a:p>
            <a:pPr>
              <a:defRPr/>
            </a:pPr>
            <a:fld id="{578F52ED-1EDB-4AAD-AB74-BAC7856DB46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68" r:id="rId1"/>
    <p:sldLayoutId id="2147484064" r:id="rId2"/>
    <p:sldLayoutId id="2147484069" r:id="rId3"/>
    <p:sldLayoutId id="2147484070" r:id="rId4"/>
    <p:sldLayoutId id="2147484071" r:id="rId5"/>
    <p:sldLayoutId id="2147484072" r:id="rId6"/>
    <p:sldLayoutId id="2147484065" r:id="rId7"/>
    <p:sldLayoutId id="2147484073" r:id="rId8"/>
    <p:sldLayoutId id="2147484074" r:id="rId9"/>
    <p:sldLayoutId id="2147484066" r:id="rId10"/>
    <p:sldLayoutId id="2147484067" r:id="rId11"/>
  </p:sldLayoutIdLst>
  <p:hf hdr="0"/>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7.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8.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0.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3" Type="http://schemas.openxmlformats.org/officeDocument/2006/relationships/hyperlink" Target="mailto:Shedita.Alston@ed.gov" TargetMode="External"/><Relationship Id="rId2" Type="http://schemas.openxmlformats.org/officeDocument/2006/relationships/notesSlide" Target="../notesSlides/notesSlide88.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hyperlink" Target="https://nces.ed.gov/programs/maped/LocaleLookup/" TargetMode="Externa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www.grants.gov/"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3" Type="http://schemas.openxmlformats.org/officeDocument/2006/relationships/hyperlink" Target="https://www2.ed.gov/policy/fund/reg/edgarReg/edgar.html" TargetMode="External"/><Relationship Id="rId2" Type="http://schemas.openxmlformats.org/officeDocument/2006/relationships/notesSlide" Target="../notesSlides/notesSlide60.xml"/><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2" Type="http://schemas.openxmlformats.org/officeDocument/2006/relationships/hyperlink" Target="https://ifap.ed.gov/" TargetMode="Externa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hyperlink" Target="https://ifap.ed.gov/" TargetMode="Externa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3" Type="http://schemas.openxmlformats.org/officeDocument/2006/relationships/hyperlink" Target="https://studentaid.gov/understand-aid/eligibility/requirements/intellectual-disabilities" TargetMode="External"/><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3" Type="http://schemas.openxmlformats.org/officeDocument/2006/relationships/hyperlink" Target="https://studentaid.gov/understand-aid/eligibility/requirements/intellectual-disabilities" TargetMode="External"/><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3" Type="http://schemas.openxmlformats.org/officeDocument/2006/relationships/hyperlink" Target="https://ifap.ed.gov/help-contact-information-school-participation-division" TargetMode="External"/><Relationship Id="rId2" Type="http://schemas.openxmlformats.org/officeDocument/2006/relationships/notesSlide" Target="../notesSlides/notesSlide72.xml"/><Relationship Id="rId1" Type="http://schemas.openxmlformats.org/officeDocument/2006/relationships/slideLayout" Target="../slideLayouts/slideLayout7.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7.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7.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7.xml"/></Relationships>
</file>

<file path=ppt/slides/_rels/slide97.xml.rels><?xml version="1.0" encoding="UTF-8" standalone="yes"?>
<Relationships xmlns="http://schemas.openxmlformats.org/package/2006/relationships"><Relationship Id="rId3" Type="http://schemas.openxmlformats.org/officeDocument/2006/relationships/hyperlink" Target="http://www.ed.gov/programs/TPSID" TargetMode="External"/><Relationship Id="rId2" Type="http://schemas.openxmlformats.org/officeDocument/2006/relationships/notesSlide" Target="../notesSlides/notesSlide79.xm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36">
            <a:extLst>
              <a:ext uri="{C183D7F6-B498-43B3-948B-1728B52AA6E4}">
                <adec:decorative xmlns:adec="http://schemas.microsoft.com/office/drawing/2017/decorative" val="0"/>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fld id="{9D1C639E-266E-4FEA-B5DC-7596E926E879}" type="slidenum">
              <a:rPr lang="en-US" altLang="en-US" sz="1400" smtClean="0">
                <a:latin typeface="Times New Roman" pitchFamily="18" charset="0"/>
              </a:rPr>
              <a:pPr eaLnBrk="1" hangingPunct="1">
                <a:spcBef>
                  <a:spcPct val="0"/>
                </a:spcBef>
                <a:buClrTx/>
                <a:buSzTx/>
                <a:buFontTx/>
                <a:buNone/>
              </a:pPr>
              <a:t>1</a:t>
            </a:fld>
            <a:endParaRPr lang="en-US" altLang="en-US" sz="1400">
              <a:latin typeface="Times New Roman" pitchFamily="18" charset="0"/>
            </a:endParaRPr>
          </a:p>
        </p:txBody>
      </p:sp>
      <p:sp>
        <p:nvSpPr>
          <p:cNvPr id="3078" name="Rectangle 7"/>
          <p:cNvSpPr>
            <a:spLocks noGrp="1" noChangeArrowheads="1"/>
          </p:cNvSpPr>
          <p:nvPr>
            <p:ph type="title" idx="4294967295"/>
          </p:nvPr>
        </p:nvSpPr>
        <p:spPr>
          <a:xfrm>
            <a:off x="1239726" y="1372735"/>
            <a:ext cx="7932849" cy="3117697"/>
          </a:xfrm>
          <a:ln w="9525">
            <a:noFill/>
            <a:miter lim="800000"/>
            <a:headEnd/>
            <a:tailEnd/>
          </a:ln>
          <a:extLst>
            <a:ext uri="{909E8E84-426E-40DD-AFC4-6F175D3DCCD1}">
              <a14:hiddenFill xmlns:a14="http://schemas.microsoft.com/office/drawing/2010/main">
                <a:solidFill>
                  <a:srgbClr val="FFFFFF"/>
                </a:solidFill>
              </a14:hiddenFill>
            </a:ext>
          </a:extLst>
        </p:spPr>
        <p:txBody>
          <a:bodyPr>
            <a:noAutofit/>
          </a:bodyPr>
          <a:lstStyle/>
          <a:p>
            <a:pPr algn="ctr" eaLnBrk="1" fontAlgn="auto" hangingPunct="1">
              <a:spcAft>
                <a:spcPts val="0"/>
              </a:spcAft>
              <a:defRPr/>
            </a:pPr>
            <a:r>
              <a:rPr lang="en-US" altLang="en-US" sz="2400" dirty="0">
                <a:solidFill>
                  <a:schemeClr val="tx1"/>
                </a:solidFill>
                <a:effectLst/>
                <a:latin typeface="Arial" panose="020B0604020202020204" pitchFamily="34" charset="0"/>
                <a:cs typeface="Arial" panose="020B0604020202020204" pitchFamily="34" charset="0"/>
              </a:rPr>
              <a:t>COMBINED</a:t>
            </a:r>
            <a:br>
              <a:rPr lang="en-US" altLang="en-US" sz="2400" dirty="0">
                <a:solidFill>
                  <a:schemeClr val="tx1"/>
                </a:solidFill>
                <a:effectLst/>
                <a:latin typeface="Arial" panose="020B0604020202020204" pitchFamily="34" charset="0"/>
                <a:cs typeface="Arial" panose="020B0604020202020204" pitchFamily="34" charset="0"/>
              </a:rPr>
            </a:br>
            <a:r>
              <a:rPr lang="en-US" altLang="en-US" sz="2400" dirty="0">
                <a:solidFill>
                  <a:schemeClr val="tx1"/>
                </a:solidFill>
                <a:effectLst/>
                <a:latin typeface="Arial" panose="020B0604020202020204" pitchFamily="34" charset="0"/>
                <a:cs typeface="Arial" panose="020B0604020202020204" pitchFamily="34" charset="0"/>
              </a:rPr>
              <a:t>MODEL COMPREHENSIVE TRANSITION AND </a:t>
            </a:r>
            <a:br>
              <a:rPr lang="en-US" altLang="en-US" sz="2400" dirty="0">
                <a:solidFill>
                  <a:schemeClr val="tx1"/>
                </a:solidFill>
                <a:effectLst/>
                <a:latin typeface="Arial" panose="020B0604020202020204" pitchFamily="34" charset="0"/>
                <a:cs typeface="Arial" panose="020B0604020202020204" pitchFamily="34" charset="0"/>
              </a:rPr>
            </a:br>
            <a:r>
              <a:rPr lang="en-US" altLang="en-US" sz="2400" dirty="0">
                <a:solidFill>
                  <a:schemeClr val="tx1"/>
                </a:solidFill>
                <a:effectLst/>
                <a:latin typeface="Arial" panose="020B0604020202020204" pitchFamily="34" charset="0"/>
                <a:cs typeface="Arial" panose="020B0604020202020204" pitchFamily="34" charset="0"/>
              </a:rPr>
              <a:t>POSTSECONDARY PROGRAMS FOR </a:t>
            </a:r>
            <a:br>
              <a:rPr lang="en-US" altLang="en-US" sz="2400" dirty="0">
                <a:solidFill>
                  <a:schemeClr val="tx1"/>
                </a:solidFill>
                <a:effectLst/>
                <a:latin typeface="Arial" panose="020B0604020202020204" pitchFamily="34" charset="0"/>
                <a:cs typeface="Arial" panose="020B0604020202020204" pitchFamily="34" charset="0"/>
              </a:rPr>
            </a:br>
            <a:r>
              <a:rPr lang="en-US" altLang="en-US" sz="2400" dirty="0">
                <a:solidFill>
                  <a:schemeClr val="tx1"/>
                </a:solidFill>
                <a:effectLst/>
                <a:latin typeface="Arial" panose="020B0604020202020204" pitchFamily="34" charset="0"/>
                <a:cs typeface="Arial" panose="020B0604020202020204" pitchFamily="34" charset="0"/>
              </a:rPr>
              <a:t>STUDENTS WITH INTELLECTUAL </a:t>
            </a:r>
            <a:br>
              <a:rPr lang="en-US" altLang="en-US" sz="2400" dirty="0">
                <a:solidFill>
                  <a:schemeClr val="tx1"/>
                </a:solidFill>
                <a:effectLst/>
                <a:latin typeface="Arial" panose="020B0604020202020204" pitchFamily="34" charset="0"/>
                <a:cs typeface="Arial" panose="020B0604020202020204" pitchFamily="34" charset="0"/>
              </a:rPr>
            </a:br>
            <a:r>
              <a:rPr lang="en-US" altLang="en-US" sz="2400" dirty="0">
                <a:solidFill>
                  <a:schemeClr val="tx1"/>
                </a:solidFill>
                <a:effectLst/>
                <a:latin typeface="Arial" panose="020B0604020202020204" pitchFamily="34" charset="0"/>
                <a:cs typeface="Arial" panose="020B0604020202020204" pitchFamily="34" charset="0"/>
              </a:rPr>
              <a:t>DISABILITIES (TPSID) and </a:t>
            </a:r>
            <a:br>
              <a:rPr lang="en-US" altLang="en-US" sz="2400" dirty="0">
                <a:solidFill>
                  <a:schemeClr val="tx1"/>
                </a:solidFill>
                <a:effectLst/>
                <a:latin typeface="Arial" panose="020B0604020202020204" pitchFamily="34" charset="0"/>
                <a:cs typeface="Arial" panose="020B0604020202020204" pitchFamily="34" charset="0"/>
              </a:rPr>
            </a:br>
            <a:r>
              <a:rPr lang="en-US" altLang="en-US" sz="2400" dirty="0">
                <a:solidFill>
                  <a:schemeClr val="tx1"/>
                </a:solidFill>
                <a:effectLst/>
                <a:latin typeface="Arial" panose="020B0604020202020204" pitchFamily="34" charset="0"/>
                <a:cs typeface="Arial" panose="020B0604020202020204" pitchFamily="34" charset="0"/>
              </a:rPr>
              <a:t>TPSID-Coordinating Center (TPSID-CC)</a:t>
            </a:r>
            <a:br>
              <a:rPr lang="en-US" altLang="en-US" sz="2400" dirty="0">
                <a:solidFill>
                  <a:schemeClr val="tx1"/>
                </a:solidFill>
                <a:effectLst/>
                <a:latin typeface="Arial" panose="020B0604020202020204" pitchFamily="34" charset="0"/>
                <a:cs typeface="Arial" panose="020B0604020202020204" pitchFamily="34" charset="0"/>
              </a:rPr>
            </a:br>
            <a:r>
              <a:rPr lang="en-US" altLang="en-US" sz="2400" dirty="0">
                <a:solidFill>
                  <a:schemeClr val="tx1"/>
                </a:solidFill>
                <a:effectLst/>
                <a:latin typeface="Arial" panose="020B0604020202020204" pitchFamily="34" charset="0"/>
                <a:cs typeface="Arial" panose="020B0604020202020204" pitchFamily="34" charset="0"/>
              </a:rPr>
              <a:t>programs</a:t>
            </a:r>
            <a:br>
              <a:rPr lang="en-US" altLang="en-US" sz="2400" dirty="0">
                <a:solidFill>
                  <a:schemeClr val="tx1"/>
                </a:solidFill>
                <a:effectLst/>
                <a:latin typeface="Arial" panose="020B0604020202020204" pitchFamily="34" charset="0"/>
                <a:cs typeface="Arial" panose="020B0604020202020204" pitchFamily="34" charset="0"/>
              </a:rPr>
            </a:br>
            <a:r>
              <a:rPr lang="en-US" altLang="en-US" sz="2400" dirty="0">
                <a:solidFill>
                  <a:schemeClr val="tx1"/>
                </a:solidFill>
                <a:effectLst/>
                <a:latin typeface="Arial" panose="020B0604020202020204" pitchFamily="34" charset="0"/>
                <a:cs typeface="Arial" panose="020B0604020202020204" pitchFamily="34" charset="0"/>
              </a:rPr>
              <a:t>Pre-Application Webinar</a:t>
            </a:r>
            <a:br>
              <a:rPr lang="en-US" altLang="en-US" sz="2400" dirty="0">
                <a:solidFill>
                  <a:schemeClr val="tx1"/>
                </a:solidFill>
                <a:effectLst/>
                <a:latin typeface="Arial" panose="020B0604020202020204" pitchFamily="34" charset="0"/>
                <a:cs typeface="Arial" panose="020B0604020202020204" pitchFamily="34" charset="0"/>
              </a:rPr>
            </a:br>
            <a:r>
              <a:rPr lang="en-US" altLang="en-US" sz="2000" dirty="0">
                <a:solidFill>
                  <a:schemeClr val="tx1"/>
                </a:solidFill>
                <a:effectLst/>
                <a:latin typeface="Arial" panose="020B0604020202020204" pitchFamily="34" charset="0"/>
                <a:cs typeface="Arial" panose="020B0604020202020204" pitchFamily="34" charset="0"/>
              </a:rPr>
              <a:t> </a:t>
            </a:r>
            <a:br>
              <a:rPr lang="en-US" altLang="en-US" sz="2000" dirty="0">
                <a:solidFill>
                  <a:schemeClr val="tx1"/>
                </a:solidFill>
                <a:effectLst/>
                <a:latin typeface="Arial" panose="020B0604020202020204" pitchFamily="34" charset="0"/>
                <a:cs typeface="Arial" panose="020B0604020202020204" pitchFamily="34" charset="0"/>
              </a:rPr>
            </a:br>
            <a:r>
              <a:rPr lang="en-US" altLang="en-US" sz="2000" dirty="0">
                <a:solidFill>
                  <a:schemeClr val="tx1"/>
                </a:solidFill>
                <a:effectLst/>
                <a:latin typeface="Arial" panose="020B0604020202020204" pitchFamily="34" charset="0"/>
                <a:cs typeface="Arial" panose="020B0604020202020204" pitchFamily="34" charset="0"/>
              </a:rPr>
              <a:t>(TPSID-CFDA# 84.407A) </a:t>
            </a:r>
            <a:br>
              <a:rPr lang="en-US" altLang="en-US" sz="2000" dirty="0">
                <a:solidFill>
                  <a:schemeClr val="tx1"/>
                </a:solidFill>
                <a:effectLst/>
                <a:latin typeface="Arial" panose="020B0604020202020204" pitchFamily="34" charset="0"/>
                <a:cs typeface="Arial" panose="020B0604020202020204" pitchFamily="34" charset="0"/>
              </a:rPr>
            </a:br>
            <a:r>
              <a:rPr lang="en-US" altLang="en-US" sz="2000" dirty="0">
                <a:solidFill>
                  <a:schemeClr val="tx1"/>
                </a:solidFill>
                <a:effectLst/>
                <a:latin typeface="Arial" panose="020B0604020202020204" pitchFamily="34" charset="0"/>
                <a:cs typeface="Arial" panose="020B0604020202020204" pitchFamily="34" charset="0"/>
              </a:rPr>
              <a:t>TPSID Coordinating Center </a:t>
            </a:r>
            <a:br>
              <a:rPr lang="en-US" altLang="en-US" sz="2000" dirty="0">
                <a:solidFill>
                  <a:schemeClr val="tx1"/>
                </a:solidFill>
                <a:effectLst/>
                <a:latin typeface="Arial" panose="020B0604020202020204" pitchFamily="34" charset="0"/>
                <a:cs typeface="Arial" panose="020B0604020202020204" pitchFamily="34" charset="0"/>
              </a:rPr>
            </a:br>
            <a:r>
              <a:rPr lang="en-US" altLang="en-US" sz="2000" dirty="0">
                <a:solidFill>
                  <a:schemeClr val="tx1"/>
                </a:solidFill>
                <a:effectLst/>
                <a:latin typeface="Arial" panose="020B0604020202020204" pitchFamily="34" charset="0"/>
                <a:cs typeface="Arial" panose="020B0604020202020204" pitchFamily="34" charset="0"/>
              </a:rPr>
              <a:t>(TPSID-CC-84.407B) Program</a:t>
            </a:r>
          </a:p>
        </p:txBody>
      </p:sp>
      <p:pic>
        <p:nvPicPr>
          <p:cNvPr id="7" name="Picture 2" descr="Department of ED Sea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5750" y="304800"/>
            <a:ext cx="1447800"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7"/>
          <p:cNvSpPr txBox="1"/>
          <p:nvPr/>
        </p:nvSpPr>
        <p:spPr>
          <a:xfrm>
            <a:off x="1981200" y="264273"/>
            <a:ext cx="6553200" cy="707886"/>
          </a:xfrm>
          <a:prstGeom prst="rect">
            <a:avLst/>
          </a:prstGeom>
          <a:noFill/>
        </p:spPr>
        <p:txBody>
          <a:bodyPr wrap="square">
            <a:spAutoFit/>
          </a:bodyPr>
          <a:lstStyle/>
          <a:p>
            <a:pPr algn="ctr" fontAlgn="auto">
              <a:spcBef>
                <a:spcPts val="0"/>
              </a:spcBef>
              <a:spcAft>
                <a:spcPts val="0"/>
              </a:spcAft>
              <a:defRPr/>
            </a:pPr>
            <a:r>
              <a:rPr lang="en-US" sz="4000" b="1" dirty="0">
                <a:solidFill>
                  <a:srgbClr val="0033CC"/>
                </a:solidFill>
                <a:latin typeface="Calibri"/>
                <a:ea typeface="+mn-ea"/>
              </a:rPr>
              <a:t>U.S. Department of Education</a:t>
            </a:r>
          </a:p>
        </p:txBody>
      </p:sp>
      <p:sp>
        <p:nvSpPr>
          <p:cNvPr id="3" name="TextBox 2"/>
          <p:cNvSpPr txBox="1"/>
          <p:nvPr/>
        </p:nvSpPr>
        <p:spPr>
          <a:xfrm>
            <a:off x="3657600" y="5118279"/>
            <a:ext cx="2743200" cy="954107"/>
          </a:xfrm>
          <a:prstGeom prst="rect">
            <a:avLst/>
          </a:prstGeom>
          <a:noFill/>
        </p:spPr>
        <p:txBody>
          <a:bodyPr wrap="square" rtlCol="0">
            <a:spAutoFit/>
          </a:bodyPr>
          <a:lstStyle/>
          <a:p>
            <a:pPr algn="ctr"/>
            <a:r>
              <a:rPr lang="en-US" sz="2000" dirty="0">
                <a:latin typeface="Arial" panose="020B0604020202020204" pitchFamily="34" charset="0"/>
                <a:cs typeface="Arial" panose="020B0604020202020204" pitchFamily="34" charset="0"/>
              </a:rPr>
              <a:t>Presented by</a:t>
            </a:r>
          </a:p>
          <a:p>
            <a:pPr algn="ctr"/>
            <a:r>
              <a:rPr lang="en-US" sz="1800" b="1" cap="all" dirty="0">
                <a:solidFill>
                  <a:srgbClr val="0033CC"/>
                </a:solidFill>
                <a:latin typeface="Arial" panose="020B0604020202020204" pitchFamily="34" charset="0"/>
                <a:cs typeface="Arial" panose="020B0604020202020204" pitchFamily="34" charset="0"/>
              </a:rPr>
              <a:t>Shedita Alston</a:t>
            </a:r>
          </a:p>
          <a:p>
            <a:pPr algn="ctr"/>
            <a:r>
              <a:rPr lang="en-US" sz="1800" b="1" cap="all" dirty="0">
                <a:solidFill>
                  <a:srgbClr val="0033CC"/>
                </a:solidFill>
                <a:latin typeface="Arial" panose="020B0604020202020204" pitchFamily="34" charset="0"/>
                <a:cs typeface="Arial" panose="020B0604020202020204" pitchFamily="34" charset="0"/>
              </a:rPr>
              <a:t>Program Officer</a:t>
            </a:r>
          </a:p>
        </p:txBody>
      </p:sp>
    </p:spTree>
    <p:extLst>
      <p:ext uri="{BB962C8B-B14F-4D97-AF65-F5344CB8AC3E}">
        <p14:creationId xmlns:p14="http://schemas.microsoft.com/office/powerpoint/2010/main" val="5543235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Footer Placeholder 2"/>
          <p:cNvSpPr>
            <a:spLocks noGrp="1"/>
          </p:cNvSpPr>
          <p:nvPr>
            <p:ph type="ftr" sz="quarter" idx="11"/>
          </p:nvPr>
        </p:nvSpPr>
        <p:spPr bwMode="auto">
          <a:xfrm>
            <a:off x="2514600" y="6043613"/>
            <a:ext cx="3581400" cy="1285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r>
              <a:rPr lang="en-US" altLang="en-US" sz="1000" dirty="0">
                <a:latin typeface="Times New Roman" pitchFamily="18" charset="0"/>
              </a:rPr>
              <a:t>US Dept of Education, Office of Postsecondary Education</a:t>
            </a:r>
          </a:p>
        </p:txBody>
      </p:sp>
      <p:sp>
        <p:nvSpPr>
          <p:cNvPr id="21508"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fld id="{9B7A2557-02A4-4EC6-9BBA-D76B5F8C1401}" type="slidenum">
              <a:rPr lang="en-US" altLang="en-US" sz="1000" smtClean="0">
                <a:latin typeface="Times New Roman" pitchFamily="18" charset="0"/>
              </a:rPr>
              <a:pPr eaLnBrk="1" hangingPunct="1">
                <a:spcBef>
                  <a:spcPct val="0"/>
                </a:spcBef>
                <a:buClrTx/>
                <a:buSzTx/>
                <a:buFontTx/>
                <a:buNone/>
              </a:pPr>
              <a:t>10</a:t>
            </a:fld>
            <a:endParaRPr lang="en-US" altLang="en-US" sz="1000">
              <a:latin typeface="Times New Roman" pitchFamily="18" charset="0"/>
            </a:endParaRPr>
          </a:p>
        </p:txBody>
      </p:sp>
      <p:sp>
        <p:nvSpPr>
          <p:cNvPr id="21509" name="Rectangle 4" descr="2020 TPSID Program &#10;Grant Competition Highlights&#10;"/>
          <p:cNvSpPr>
            <a:spLocks noGrp="1" noChangeArrowheads="1"/>
          </p:cNvSpPr>
          <p:nvPr>
            <p:ph type="title" idx="4294967295"/>
          </p:nvPr>
        </p:nvSpPr>
        <p:spPr bwMode="auto">
          <a:xfrm>
            <a:off x="533400" y="228600"/>
            <a:ext cx="8229600" cy="1200150"/>
          </a:xfrm>
          <a:prstGeom prst="rect">
            <a:avLst/>
          </a:prstGeom>
          <a:noFill/>
          <a:ln>
            <a:noFill/>
            <a:prstDash/>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3600" b="1" i="0" u="none" strike="noStrike" kern="1200" cap="none" spc="0" normalizeH="0" baseline="0" noProof="0" dirty="0">
                <a:ln>
                  <a:noFill/>
                </a:ln>
                <a:solidFill>
                  <a:schemeClr val="tx1"/>
                </a:solidFill>
                <a:effectLst/>
                <a:uLnTx/>
                <a:uFillTx/>
                <a:latin typeface="Arial" pitchFamily="34" charset="0"/>
                <a:ea typeface="+mn-ea"/>
                <a:cs typeface="+mn-cs"/>
              </a:rPr>
              <a:t>2020 TPSID Program </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3600" b="1" i="0" u="none" strike="noStrike" kern="1200" cap="none" spc="0" normalizeH="0" baseline="0" noProof="0" dirty="0">
                <a:ln>
                  <a:noFill/>
                </a:ln>
                <a:solidFill>
                  <a:schemeClr val="tx1"/>
                </a:solidFill>
                <a:effectLst/>
                <a:uLnTx/>
                <a:uFillTx/>
                <a:latin typeface="Arial" pitchFamily="34" charset="0"/>
                <a:ea typeface="+mn-ea"/>
                <a:cs typeface="+mn-cs"/>
              </a:rPr>
              <a:t>Grant Competition Highlights</a:t>
            </a:r>
          </a:p>
        </p:txBody>
      </p:sp>
      <p:sp>
        <p:nvSpPr>
          <p:cNvPr id="21510" name="Rectangle 5"/>
          <p:cNvSpPr>
            <a:spLocks noChangeArrowheads="1"/>
          </p:cNvSpPr>
          <p:nvPr/>
        </p:nvSpPr>
        <p:spPr bwMode="auto">
          <a:xfrm>
            <a:off x="381000" y="1561758"/>
            <a:ext cx="8534400" cy="52937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r>
              <a:rPr lang="en-US" altLang="en-US" sz="2000" dirty="0">
                <a:latin typeface="Arial" pitchFamily="34" charset="0"/>
                <a:cs typeface="Arial" pitchFamily="34" charset="0"/>
              </a:rPr>
              <a:t>There are </a:t>
            </a:r>
            <a:r>
              <a:rPr lang="en-US" altLang="en-US" sz="2000" b="1" u="sng" dirty="0">
                <a:latin typeface="Arial" pitchFamily="34" charset="0"/>
                <a:cs typeface="Arial" pitchFamily="34" charset="0"/>
              </a:rPr>
              <a:t>EIGHT </a:t>
            </a:r>
            <a:r>
              <a:rPr lang="en-US" altLang="en-US" sz="2000" dirty="0">
                <a:latin typeface="Arial" pitchFamily="34" charset="0"/>
                <a:cs typeface="Arial" pitchFamily="34" charset="0"/>
              </a:rPr>
              <a:t>TPSID Program Highlights.</a:t>
            </a:r>
          </a:p>
          <a:p>
            <a:pPr eaLnBrk="1" hangingPunct="1">
              <a:spcBef>
                <a:spcPct val="0"/>
              </a:spcBef>
              <a:buClrTx/>
              <a:buSzTx/>
              <a:buFontTx/>
              <a:buNone/>
            </a:pPr>
            <a:endParaRPr lang="en-US" altLang="en-US" sz="2000" dirty="0">
              <a:latin typeface="Arial" pitchFamily="34" charset="0"/>
              <a:cs typeface="Arial" pitchFamily="34" charset="0"/>
            </a:endParaRPr>
          </a:p>
          <a:p>
            <a:pPr eaLnBrk="1" hangingPunct="1">
              <a:spcBef>
                <a:spcPct val="0"/>
              </a:spcBef>
              <a:buClrTx/>
              <a:buSzTx/>
              <a:buFontTx/>
              <a:buNone/>
            </a:pPr>
            <a:r>
              <a:rPr lang="en-US" altLang="en-US" sz="2000" dirty="0">
                <a:latin typeface="Arial" pitchFamily="34" charset="0"/>
                <a:cs typeface="Arial" pitchFamily="34" charset="0"/>
              </a:rPr>
              <a:t> TPSID Program Funding Information:</a:t>
            </a:r>
          </a:p>
          <a:p>
            <a:pPr eaLnBrk="1" hangingPunct="1">
              <a:spcBef>
                <a:spcPct val="0"/>
              </a:spcBef>
              <a:buClrTx/>
              <a:buSzTx/>
              <a:buFontTx/>
              <a:buNone/>
            </a:pPr>
            <a:endParaRPr lang="en-US" altLang="en-US" sz="2000" dirty="0">
              <a:latin typeface="Arial" pitchFamily="34" charset="0"/>
              <a:cs typeface="Arial" pitchFamily="34" charset="0"/>
            </a:endParaRPr>
          </a:p>
          <a:p>
            <a:r>
              <a:rPr lang="en-US" altLang="en-US" sz="2000" b="1" dirty="0">
                <a:latin typeface="Arial" pitchFamily="34" charset="0"/>
                <a:cs typeface="Arial" pitchFamily="34" charset="0"/>
              </a:rPr>
              <a:t>Highlight #1- </a:t>
            </a:r>
            <a:r>
              <a:rPr lang="en-US" sz="2000" dirty="0">
                <a:latin typeface="Arial" panose="020B0604020202020204" pitchFamily="34" charset="0"/>
                <a:cs typeface="Arial" panose="020B0604020202020204" pitchFamily="34" charset="0"/>
              </a:rPr>
              <a:t>Type of Award: Discretionary grants. </a:t>
            </a:r>
          </a:p>
          <a:p>
            <a:endParaRPr lang="en-US" sz="2000" dirty="0">
              <a:latin typeface="Arial" panose="020B0604020202020204" pitchFamily="34" charset="0"/>
              <a:cs typeface="Arial" panose="020B0604020202020204" pitchFamily="34" charset="0"/>
            </a:endParaRPr>
          </a:p>
          <a:p>
            <a:r>
              <a:rPr lang="en-US" sz="2000" b="1" dirty="0">
                <a:latin typeface="Arial" panose="020B0604020202020204" pitchFamily="34" charset="0"/>
                <a:cs typeface="Arial" panose="020B0604020202020204" pitchFamily="34" charset="0"/>
              </a:rPr>
              <a:t>Highlight #2</a:t>
            </a:r>
            <a:r>
              <a:rPr lang="en-US" sz="2000" dirty="0">
                <a:latin typeface="Arial" panose="020B0604020202020204" pitchFamily="34" charset="0"/>
                <a:cs typeface="Arial" panose="020B0604020202020204" pitchFamily="34" charset="0"/>
              </a:rPr>
              <a:t>-Estimated Available Funds: $9,700,000. </a:t>
            </a:r>
          </a:p>
          <a:p>
            <a:r>
              <a:rPr lang="en-US" sz="2000" dirty="0">
                <a:latin typeface="Arial" panose="020B0604020202020204" pitchFamily="34" charset="0"/>
                <a:cs typeface="Arial" panose="020B0604020202020204" pitchFamily="34" charset="0"/>
              </a:rPr>
              <a:t>Contingent upon the availability of funds and the quality of applications, we may make additional awards in subsequent fiscal years from the list of unfunded applications from this competition. </a:t>
            </a:r>
          </a:p>
          <a:p>
            <a:endParaRPr lang="en-US" sz="2000" dirty="0">
              <a:latin typeface="Arial" panose="020B0604020202020204" pitchFamily="34" charset="0"/>
              <a:cs typeface="Arial" panose="020B0604020202020204" pitchFamily="34" charset="0"/>
            </a:endParaRPr>
          </a:p>
          <a:p>
            <a:r>
              <a:rPr lang="en-US" sz="2000" b="1" dirty="0">
                <a:latin typeface="Arial" panose="020B0604020202020204" pitchFamily="34" charset="0"/>
                <a:cs typeface="Arial" panose="020B0604020202020204" pitchFamily="34" charset="0"/>
              </a:rPr>
              <a:t>Highlight #3</a:t>
            </a:r>
            <a:r>
              <a:rPr lang="en-US" sz="2000" dirty="0">
                <a:latin typeface="Arial" panose="020B0604020202020204" pitchFamily="34" charset="0"/>
                <a:cs typeface="Arial" panose="020B0604020202020204" pitchFamily="34" charset="0"/>
              </a:rPr>
              <a:t>-Estimated Range of Awards: $100,000 - $500,000.</a:t>
            </a:r>
          </a:p>
          <a:p>
            <a:pPr>
              <a:buNone/>
            </a:pPr>
            <a:r>
              <a:rPr lang="en-US" sz="2000" dirty="0">
                <a:latin typeface="Arial" panose="020B0604020202020204" pitchFamily="34" charset="0"/>
                <a:cs typeface="Arial" panose="020B0604020202020204" pitchFamily="34" charset="0"/>
              </a:rPr>
              <a:t> </a:t>
            </a:r>
          </a:p>
          <a:p>
            <a:endParaRPr lang="en-US" sz="1600" dirty="0">
              <a:latin typeface="Arial" panose="020B0604020202020204" pitchFamily="34" charset="0"/>
              <a:cs typeface="Arial" panose="020B0604020202020204" pitchFamily="34" charset="0"/>
            </a:endParaRPr>
          </a:p>
          <a:p>
            <a:pPr>
              <a:buNone/>
            </a:pPr>
            <a:endParaRPr lang="en-US" sz="1600" dirty="0">
              <a:latin typeface="Arial" panose="020B0604020202020204" pitchFamily="34" charset="0"/>
              <a:cs typeface="Arial" panose="020B0604020202020204" pitchFamily="34" charset="0"/>
            </a:endParaRPr>
          </a:p>
          <a:p>
            <a:pPr eaLnBrk="1" hangingPunct="1">
              <a:spcBef>
                <a:spcPct val="0"/>
              </a:spcBef>
              <a:buClrTx/>
              <a:buSzTx/>
              <a:buFontTx/>
              <a:buNone/>
            </a:pPr>
            <a:endParaRPr lang="en-US" altLang="en-US" sz="1600" dirty="0">
              <a:latin typeface="Arial" pitchFamily="34" charset="0"/>
              <a:cs typeface="Arial" pitchFamily="34" charset="0"/>
            </a:endParaRPr>
          </a:p>
        </p:txBody>
      </p:sp>
    </p:spTree>
    <p:extLst>
      <p:ext uri="{BB962C8B-B14F-4D97-AF65-F5344CB8AC3E}">
        <p14:creationId xmlns:p14="http://schemas.microsoft.com/office/powerpoint/2010/main" val="1809247448"/>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35"/>
          <p:cNvSpPr>
            <a:spLocks noGrp="1" noChangeArrowheads="1"/>
          </p:cNvSpPr>
          <p:nvPr>
            <p:ph type="ftr" sz="quarter" idx="11"/>
          </p:nvPr>
        </p:nvSpPr>
        <p:spPr bwMode="auto">
          <a:xfrm>
            <a:off x="2362200" y="6248400"/>
            <a:ext cx="4800600" cy="30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r>
              <a:rPr lang="en-US" altLang="en-US" sz="1400">
                <a:latin typeface="Times New Roman" pitchFamily="18" charset="0"/>
              </a:rPr>
              <a:t>US Dept of Education- Office of Postsecondary Education</a:t>
            </a:r>
          </a:p>
        </p:txBody>
      </p:sp>
      <p:sp>
        <p:nvSpPr>
          <p:cNvPr id="76805" name="Text Box 2"/>
          <p:cNvSpPr txBox="1">
            <a:spLocks noChangeArrowheads="1"/>
          </p:cNvSpPr>
          <p:nvPr/>
        </p:nvSpPr>
        <p:spPr bwMode="auto">
          <a:xfrm>
            <a:off x="457200" y="304800"/>
            <a:ext cx="84582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algn="ctr" eaLnBrk="1" hangingPunct="1">
              <a:spcBef>
                <a:spcPct val="0"/>
              </a:spcBef>
              <a:buClrTx/>
              <a:buSzTx/>
              <a:buFontTx/>
              <a:buNone/>
            </a:pPr>
            <a:r>
              <a:rPr lang="en-US" altLang="en-US" sz="3600" b="1">
                <a:latin typeface="Arial" pitchFamily="34" charset="0"/>
                <a:cs typeface="Arial" pitchFamily="34" charset="0"/>
              </a:rPr>
              <a:t>TPSID Coordinating Center Program</a:t>
            </a:r>
          </a:p>
          <a:p>
            <a:pPr algn="ctr" eaLnBrk="1" hangingPunct="1">
              <a:spcBef>
                <a:spcPct val="0"/>
              </a:spcBef>
              <a:buClrTx/>
              <a:buSzTx/>
              <a:buFontTx/>
              <a:buNone/>
            </a:pPr>
            <a:endParaRPr lang="en-US" altLang="en-US" sz="3600">
              <a:latin typeface="Arial" pitchFamily="34" charset="0"/>
              <a:cs typeface="Arial" pitchFamily="34" charset="0"/>
            </a:endParaRPr>
          </a:p>
        </p:txBody>
      </p:sp>
      <p:sp>
        <p:nvSpPr>
          <p:cNvPr id="76806" name="Text Box 3"/>
          <p:cNvSpPr txBox="1">
            <a:spLocks noChangeArrowheads="1"/>
          </p:cNvSpPr>
          <p:nvPr/>
        </p:nvSpPr>
        <p:spPr bwMode="auto">
          <a:xfrm>
            <a:off x="1447800" y="892175"/>
            <a:ext cx="638492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algn="ctr" eaLnBrk="1" hangingPunct="1">
              <a:spcBef>
                <a:spcPct val="0"/>
              </a:spcBef>
              <a:buClrTx/>
              <a:buSzTx/>
              <a:buFontTx/>
              <a:buNone/>
            </a:pPr>
            <a:r>
              <a:rPr lang="en-US" altLang="en-US" sz="3600" b="1" dirty="0">
                <a:latin typeface="Arial" pitchFamily="34" charset="0"/>
                <a:cs typeface="Arial" pitchFamily="34" charset="0"/>
              </a:rPr>
              <a:t>Program Highlights</a:t>
            </a:r>
          </a:p>
        </p:txBody>
      </p:sp>
      <p:sp>
        <p:nvSpPr>
          <p:cNvPr id="2" name="Title 1" descr="There are NINE TPSID Coordinating Center Program Highlights.&#10;">
            <a:extLst>
              <a:ext uri="{FF2B5EF4-FFF2-40B4-BE49-F238E27FC236}">
                <a16:creationId xmlns:a16="http://schemas.microsoft.com/office/drawing/2014/main" id="{739F1737-C827-4D63-9769-0EB265F8C163}"/>
              </a:ext>
            </a:extLst>
          </p:cNvPr>
          <p:cNvSpPr>
            <a:spLocks noGrp="1"/>
          </p:cNvSpPr>
          <p:nvPr>
            <p:ph type="title" idx="4294967295"/>
          </p:nvPr>
        </p:nvSpPr>
        <p:spPr>
          <a:xfrm>
            <a:off x="457200" y="1859340"/>
            <a:ext cx="8397875" cy="156966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400" b="0" i="0" u="none" strike="noStrike" kern="1200" cap="none" spc="0" normalizeH="0" baseline="0" noProof="0" dirty="0">
                <a:ln>
                  <a:noFill/>
                </a:ln>
                <a:solidFill>
                  <a:schemeClr val="tx1"/>
                </a:solidFill>
                <a:effectLst/>
                <a:uLnTx/>
                <a:uFillTx/>
                <a:latin typeface="Arial" pitchFamily="34" charset="0"/>
                <a:ea typeface="+mn-ea"/>
                <a:cs typeface="Arial" pitchFamily="34" charset="0"/>
              </a:rPr>
              <a:t>There are </a:t>
            </a:r>
            <a:r>
              <a:rPr kumimoji="0" lang="en-US" altLang="en-US" sz="2400" b="1" i="0" u="sng" strike="noStrike" kern="1200" cap="none" spc="0" normalizeH="0" baseline="0" noProof="0" dirty="0">
                <a:ln>
                  <a:noFill/>
                </a:ln>
                <a:solidFill>
                  <a:schemeClr val="tx1"/>
                </a:solidFill>
                <a:effectLst/>
                <a:uLnTx/>
                <a:uFillTx/>
                <a:latin typeface="Arial" pitchFamily="34" charset="0"/>
                <a:ea typeface="+mn-ea"/>
                <a:cs typeface="Arial" pitchFamily="34" charset="0"/>
              </a:rPr>
              <a:t>NINE </a:t>
            </a:r>
            <a:r>
              <a:rPr kumimoji="0" lang="en-US" altLang="en-US" sz="2400" b="0" i="0" u="none" strike="noStrike" kern="1200" cap="none" spc="0" normalizeH="0" baseline="0" noProof="0" dirty="0">
                <a:ln>
                  <a:noFill/>
                </a:ln>
                <a:solidFill>
                  <a:schemeClr val="tx1"/>
                </a:solidFill>
                <a:effectLst/>
                <a:uLnTx/>
                <a:uFillTx/>
                <a:latin typeface="Arial" pitchFamily="34" charset="0"/>
                <a:ea typeface="+mn-ea"/>
                <a:cs typeface="Arial" pitchFamily="34" charset="0"/>
              </a:rPr>
              <a:t>TPSID Coordinating Center Program Highlights.</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400" b="0" i="0" u="none" strike="noStrike" kern="1200" cap="none" spc="0" normalizeH="0" baseline="0" noProof="0" dirty="0">
              <a:ln>
                <a:noFill/>
              </a:ln>
              <a:solidFill>
                <a:schemeClr val="tx1"/>
              </a:solidFill>
              <a:effectLst/>
              <a:uLnTx/>
              <a:uFillTx/>
              <a:latin typeface="Arial" pitchFamily="34" charset="0"/>
              <a:ea typeface="+mn-ea"/>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400" b="0" i="0" u="none" strike="noStrike" kern="1200" cap="none" spc="0" normalizeH="0" baseline="0" noProof="0" dirty="0">
                <a:ln>
                  <a:noFill/>
                </a:ln>
                <a:solidFill>
                  <a:schemeClr val="tx1"/>
                </a:solidFill>
                <a:effectLst/>
                <a:uLnTx/>
                <a:uFillTx/>
                <a:latin typeface="Arial" pitchFamily="34" charset="0"/>
                <a:ea typeface="+mn-ea"/>
                <a:cs typeface="Arial" pitchFamily="34" charset="0"/>
              </a:rPr>
              <a:t> </a:t>
            </a:r>
            <a:endParaRPr kumimoji="0" lang="en-US" altLang="en-US" sz="3600" b="0" i="0" u="none" strike="noStrike" kern="1200" cap="none" spc="0" normalizeH="0" baseline="0" noProof="0" dirty="0">
              <a:ln>
                <a:noFill/>
              </a:ln>
              <a:solidFill>
                <a:schemeClr val="tx1"/>
              </a:solidFill>
              <a:effectLst/>
              <a:uLnTx/>
              <a:uFillTx/>
              <a:latin typeface="Arial" pitchFamily="34" charset="0"/>
              <a:ea typeface="+mn-ea"/>
              <a:cs typeface="Arial" pitchFamily="34" charset="0"/>
            </a:endParaRPr>
          </a:p>
        </p:txBody>
      </p:sp>
    </p:spTree>
    <p:extLst>
      <p:ext uri="{BB962C8B-B14F-4D97-AF65-F5344CB8AC3E}">
        <p14:creationId xmlns:p14="http://schemas.microsoft.com/office/powerpoint/2010/main" val="2566541329"/>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7" name="Footer Placeholder 2"/>
          <p:cNvSpPr>
            <a:spLocks noGrp="1"/>
          </p:cNvSpPr>
          <p:nvPr>
            <p:ph type="ftr" sz="quarter" idx="11"/>
          </p:nvPr>
        </p:nvSpPr>
        <p:spPr bwMode="auto">
          <a:xfrm>
            <a:off x="3276600" y="6069325"/>
            <a:ext cx="3544887"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r>
              <a:rPr lang="en-US" altLang="en-US" sz="1100" dirty="0">
                <a:latin typeface="Times New Roman" pitchFamily="18" charset="0"/>
              </a:rPr>
              <a:t>US Dept of Education, Office of Postsecondary Education</a:t>
            </a:r>
          </a:p>
        </p:txBody>
      </p:sp>
      <p:sp>
        <p:nvSpPr>
          <p:cNvPr id="77829" name="Rectangle 1" descr="2020 TPSID Coordinating Center Program &#10;Grant Competition Highlights&#10;"/>
          <p:cNvSpPr>
            <a:spLocks noGrp="1" noChangeArrowheads="1"/>
          </p:cNvSpPr>
          <p:nvPr>
            <p:ph type="title" idx="4294967295"/>
          </p:nvPr>
        </p:nvSpPr>
        <p:spPr bwMode="auto">
          <a:xfrm>
            <a:off x="228600" y="98425"/>
            <a:ext cx="8763000" cy="954088"/>
          </a:xfrm>
          <a:prstGeom prst="rect">
            <a:avLst/>
          </a:prstGeom>
          <a:noFill/>
          <a:ln>
            <a:noFill/>
            <a:prstDash/>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lvl1pPr eaLnBrk="0" hangingPunct="0">
              <a:defRPr sz="3600">
                <a:solidFill>
                  <a:schemeClr val="tx1"/>
                </a:solidFill>
                <a:latin typeface="Times New Roman" pitchFamily="18" charset="0"/>
              </a:defRPr>
            </a:lvl1pPr>
            <a:lvl2pPr marL="742950" indent="-285750" eaLnBrk="0" hangingPunct="0">
              <a:defRPr sz="3600">
                <a:solidFill>
                  <a:schemeClr val="tx1"/>
                </a:solidFill>
                <a:latin typeface="Times New Roman" pitchFamily="18" charset="0"/>
              </a:defRPr>
            </a:lvl2pPr>
            <a:lvl3pPr marL="1143000" indent="-228600" eaLnBrk="0" hangingPunct="0">
              <a:defRPr sz="3600">
                <a:solidFill>
                  <a:schemeClr val="tx1"/>
                </a:solidFill>
                <a:latin typeface="Times New Roman" pitchFamily="18" charset="0"/>
              </a:defRPr>
            </a:lvl3pPr>
            <a:lvl4pPr marL="1600200" indent="-228600" eaLnBrk="0" hangingPunct="0">
              <a:defRPr sz="3600">
                <a:solidFill>
                  <a:schemeClr val="tx1"/>
                </a:solidFill>
                <a:latin typeface="Times New Roman" pitchFamily="18" charset="0"/>
              </a:defRPr>
            </a:lvl4pPr>
            <a:lvl5pPr marL="2057400" indent="-228600" eaLnBrk="0" hangingPunct="0">
              <a:defRPr sz="3600">
                <a:solidFill>
                  <a:schemeClr val="tx1"/>
                </a:solidFill>
                <a:latin typeface="Times New Roman" pitchFamily="18" charset="0"/>
              </a:defRPr>
            </a:lvl5pPr>
            <a:lvl6pPr marL="2514600" indent="-228600" eaLnBrk="0" fontAlgn="base" hangingPunct="0">
              <a:spcBef>
                <a:spcPct val="0"/>
              </a:spcBef>
              <a:spcAft>
                <a:spcPct val="0"/>
              </a:spcAft>
              <a:defRPr sz="3600">
                <a:solidFill>
                  <a:schemeClr val="tx1"/>
                </a:solidFill>
                <a:latin typeface="Times New Roman" pitchFamily="18" charset="0"/>
              </a:defRPr>
            </a:lvl6pPr>
            <a:lvl7pPr marL="2971800" indent="-228600" eaLnBrk="0" fontAlgn="base" hangingPunct="0">
              <a:spcBef>
                <a:spcPct val="0"/>
              </a:spcBef>
              <a:spcAft>
                <a:spcPct val="0"/>
              </a:spcAft>
              <a:defRPr sz="3600">
                <a:solidFill>
                  <a:schemeClr val="tx1"/>
                </a:solidFill>
                <a:latin typeface="Times New Roman" pitchFamily="18" charset="0"/>
              </a:defRPr>
            </a:lvl7pPr>
            <a:lvl8pPr marL="3429000" indent="-228600" eaLnBrk="0" fontAlgn="base" hangingPunct="0">
              <a:spcBef>
                <a:spcPct val="0"/>
              </a:spcBef>
              <a:spcAft>
                <a:spcPct val="0"/>
              </a:spcAft>
              <a:defRPr sz="3600">
                <a:solidFill>
                  <a:schemeClr val="tx1"/>
                </a:solidFill>
                <a:latin typeface="Times New Roman" pitchFamily="18" charset="0"/>
              </a:defRPr>
            </a:lvl8pPr>
            <a:lvl9pPr marL="3886200" indent="-228600" eaLnBrk="0" fontAlgn="base" hangingPunct="0">
              <a:spcBef>
                <a:spcPct val="0"/>
              </a:spcBef>
              <a:spcAft>
                <a:spcPct val="0"/>
              </a:spcAft>
              <a:defRPr sz="36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2800" b="1" i="0" u="none" strike="noStrike" kern="1200" cap="none" spc="0" normalizeH="0" baseline="0" noProof="0" dirty="0">
                <a:ln>
                  <a:noFill/>
                </a:ln>
                <a:solidFill>
                  <a:schemeClr val="tx1"/>
                </a:solidFill>
                <a:effectLst/>
                <a:uLnTx/>
                <a:uFillTx/>
                <a:latin typeface="Arial" pitchFamily="34" charset="0"/>
                <a:ea typeface="+mn-ea"/>
                <a:cs typeface="+mn-cs"/>
              </a:rPr>
              <a:t>2020 TPSID Coordinating Center Program </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2800" b="1" i="0" u="none" strike="noStrike" kern="1200" cap="none" spc="0" normalizeH="0" baseline="0" noProof="0" dirty="0">
                <a:ln>
                  <a:noFill/>
                </a:ln>
                <a:solidFill>
                  <a:schemeClr val="tx1"/>
                </a:solidFill>
                <a:effectLst/>
                <a:uLnTx/>
                <a:uFillTx/>
                <a:latin typeface="Arial" pitchFamily="34" charset="0"/>
                <a:ea typeface="+mn-ea"/>
                <a:cs typeface="+mn-cs"/>
              </a:rPr>
              <a:t>Grant Competition Highlights</a:t>
            </a:r>
          </a:p>
        </p:txBody>
      </p:sp>
      <p:sp>
        <p:nvSpPr>
          <p:cNvPr id="77830" name="TextBox 2"/>
          <p:cNvSpPr txBox="1">
            <a:spLocks noChangeArrowheads="1"/>
          </p:cNvSpPr>
          <p:nvPr/>
        </p:nvSpPr>
        <p:spPr bwMode="auto">
          <a:xfrm>
            <a:off x="228600" y="1219200"/>
            <a:ext cx="8661345" cy="5016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600">
                <a:solidFill>
                  <a:schemeClr val="tx1"/>
                </a:solidFill>
                <a:latin typeface="Times New Roman" pitchFamily="18" charset="0"/>
              </a:defRPr>
            </a:lvl1pPr>
            <a:lvl2pPr marL="742950" indent="-285750" eaLnBrk="0" hangingPunct="0">
              <a:defRPr sz="3600">
                <a:solidFill>
                  <a:schemeClr val="tx1"/>
                </a:solidFill>
                <a:latin typeface="Times New Roman" pitchFamily="18" charset="0"/>
              </a:defRPr>
            </a:lvl2pPr>
            <a:lvl3pPr marL="1143000" indent="-228600" eaLnBrk="0" hangingPunct="0">
              <a:defRPr sz="3600">
                <a:solidFill>
                  <a:schemeClr val="tx1"/>
                </a:solidFill>
                <a:latin typeface="Times New Roman" pitchFamily="18" charset="0"/>
              </a:defRPr>
            </a:lvl3pPr>
            <a:lvl4pPr marL="1600200" indent="-228600" eaLnBrk="0" hangingPunct="0">
              <a:defRPr sz="3600">
                <a:solidFill>
                  <a:schemeClr val="tx1"/>
                </a:solidFill>
                <a:latin typeface="Times New Roman" pitchFamily="18" charset="0"/>
              </a:defRPr>
            </a:lvl4pPr>
            <a:lvl5pPr marL="2057400" indent="-228600" eaLnBrk="0" hangingPunct="0">
              <a:defRPr sz="3600">
                <a:solidFill>
                  <a:schemeClr val="tx1"/>
                </a:solidFill>
                <a:latin typeface="Times New Roman" pitchFamily="18" charset="0"/>
              </a:defRPr>
            </a:lvl5pPr>
            <a:lvl6pPr marL="2514600" indent="-228600" eaLnBrk="0" fontAlgn="base" hangingPunct="0">
              <a:spcBef>
                <a:spcPct val="0"/>
              </a:spcBef>
              <a:spcAft>
                <a:spcPct val="0"/>
              </a:spcAft>
              <a:defRPr sz="3600">
                <a:solidFill>
                  <a:schemeClr val="tx1"/>
                </a:solidFill>
                <a:latin typeface="Times New Roman" pitchFamily="18" charset="0"/>
              </a:defRPr>
            </a:lvl6pPr>
            <a:lvl7pPr marL="2971800" indent="-228600" eaLnBrk="0" fontAlgn="base" hangingPunct="0">
              <a:spcBef>
                <a:spcPct val="0"/>
              </a:spcBef>
              <a:spcAft>
                <a:spcPct val="0"/>
              </a:spcAft>
              <a:defRPr sz="3600">
                <a:solidFill>
                  <a:schemeClr val="tx1"/>
                </a:solidFill>
                <a:latin typeface="Times New Roman" pitchFamily="18" charset="0"/>
              </a:defRPr>
            </a:lvl7pPr>
            <a:lvl8pPr marL="3429000" indent="-228600" eaLnBrk="0" fontAlgn="base" hangingPunct="0">
              <a:spcBef>
                <a:spcPct val="0"/>
              </a:spcBef>
              <a:spcAft>
                <a:spcPct val="0"/>
              </a:spcAft>
              <a:defRPr sz="3600">
                <a:solidFill>
                  <a:schemeClr val="tx1"/>
                </a:solidFill>
                <a:latin typeface="Times New Roman" pitchFamily="18" charset="0"/>
              </a:defRPr>
            </a:lvl8pPr>
            <a:lvl9pPr marL="3886200" indent="-228600" eaLnBrk="0" fontAlgn="base" hangingPunct="0">
              <a:spcBef>
                <a:spcPct val="0"/>
              </a:spcBef>
              <a:spcAft>
                <a:spcPct val="0"/>
              </a:spcAft>
              <a:defRPr sz="3600">
                <a:solidFill>
                  <a:schemeClr val="tx1"/>
                </a:solidFill>
                <a:latin typeface="Times New Roman" pitchFamily="18" charset="0"/>
              </a:defRPr>
            </a:lvl9pPr>
          </a:lstStyle>
          <a:p>
            <a:pPr eaLnBrk="1" hangingPunct="1"/>
            <a:r>
              <a:rPr lang="en-US" altLang="en-US" sz="2000" b="1" dirty="0">
                <a:latin typeface="Arial" panose="020B0604020202020204" pitchFamily="34" charset="0"/>
                <a:cs typeface="Arial" panose="020B0604020202020204" pitchFamily="34" charset="0"/>
              </a:rPr>
              <a:t>Highlight #1</a:t>
            </a:r>
            <a:r>
              <a:rPr lang="en-US" altLang="en-US" sz="2000" dirty="0">
                <a:latin typeface="Arial" panose="020B0604020202020204" pitchFamily="34" charset="0"/>
                <a:cs typeface="Arial" panose="020B0604020202020204" pitchFamily="34" charset="0"/>
              </a:rPr>
              <a:t>: Up to $2,000,000 per year has been appropriated by </a:t>
            </a:r>
          </a:p>
          <a:p>
            <a:pPr eaLnBrk="1" hangingPunct="1"/>
            <a:r>
              <a:rPr lang="en-US" altLang="en-US" sz="2000" dirty="0">
                <a:latin typeface="Arial" panose="020B0604020202020204" pitchFamily="34" charset="0"/>
                <a:cs typeface="Arial" panose="020B0604020202020204" pitchFamily="34" charset="0"/>
              </a:rPr>
              <a:t>Congress to be used to support a national Coordinating Center that is </a:t>
            </a:r>
          </a:p>
          <a:p>
            <a:pPr eaLnBrk="1" hangingPunct="1"/>
            <a:r>
              <a:rPr lang="en-US" altLang="en-US" sz="2000" dirty="0">
                <a:latin typeface="Arial" panose="020B0604020202020204" pitchFamily="34" charset="0"/>
                <a:cs typeface="Arial" panose="020B0604020202020204" pitchFamily="34" charset="0"/>
              </a:rPr>
              <a:t>charged with </a:t>
            </a:r>
            <a:r>
              <a:rPr lang="en-US" altLang="en-US" sz="2000" dirty="0" err="1">
                <a:latin typeface="Arial" panose="020B0604020202020204" pitchFamily="34" charset="0"/>
                <a:cs typeface="Arial" panose="020B0604020202020204" pitchFamily="34" charset="0"/>
              </a:rPr>
              <a:t>conductingand</a:t>
            </a:r>
            <a:r>
              <a:rPr lang="en-US" altLang="en-US" sz="2000" dirty="0">
                <a:latin typeface="Arial" panose="020B0604020202020204" pitchFamily="34" charset="0"/>
                <a:cs typeface="Arial" panose="020B0604020202020204" pitchFamily="34" charset="0"/>
              </a:rPr>
              <a:t> disseminating research on strategies to </a:t>
            </a:r>
          </a:p>
          <a:p>
            <a:pPr eaLnBrk="1" hangingPunct="1"/>
            <a:r>
              <a:rPr lang="en-US" altLang="en-US" sz="2000" dirty="0">
                <a:latin typeface="Arial" panose="020B0604020202020204" pitchFamily="34" charset="0"/>
                <a:cs typeface="Arial" panose="020B0604020202020204" pitchFamily="34" charset="0"/>
              </a:rPr>
              <a:t>promote positive academic, employment and independent living outcomes </a:t>
            </a:r>
          </a:p>
          <a:p>
            <a:pPr eaLnBrk="1" hangingPunct="1"/>
            <a:r>
              <a:rPr lang="en-US" altLang="en-US" sz="2000" dirty="0">
                <a:latin typeface="Arial" panose="020B0604020202020204" pitchFamily="34" charset="0"/>
                <a:cs typeface="Arial" panose="020B0604020202020204" pitchFamily="34" charset="0"/>
              </a:rPr>
              <a:t>for students with intellectual disabilities, </a:t>
            </a:r>
          </a:p>
          <a:p>
            <a:pPr eaLnBrk="1" hangingPunct="1"/>
            <a:r>
              <a:rPr lang="en-US" altLang="en-US" sz="2000" dirty="0">
                <a:latin typeface="Arial" panose="020B0604020202020204" pitchFamily="34" charset="0"/>
                <a:cs typeface="Arial" panose="020B0604020202020204" pitchFamily="34" charset="0"/>
              </a:rPr>
              <a:t>of the five-year project period;</a:t>
            </a:r>
          </a:p>
          <a:p>
            <a:pPr eaLnBrk="1" hangingPunct="1"/>
            <a:endParaRPr lang="en-US" altLang="en-US" sz="2000" dirty="0">
              <a:latin typeface="Arial" panose="020B0604020202020204" pitchFamily="34" charset="0"/>
              <a:cs typeface="Arial" panose="020B0604020202020204" pitchFamily="34" charset="0"/>
            </a:endParaRPr>
          </a:p>
          <a:p>
            <a:pPr eaLnBrk="1" hangingPunct="1"/>
            <a:r>
              <a:rPr lang="en-US" altLang="en-US" sz="2000" b="1" dirty="0">
                <a:latin typeface="Arial" panose="020B0604020202020204" pitchFamily="34" charset="0"/>
                <a:cs typeface="Arial" panose="020B0604020202020204" pitchFamily="34" charset="0"/>
              </a:rPr>
              <a:t>Highlight #2</a:t>
            </a:r>
            <a:r>
              <a:rPr lang="en-US" altLang="en-US" sz="2000" dirty="0">
                <a:latin typeface="Arial" panose="020B0604020202020204" pitchFamily="34" charset="0"/>
                <a:cs typeface="Arial" panose="020B0604020202020204" pitchFamily="34" charset="0"/>
              </a:rPr>
              <a:t>: </a:t>
            </a:r>
            <a:r>
              <a:rPr lang="en-US" altLang="en-US" sz="2000" b="1" dirty="0">
                <a:latin typeface="Arial" panose="020B0604020202020204" pitchFamily="34" charset="0"/>
                <a:cs typeface="Arial" panose="020B0604020202020204" pitchFamily="34" charset="0"/>
              </a:rPr>
              <a:t>Eligible applicants:  </a:t>
            </a:r>
            <a:r>
              <a:rPr lang="en-US" altLang="en-US" sz="2000" dirty="0">
                <a:latin typeface="Arial" panose="020B0604020202020204" pitchFamily="34" charset="0"/>
                <a:cs typeface="Arial" panose="020B0604020202020204" pitchFamily="34" charset="0"/>
              </a:rPr>
              <a:t>An eligible entity means an entity, or a </a:t>
            </a:r>
          </a:p>
          <a:p>
            <a:pPr eaLnBrk="1" hangingPunct="1"/>
            <a:r>
              <a:rPr lang="en-US" altLang="en-US" sz="2000" dirty="0">
                <a:latin typeface="Arial" panose="020B0604020202020204" pitchFamily="34" charset="0"/>
                <a:cs typeface="Arial" panose="020B0604020202020204" pitchFamily="34" charset="0"/>
              </a:rPr>
              <a:t>partnership of entities, that has demonstrated expertise in the fields of— </a:t>
            </a:r>
          </a:p>
          <a:p>
            <a:pPr eaLnBrk="1" hangingPunct="1"/>
            <a:r>
              <a:rPr lang="en-US" altLang="en-US" sz="2000" dirty="0">
                <a:latin typeface="Arial" panose="020B0604020202020204" pitchFamily="34" charset="0"/>
                <a:cs typeface="Arial" panose="020B0604020202020204" pitchFamily="34" charset="0"/>
              </a:rPr>
              <a:t>(A) higher education; </a:t>
            </a:r>
          </a:p>
          <a:p>
            <a:pPr eaLnBrk="1" hangingPunct="1"/>
            <a:r>
              <a:rPr lang="en-US" altLang="en-US" sz="2000" dirty="0">
                <a:latin typeface="Arial" panose="020B0604020202020204" pitchFamily="34" charset="0"/>
                <a:cs typeface="Arial" panose="020B0604020202020204" pitchFamily="34" charset="0"/>
              </a:rPr>
              <a:t>(B) the education of students with intellectual disabilities; </a:t>
            </a:r>
          </a:p>
          <a:p>
            <a:pPr eaLnBrk="1" hangingPunct="1"/>
            <a:r>
              <a:rPr lang="en-US" altLang="en-US" sz="2000" dirty="0">
                <a:latin typeface="Arial" panose="020B0604020202020204" pitchFamily="34" charset="0"/>
                <a:cs typeface="Arial" panose="020B0604020202020204" pitchFamily="34" charset="0"/>
              </a:rPr>
              <a:t>(C) the development of comprehensive transition and postsecondary </a:t>
            </a:r>
          </a:p>
          <a:p>
            <a:pPr eaLnBrk="1" hangingPunct="1"/>
            <a:r>
              <a:rPr lang="en-US" altLang="en-US" sz="2000" dirty="0">
                <a:latin typeface="Arial" panose="020B0604020202020204" pitchFamily="34" charset="0"/>
                <a:cs typeface="Arial" panose="020B0604020202020204" pitchFamily="34" charset="0"/>
              </a:rPr>
              <a:t>programs for students with intellectual disabilities; and </a:t>
            </a:r>
          </a:p>
          <a:p>
            <a:pPr eaLnBrk="1" hangingPunct="1"/>
            <a:r>
              <a:rPr lang="en-US" altLang="en-US" sz="2000" dirty="0">
                <a:latin typeface="Arial" panose="020B0604020202020204" pitchFamily="34" charset="0"/>
                <a:cs typeface="Arial" panose="020B0604020202020204" pitchFamily="34" charset="0"/>
              </a:rPr>
              <a:t>(D) evaluation and technical assistance;</a:t>
            </a:r>
          </a:p>
          <a:p>
            <a:pPr eaLnBrk="1" hangingPunct="1"/>
            <a:endParaRPr lang="en-US" altLang="en-US" sz="2000" dirty="0">
              <a:latin typeface="Arial" panose="020B0604020202020204" pitchFamily="34" charset="0"/>
              <a:cs typeface="Arial" panose="020B0604020202020204" pitchFamily="34" charset="0"/>
            </a:endParaRPr>
          </a:p>
          <a:p>
            <a:pPr eaLnBrk="1" hangingPunct="1"/>
            <a:endParaRPr lang="en-US" altLang="en-US" sz="2000" dirty="0"/>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1" name="Footer Placeholder 2"/>
          <p:cNvSpPr>
            <a:spLocks noGrp="1"/>
          </p:cNvSpPr>
          <p:nvPr>
            <p:ph type="ftr" sz="quarter" idx="11"/>
          </p:nvPr>
        </p:nvSpPr>
        <p:spPr bwMode="auto">
          <a:xfrm>
            <a:off x="3200400" y="6096000"/>
            <a:ext cx="3468687"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r>
              <a:rPr lang="en-US" altLang="en-US" sz="1100" dirty="0">
                <a:latin typeface="Times New Roman" pitchFamily="18" charset="0"/>
              </a:rPr>
              <a:t>US Dept of Education, Office of Postsecondary Education</a:t>
            </a:r>
          </a:p>
        </p:txBody>
      </p:sp>
      <p:sp>
        <p:nvSpPr>
          <p:cNvPr id="78853" name="Rectangle 1" descr="2020 TPSID Coordinating Center Program &#10;Grant Competition Highlights&#10;"/>
          <p:cNvSpPr>
            <a:spLocks noGrp="1" noChangeArrowheads="1"/>
          </p:cNvSpPr>
          <p:nvPr>
            <p:ph type="title" idx="4294967295"/>
          </p:nvPr>
        </p:nvSpPr>
        <p:spPr bwMode="auto">
          <a:xfrm>
            <a:off x="228600" y="98425"/>
            <a:ext cx="8763000" cy="954088"/>
          </a:xfrm>
          <a:prstGeom prst="rect">
            <a:avLst/>
          </a:prstGeom>
          <a:noFill/>
          <a:ln>
            <a:noFill/>
            <a:prstDash/>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lvl1pPr eaLnBrk="0" hangingPunct="0">
              <a:defRPr sz="3600">
                <a:solidFill>
                  <a:schemeClr val="tx1"/>
                </a:solidFill>
                <a:latin typeface="Times New Roman" pitchFamily="18" charset="0"/>
              </a:defRPr>
            </a:lvl1pPr>
            <a:lvl2pPr marL="742950" indent="-285750" eaLnBrk="0" hangingPunct="0">
              <a:defRPr sz="3600">
                <a:solidFill>
                  <a:schemeClr val="tx1"/>
                </a:solidFill>
                <a:latin typeface="Times New Roman" pitchFamily="18" charset="0"/>
              </a:defRPr>
            </a:lvl2pPr>
            <a:lvl3pPr marL="1143000" indent="-228600" eaLnBrk="0" hangingPunct="0">
              <a:defRPr sz="3600">
                <a:solidFill>
                  <a:schemeClr val="tx1"/>
                </a:solidFill>
                <a:latin typeface="Times New Roman" pitchFamily="18" charset="0"/>
              </a:defRPr>
            </a:lvl3pPr>
            <a:lvl4pPr marL="1600200" indent="-228600" eaLnBrk="0" hangingPunct="0">
              <a:defRPr sz="3600">
                <a:solidFill>
                  <a:schemeClr val="tx1"/>
                </a:solidFill>
                <a:latin typeface="Times New Roman" pitchFamily="18" charset="0"/>
              </a:defRPr>
            </a:lvl4pPr>
            <a:lvl5pPr marL="2057400" indent="-228600" eaLnBrk="0" hangingPunct="0">
              <a:defRPr sz="3600">
                <a:solidFill>
                  <a:schemeClr val="tx1"/>
                </a:solidFill>
                <a:latin typeface="Times New Roman" pitchFamily="18" charset="0"/>
              </a:defRPr>
            </a:lvl5pPr>
            <a:lvl6pPr marL="2514600" indent="-228600" eaLnBrk="0" fontAlgn="base" hangingPunct="0">
              <a:spcBef>
                <a:spcPct val="0"/>
              </a:spcBef>
              <a:spcAft>
                <a:spcPct val="0"/>
              </a:spcAft>
              <a:defRPr sz="3600">
                <a:solidFill>
                  <a:schemeClr val="tx1"/>
                </a:solidFill>
                <a:latin typeface="Times New Roman" pitchFamily="18" charset="0"/>
              </a:defRPr>
            </a:lvl6pPr>
            <a:lvl7pPr marL="2971800" indent="-228600" eaLnBrk="0" fontAlgn="base" hangingPunct="0">
              <a:spcBef>
                <a:spcPct val="0"/>
              </a:spcBef>
              <a:spcAft>
                <a:spcPct val="0"/>
              </a:spcAft>
              <a:defRPr sz="3600">
                <a:solidFill>
                  <a:schemeClr val="tx1"/>
                </a:solidFill>
                <a:latin typeface="Times New Roman" pitchFamily="18" charset="0"/>
              </a:defRPr>
            </a:lvl7pPr>
            <a:lvl8pPr marL="3429000" indent="-228600" eaLnBrk="0" fontAlgn="base" hangingPunct="0">
              <a:spcBef>
                <a:spcPct val="0"/>
              </a:spcBef>
              <a:spcAft>
                <a:spcPct val="0"/>
              </a:spcAft>
              <a:defRPr sz="3600">
                <a:solidFill>
                  <a:schemeClr val="tx1"/>
                </a:solidFill>
                <a:latin typeface="Times New Roman" pitchFamily="18" charset="0"/>
              </a:defRPr>
            </a:lvl8pPr>
            <a:lvl9pPr marL="3886200" indent="-228600" eaLnBrk="0" fontAlgn="base" hangingPunct="0">
              <a:spcBef>
                <a:spcPct val="0"/>
              </a:spcBef>
              <a:spcAft>
                <a:spcPct val="0"/>
              </a:spcAft>
              <a:defRPr sz="36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2800" b="1" i="0" u="none" strike="noStrike" kern="1200" cap="none" spc="0" normalizeH="0" baseline="0" noProof="0" dirty="0">
                <a:ln>
                  <a:noFill/>
                </a:ln>
                <a:solidFill>
                  <a:schemeClr val="tx1"/>
                </a:solidFill>
                <a:effectLst/>
                <a:uLnTx/>
                <a:uFillTx/>
                <a:latin typeface="Arial" pitchFamily="34" charset="0"/>
                <a:ea typeface="+mn-ea"/>
                <a:cs typeface="+mn-cs"/>
              </a:rPr>
              <a:t>2020 TPSID Coordinating Center Program </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2800" b="1" i="0" u="none" strike="noStrike" kern="1200" cap="none" spc="0" normalizeH="0" baseline="0" noProof="0" dirty="0">
                <a:ln>
                  <a:noFill/>
                </a:ln>
                <a:solidFill>
                  <a:schemeClr val="tx1"/>
                </a:solidFill>
                <a:effectLst/>
                <a:uLnTx/>
                <a:uFillTx/>
                <a:latin typeface="Arial" pitchFamily="34" charset="0"/>
                <a:ea typeface="+mn-ea"/>
                <a:cs typeface="+mn-cs"/>
              </a:rPr>
              <a:t>Grant Competition Highlights</a:t>
            </a:r>
          </a:p>
        </p:txBody>
      </p:sp>
      <p:sp>
        <p:nvSpPr>
          <p:cNvPr id="78854" name="TextBox 2"/>
          <p:cNvSpPr txBox="1">
            <a:spLocks noChangeArrowheads="1"/>
          </p:cNvSpPr>
          <p:nvPr/>
        </p:nvSpPr>
        <p:spPr bwMode="auto">
          <a:xfrm>
            <a:off x="247650" y="1219200"/>
            <a:ext cx="7988725" cy="34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600">
                <a:solidFill>
                  <a:schemeClr val="tx1"/>
                </a:solidFill>
                <a:latin typeface="Times New Roman" pitchFamily="18" charset="0"/>
              </a:defRPr>
            </a:lvl1pPr>
            <a:lvl2pPr marL="742950" indent="-285750" eaLnBrk="0" hangingPunct="0">
              <a:defRPr sz="3600">
                <a:solidFill>
                  <a:schemeClr val="tx1"/>
                </a:solidFill>
                <a:latin typeface="Times New Roman" pitchFamily="18" charset="0"/>
              </a:defRPr>
            </a:lvl2pPr>
            <a:lvl3pPr marL="1143000" indent="-228600" eaLnBrk="0" hangingPunct="0">
              <a:defRPr sz="3600">
                <a:solidFill>
                  <a:schemeClr val="tx1"/>
                </a:solidFill>
                <a:latin typeface="Times New Roman" pitchFamily="18" charset="0"/>
              </a:defRPr>
            </a:lvl3pPr>
            <a:lvl4pPr marL="1600200" indent="-228600" eaLnBrk="0" hangingPunct="0">
              <a:defRPr sz="3600">
                <a:solidFill>
                  <a:schemeClr val="tx1"/>
                </a:solidFill>
                <a:latin typeface="Times New Roman" pitchFamily="18" charset="0"/>
              </a:defRPr>
            </a:lvl4pPr>
            <a:lvl5pPr marL="2057400" indent="-228600" eaLnBrk="0" hangingPunct="0">
              <a:defRPr sz="3600">
                <a:solidFill>
                  <a:schemeClr val="tx1"/>
                </a:solidFill>
                <a:latin typeface="Times New Roman" pitchFamily="18" charset="0"/>
              </a:defRPr>
            </a:lvl5pPr>
            <a:lvl6pPr marL="2514600" indent="-228600" eaLnBrk="0" fontAlgn="base" hangingPunct="0">
              <a:spcBef>
                <a:spcPct val="0"/>
              </a:spcBef>
              <a:spcAft>
                <a:spcPct val="0"/>
              </a:spcAft>
              <a:defRPr sz="3600">
                <a:solidFill>
                  <a:schemeClr val="tx1"/>
                </a:solidFill>
                <a:latin typeface="Times New Roman" pitchFamily="18" charset="0"/>
              </a:defRPr>
            </a:lvl6pPr>
            <a:lvl7pPr marL="2971800" indent="-228600" eaLnBrk="0" fontAlgn="base" hangingPunct="0">
              <a:spcBef>
                <a:spcPct val="0"/>
              </a:spcBef>
              <a:spcAft>
                <a:spcPct val="0"/>
              </a:spcAft>
              <a:defRPr sz="3600">
                <a:solidFill>
                  <a:schemeClr val="tx1"/>
                </a:solidFill>
                <a:latin typeface="Times New Roman" pitchFamily="18" charset="0"/>
              </a:defRPr>
            </a:lvl7pPr>
            <a:lvl8pPr marL="3429000" indent="-228600" eaLnBrk="0" fontAlgn="base" hangingPunct="0">
              <a:spcBef>
                <a:spcPct val="0"/>
              </a:spcBef>
              <a:spcAft>
                <a:spcPct val="0"/>
              </a:spcAft>
              <a:defRPr sz="3600">
                <a:solidFill>
                  <a:schemeClr val="tx1"/>
                </a:solidFill>
                <a:latin typeface="Times New Roman" pitchFamily="18" charset="0"/>
              </a:defRPr>
            </a:lvl8pPr>
            <a:lvl9pPr marL="3886200" indent="-228600" eaLnBrk="0" fontAlgn="base" hangingPunct="0">
              <a:spcBef>
                <a:spcPct val="0"/>
              </a:spcBef>
              <a:spcAft>
                <a:spcPct val="0"/>
              </a:spcAft>
              <a:defRPr sz="3600">
                <a:solidFill>
                  <a:schemeClr val="tx1"/>
                </a:solidFill>
                <a:latin typeface="Times New Roman" pitchFamily="18" charset="0"/>
              </a:defRPr>
            </a:lvl9pPr>
          </a:lstStyle>
          <a:p>
            <a:pPr eaLnBrk="1" hangingPunct="1"/>
            <a:r>
              <a:rPr lang="en-US" altLang="en-US" sz="2000" b="1" dirty="0">
                <a:latin typeface="Arial" panose="020B0604020202020204" pitchFamily="34" charset="0"/>
                <a:cs typeface="Arial" panose="020B0604020202020204" pitchFamily="34" charset="0"/>
              </a:rPr>
              <a:t>Highlight #3: </a:t>
            </a:r>
            <a:r>
              <a:rPr lang="en-US" altLang="en-US" sz="2000" dirty="0">
                <a:latin typeface="Arial" panose="020B0604020202020204" pitchFamily="34" charset="0"/>
                <a:cs typeface="Arial" panose="020B0604020202020204" pitchFamily="34" charset="0"/>
              </a:rPr>
              <a:t>The TPSID CC will administer a mentoring program in </a:t>
            </a:r>
          </a:p>
          <a:p>
            <a:pPr eaLnBrk="1" hangingPunct="1"/>
            <a:r>
              <a:rPr lang="en-US" altLang="en-US" sz="2000" dirty="0">
                <a:latin typeface="Arial" panose="020B0604020202020204" pitchFamily="34" charset="0"/>
                <a:cs typeface="Arial" panose="020B0604020202020204" pitchFamily="34" charset="0"/>
              </a:rPr>
              <a:t>which current and new TPSID program grantees will be matched as </a:t>
            </a:r>
          </a:p>
          <a:p>
            <a:pPr eaLnBrk="1" hangingPunct="1"/>
            <a:r>
              <a:rPr lang="en-US" altLang="en-US" sz="2000" dirty="0">
                <a:latin typeface="Arial" panose="020B0604020202020204" pitchFamily="34" charset="0"/>
                <a:cs typeface="Arial" panose="020B0604020202020204" pitchFamily="34" charset="0"/>
              </a:rPr>
              <a:t>another means of support for projects, based on areas of expertise;</a:t>
            </a:r>
          </a:p>
          <a:p>
            <a:pPr eaLnBrk="1" hangingPunct="1"/>
            <a:endParaRPr lang="en-US" altLang="en-US" sz="2000" dirty="0">
              <a:latin typeface="Arial" panose="020B0604020202020204" pitchFamily="34" charset="0"/>
              <a:cs typeface="Arial" panose="020B0604020202020204" pitchFamily="34" charset="0"/>
            </a:endParaRPr>
          </a:p>
          <a:p>
            <a:pPr eaLnBrk="1" hangingPunct="1"/>
            <a:r>
              <a:rPr lang="en-US" altLang="en-US" sz="2000" b="1" dirty="0">
                <a:latin typeface="Arial" panose="020B0604020202020204" pitchFamily="34" charset="0"/>
                <a:cs typeface="Arial" panose="020B0604020202020204" pitchFamily="34" charset="0"/>
              </a:rPr>
              <a:t>Highlight #4</a:t>
            </a:r>
            <a:r>
              <a:rPr lang="en-US" altLang="en-US" sz="2000" dirty="0">
                <a:latin typeface="Arial" panose="020B0604020202020204" pitchFamily="34" charset="0"/>
                <a:cs typeface="Arial" panose="020B0604020202020204" pitchFamily="34" charset="0"/>
              </a:rPr>
              <a:t>: Additionally, the TPSID-CC will coordinate longitudinal </a:t>
            </a:r>
          </a:p>
          <a:p>
            <a:pPr eaLnBrk="1" hangingPunct="1"/>
            <a:r>
              <a:rPr lang="en-US" altLang="en-US" sz="2000" dirty="0">
                <a:latin typeface="Arial" panose="020B0604020202020204" pitchFamily="34" charset="0"/>
                <a:cs typeface="Arial" panose="020B0604020202020204" pitchFamily="34" charset="0"/>
              </a:rPr>
              <a:t>follow-up data collection and technical assistance to TPSID grantees </a:t>
            </a:r>
          </a:p>
          <a:p>
            <a:pPr eaLnBrk="1" hangingPunct="1"/>
            <a:r>
              <a:rPr lang="en-US" altLang="en-US" sz="2000" dirty="0">
                <a:latin typeface="Arial" panose="020B0604020202020204" pitchFamily="34" charset="0"/>
                <a:cs typeface="Arial" panose="020B0604020202020204" pitchFamily="34" charset="0"/>
              </a:rPr>
              <a:t>on programmatic components and evidence-based practices;</a:t>
            </a:r>
          </a:p>
          <a:p>
            <a:pPr eaLnBrk="1" hangingPunct="1"/>
            <a:endParaRPr lang="en-US" altLang="en-US" sz="2000" dirty="0">
              <a:latin typeface="Arial" panose="020B0604020202020204" pitchFamily="34" charset="0"/>
              <a:cs typeface="Arial" panose="020B0604020202020204" pitchFamily="34" charset="0"/>
            </a:endParaRPr>
          </a:p>
          <a:p>
            <a:pPr eaLnBrk="1" hangingPunct="1"/>
            <a:endParaRPr lang="en-US" altLang="en-US" sz="2000" dirty="0"/>
          </a:p>
          <a:p>
            <a:pPr eaLnBrk="1" hangingPunct="1"/>
            <a:endParaRPr lang="en-US" altLang="en-US" sz="2000" dirty="0"/>
          </a:p>
          <a:p>
            <a:pPr eaLnBrk="1" hangingPunct="1"/>
            <a:endParaRPr lang="en-US" altLang="en-US" sz="2000" dirty="0"/>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5" name="Footer Placeholder 2"/>
          <p:cNvSpPr>
            <a:spLocks noGrp="1"/>
          </p:cNvSpPr>
          <p:nvPr>
            <p:ph type="ftr" sz="quarter" idx="11"/>
          </p:nvPr>
        </p:nvSpPr>
        <p:spPr bwMode="auto">
          <a:xfrm>
            <a:off x="2913856" y="6019800"/>
            <a:ext cx="4248944"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r>
              <a:rPr lang="en-US" altLang="en-US" sz="1100" dirty="0">
                <a:latin typeface="Times New Roman" pitchFamily="18" charset="0"/>
              </a:rPr>
              <a:t>US Dept of Education, Office of Postsecondary Education</a:t>
            </a:r>
          </a:p>
        </p:txBody>
      </p:sp>
      <p:sp>
        <p:nvSpPr>
          <p:cNvPr id="79877" name="Rectangle 1" descr="2020 TPSID Coordinating Center Program &#10;Grant Competition Highlights&#10;"/>
          <p:cNvSpPr>
            <a:spLocks noGrp="1" noChangeArrowheads="1"/>
          </p:cNvSpPr>
          <p:nvPr>
            <p:ph type="title" idx="4294967295"/>
          </p:nvPr>
        </p:nvSpPr>
        <p:spPr bwMode="auto">
          <a:xfrm>
            <a:off x="228600" y="98425"/>
            <a:ext cx="8763000" cy="954088"/>
          </a:xfrm>
          <a:prstGeom prst="rect">
            <a:avLst/>
          </a:prstGeom>
          <a:noFill/>
          <a:ln>
            <a:noFill/>
            <a:prstDash/>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lvl1pPr eaLnBrk="0" hangingPunct="0">
              <a:defRPr sz="3600">
                <a:solidFill>
                  <a:schemeClr val="tx1"/>
                </a:solidFill>
                <a:latin typeface="Times New Roman" pitchFamily="18" charset="0"/>
              </a:defRPr>
            </a:lvl1pPr>
            <a:lvl2pPr marL="742950" indent="-285750" eaLnBrk="0" hangingPunct="0">
              <a:defRPr sz="3600">
                <a:solidFill>
                  <a:schemeClr val="tx1"/>
                </a:solidFill>
                <a:latin typeface="Times New Roman" pitchFamily="18" charset="0"/>
              </a:defRPr>
            </a:lvl2pPr>
            <a:lvl3pPr marL="1143000" indent="-228600" eaLnBrk="0" hangingPunct="0">
              <a:defRPr sz="3600">
                <a:solidFill>
                  <a:schemeClr val="tx1"/>
                </a:solidFill>
                <a:latin typeface="Times New Roman" pitchFamily="18" charset="0"/>
              </a:defRPr>
            </a:lvl3pPr>
            <a:lvl4pPr marL="1600200" indent="-228600" eaLnBrk="0" hangingPunct="0">
              <a:defRPr sz="3600">
                <a:solidFill>
                  <a:schemeClr val="tx1"/>
                </a:solidFill>
                <a:latin typeface="Times New Roman" pitchFamily="18" charset="0"/>
              </a:defRPr>
            </a:lvl4pPr>
            <a:lvl5pPr marL="2057400" indent="-228600" eaLnBrk="0" hangingPunct="0">
              <a:defRPr sz="3600">
                <a:solidFill>
                  <a:schemeClr val="tx1"/>
                </a:solidFill>
                <a:latin typeface="Times New Roman" pitchFamily="18" charset="0"/>
              </a:defRPr>
            </a:lvl5pPr>
            <a:lvl6pPr marL="2514600" indent="-228600" eaLnBrk="0" fontAlgn="base" hangingPunct="0">
              <a:spcBef>
                <a:spcPct val="0"/>
              </a:spcBef>
              <a:spcAft>
                <a:spcPct val="0"/>
              </a:spcAft>
              <a:defRPr sz="3600">
                <a:solidFill>
                  <a:schemeClr val="tx1"/>
                </a:solidFill>
                <a:latin typeface="Times New Roman" pitchFamily="18" charset="0"/>
              </a:defRPr>
            </a:lvl6pPr>
            <a:lvl7pPr marL="2971800" indent="-228600" eaLnBrk="0" fontAlgn="base" hangingPunct="0">
              <a:spcBef>
                <a:spcPct val="0"/>
              </a:spcBef>
              <a:spcAft>
                <a:spcPct val="0"/>
              </a:spcAft>
              <a:defRPr sz="3600">
                <a:solidFill>
                  <a:schemeClr val="tx1"/>
                </a:solidFill>
                <a:latin typeface="Times New Roman" pitchFamily="18" charset="0"/>
              </a:defRPr>
            </a:lvl7pPr>
            <a:lvl8pPr marL="3429000" indent="-228600" eaLnBrk="0" fontAlgn="base" hangingPunct="0">
              <a:spcBef>
                <a:spcPct val="0"/>
              </a:spcBef>
              <a:spcAft>
                <a:spcPct val="0"/>
              </a:spcAft>
              <a:defRPr sz="3600">
                <a:solidFill>
                  <a:schemeClr val="tx1"/>
                </a:solidFill>
                <a:latin typeface="Times New Roman" pitchFamily="18" charset="0"/>
              </a:defRPr>
            </a:lvl8pPr>
            <a:lvl9pPr marL="3886200" indent="-228600" eaLnBrk="0" fontAlgn="base" hangingPunct="0">
              <a:spcBef>
                <a:spcPct val="0"/>
              </a:spcBef>
              <a:spcAft>
                <a:spcPct val="0"/>
              </a:spcAft>
              <a:defRPr sz="36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2800" b="1" i="0" u="none" strike="noStrike" kern="1200" cap="none" spc="0" normalizeH="0" baseline="0" noProof="0" dirty="0">
                <a:ln>
                  <a:noFill/>
                </a:ln>
                <a:solidFill>
                  <a:schemeClr val="tx1"/>
                </a:solidFill>
                <a:effectLst/>
                <a:uLnTx/>
                <a:uFillTx/>
                <a:latin typeface="Arial" pitchFamily="34" charset="0"/>
                <a:ea typeface="+mn-ea"/>
                <a:cs typeface="+mn-cs"/>
              </a:rPr>
              <a:t>2020 TPSID Coordinating Center Program </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2800" b="1" i="0" u="none" strike="noStrike" kern="1200" cap="none" spc="0" normalizeH="0" baseline="0" noProof="0" dirty="0">
                <a:ln>
                  <a:noFill/>
                </a:ln>
                <a:solidFill>
                  <a:schemeClr val="tx1"/>
                </a:solidFill>
                <a:effectLst/>
                <a:uLnTx/>
                <a:uFillTx/>
                <a:latin typeface="Arial" pitchFamily="34" charset="0"/>
                <a:ea typeface="+mn-ea"/>
                <a:cs typeface="+mn-cs"/>
              </a:rPr>
              <a:t>Grant Competition Highlights</a:t>
            </a:r>
          </a:p>
        </p:txBody>
      </p:sp>
      <p:sp>
        <p:nvSpPr>
          <p:cNvPr id="79878" name="TextBox 2"/>
          <p:cNvSpPr txBox="1">
            <a:spLocks noChangeArrowheads="1"/>
          </p:cNvSpPr>
          <p:nvPr/>
        </p:nvSpPr>
        <p:spPr bwMode="auto">
          <a:xfrm>
            <a:off x="247650" y="1143000"/>
            <a:ext cx="8468985" cy="31700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600">
                <a:solidFill>
                  <a:schemeClr val="tx1"/>
                </a:solidFill>
                <a:latin typeface="Times New Roman" pitchFamily="18" charset="0"/>
              </a:defRPr>
            </a:lvl1pPr>
            <a:lvl2pPr marL="742950" indent="-285750" eaLnBrk="0" hangingPunct="0">
              <a:defRPr sz="3600">
                <a:solidFill>
                  <a:schemeClr val="tx1"/>
                </a:solidFill>
                <a:latin typeface="Times New Roman" pitchFamily="18" charset="0"/>
              </a:defRPr>
            </a:lvl2pPr>
            <a:lvl3pPr marL="1143000" indent="-228600" eaLnBrk="0" hangingPunct="0">
              <a:defRPr sz="3600">
                <a:solidFill>
                  <a:schemeClr val="tx1"/>
                </a:solidFill>
                <a:latin typeface="Times New Roman" pitchFamily="18" charset="0"/>
              </a:defRPr>
            </a:lvl3pPr>
            <a:lvl4pPr marL="1600200" indent="-228600" eaLnBrk="0" hangingPunct="0">
              <a:defRPr sz="3600">
                <a:solidFill>
                  <a:schemeClr val="tx1"/>
                </a:solidFill>
                <a:latin typeface="Times New Roman" pitchFamily="18" charset="0"/>
              </a:defRPr>
            </a:lvl4pPr>
            <a:lvl5pPr marL="2057400" indent="-228600" eaLnBrk="0" hangingPunct="0">
              <a:defRPr sz="3600">
                <a:solidFill>
                  <a:schemeClr val="tx1"/>
                </a:solidFill>
                <a:latin typeface="Times New Roman" pitchFamily="18" charset="0"/>
              </a:defRPr>
            </a:lvl5pPr>
            <a:lvl6pPr marL="2514600" indent="-228600" eaLnBrk="0" fontAlgn="base" hangingPunct="0">
              <a:spcBef>
                <a:spcPct val="0"/>
              </a:spcBef>
              <a:spcAft>
                <a:spcPct val="0"/>
              </a:spcAft>
              <a:defRPr sz="3600">
                <a:solidFill>
                  <a:schemeClr val="tx1"/>
                </a:solidFill>
                <a:latin typeface="Times New Roman" pitchFamily="18" charset="0"/>
              </a:defRPr>
            </a:lvl6pPr>
            <a:lvl7pPr marL="2971800" indent="-228600" eaLnBrk="0" fontAlgn="base" hangingPunct="0">
              <a:spcBef>
                <a:spcPct val="0"/>
              </a:spcBef>
              <a:spcAft>
                <a:spcPct val="0"/>
              </a:spcAft>
              <a:defRPr sz="3600">
                <a:solidFill>
                  <a:schemeClr val="tx1"/>
                </a:solidFill>
                <a:latin typeface="Times New Roman" pitchFamily="18" charset="0"/>
              </a:defRPr>
            </a:lvl7pPr>
            <a:lvl8pPr marL="3429000" indent="-228600" eaLnBrk="0" fontAlgn="base" hangingPunct="0">
              <a:spcBef>
                <a:spcPct val="0"/>
              </a:spcBef>
              <a:spcAft>
                <a:spcPct val="0"/>
              </a:spcAft>
              <a:defRPr sz="3600">
                <a:solidFill>
                  <a:schemeClr val="tx1"/>
                </a:solidFill>
                <a:latin typeface="Times New Roman" pitchFamily="18" charset="0"/>
              </a:defRPr>
            </a:lvl8pPr>
            <a:lvl9pPr marL="3886200" indent="-228600" eaLnBrk="0" fontAlgn="base" hangingPunct="0">
              <a:spcBef>
                <a:spcPct val="0"/>
              </a:spcBef>
              <a:spcAft>
                <a:spcPct val="0"/>
              </a:spcAft>
              <a:defRPr sz="3600">
                <a:solidFill>
                  <a:schemeClr val="tx1"/>
                </a:solidFill>
                <a:latin typeface="Times New Roman" pitchFamily="18" charset="0"/>
              </a:defRPr>
            </a:lvl9pPr>
          </a:lstStyle>
          <a:p>
            <a:pPr eaLnBrk="1" hangingPunct="1"/>
            <a:r>
              <a:rPr lang="en-US" altLang="en-US" sz="2000" b="1" dirty="0">
                <a:latin typeface="Arial" panose="020B0604020202020204" pitchFamily="34" charset="0"/>
                <a:cs typeface="Arial" panose="020B0604020202020204" pitchFamily="34" charset="0"/>
              </a:rPr>
              <a:t>Highlight #5</a:t>
            </a:r>
            <a:r>
              <a:rPr lang="en-US" altLang="en-US" sz="2000" dirty="0">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The selection criteria are derived from EDGAR 34 CFR </a:t>
            </a:r>
          </a:p>
          <a:p>
            <a:pPr eaLnBrk="1" hangingPunct="1"/>
            <a:r>
              <a:rPr lang="en-US" sz="2000" dirty="0">
                <a:latin typeface="Arial" panose="020B0604020202020204" pitchFamily="34" charset="0"/>
                <a:cs typeface="Arial" panose="020B0604020202020204" pitchFamily="34" charset="0"/>
              </a:rPr>
              <a:t>Part 75 Section 75.210 </a:t>
            </a:r>
            <a:r>
              <a:rPr lang="en-US" altLang="en-US" sz="2000" dirty="0">
                <a:latin typeface="Arial" panose="020B0604020202020204" pitchFamily="34" charset="0"/>
                <a:cs typeface="Arial" panose="020B0604020202020204" pitchFamily="34" charset="0"/>
              </a:rPr>
              <a:t>and will be used to evaluate the TPSID </a:t>
            </a:r>
          </a:p>
          <a:p>
            <a:pPr eaLnBrk="1" hangingPunct="1"/>
            <a:r>
              <a:rPr lang="en-US" altLang="en-US" sz="2000" dirty="0">
                <a:latin typeface="Arial" panose="020B0604020202020204" pitchFamily="34" charset="0"/>
                <a:cs typeface="Arial" panose="020B0604020202020204" pitchFamily="34" charset="0"/>
              </a:rPr>
              <a:t>Coordinating Center Program application. </a:t>
            </a:r>
          </a:p>
          <a:p>
            <a:pPr eaLnBrk="1" hangingPunct="1"/>
            <a:endParaRPr lang="en-US" altLang="en-US" sz="2000" dirty="0">
              <a:latin typeface="Arial" panose="020B0604020202020204" pitchFamily="34" charset="0"/>
              <a:cs typeface="Arial" panose="020B0604020202020204" pitchFamily="34" charset="0"/>
            </a:endParaRPr>
          </a:p>
          <a:p>
            <a:pPr eaLnBrk="1" hangingPunct="1"/>
            <a:r>
              <a:rPr lang="en-US" altLang="en-US" sz="2000" dirty="0">
                <a:latin typeface="Arial" panose="020B0604020202020204" pitchFamily="34" charset="0"/>
                <a:cs typeface="Arial" panose="020B0604020202020204" pitchFamily="34" charset="0"/>
              </a:rPr>
              <a:t>For the FY 2020 grant competition, there are </a:t>
            </a:r>
            <a:r>
              <a:rPr lang="en-US" altLang="en-US" sz="2000" b="1" dirty="0">
                <a:latin typeface="Arial" panose="020B0604020202020204" pitchFamily="34" charset="0"/>
                <a:cs typeface="Arial" panose="020B0604020202020204" pitchFamily="34" charset="0"/>
              </a:rPr>
              <a:t>SIX</a:t>
            </a:r>
            <a:r>
              <a:rPr lang="en-US" altLang="en-US" sz="2000" dirty="0">
                <a:latin typeface="Arial" panose="020B0604020202020204" pitchFamily="34" charset="0"/>
                <a:cs typeface="Arial" panose="020B0604020202020204" pitchFamily="34" charset="0"/>
              </a:rPr>
              <a:t> selection criteria for </a:t>
            </a:r>
          </a:p>
          <a:p>
            <a:pPr eaLnBrk="1" hangingPunct="1"/>
            <a:r>
              <a:rPr lang="en-US" altLang="en-US" sz="2000" dirty="0">
                <a:latin typeface="Arial" panose="020B0604020202020204" pitchFamily="34" charset="0"/>
                <a:cs typeface="Arial" panose="020B0604020202020204" pitchFamily="34" charset="0"/>
              </a:rPr>
              <a:t>applicants to address (there is a Need For Project selection criteria to </a:t>
            </a:r>
          </a:p>
          <a:p>
            <a:pPr eaLnBrk="1" hangingPunct="1"/>
            <a:r>
              <a:rPr lang="en-US" altLang="en-US" sz="2000" dirty="0">
                <a:latin typeface="Arial" panose="020B0604020202020204" pitchFamily="34" charset="0"/>
                <a:cs typeface="Arial" panose="020B0604020202020204" pitchFamily="34" charset="0"/>
              </a:rPr>
              <a:t>address). </a:t>
            </a:r>
          </a:p>
          <a:p>
            <a:pPr eaLnBrk="1" hangingPunct="1"/>
            <a:endParaRPr lang="en-US" altLang="en-US" sz="2000" dirty="0">
              <a:latin typeface="Arial" panose="020B0604020202020204" pitchFamily="34" charset="0"/>
              <a:cs typeface="Arial" panose="020B0604020202020204" pitchFamily="34" charset="0"/>
            </a:endParaRPr>
          </a:p>
          <a:p>
            <a:pPr eaLnBrk="1" hangingPunct="1"/>
            <a:r>
              <a:rPr lang="en-US" altLang="en-US" sz="2000" dirty="0">
                <a:latin typeface="Arial" panose="020B0604020202020204" pitchFamily="34" charset="0"/>
                <a:cs typeface="Arial" panose="020B0604020202020204" pitchFamily="34" charset="0"/>
              </a:rPr>
              <a:t>A</a:t>
            </a:r>
            <a:r>
              <a:rPr lang="en-US" sz="2000" dirty="0">
                <a:latin typeface="Arial" panose="020B0604020202020204" pitchFamily="34" charset="0"/>
                <a:cs typeface="Arial" panose="020B0604020202020204" pitchFamily="34" charset="0"/>
              </a:rPr>
              <a:t>pplicants may earn </a:t>
            </a:r>
            <a:r>
              <a:rPr lang="en-US" sz="2000" b="1" dirty="0">
                <a:latin typeface="Arial" panose="020B0604020202020204" pitchFamily="34" charset="0"/>
                <a:cs typeface="Arial" panose="020B0604020202020204" pitchFamily="34" charset="0"/>
              </a:rPr>
              <a:t>up to a total of 100 points </a:t>
            </a:r>
            <a:r>
              <a:rPr lang="en-US" sz="2000" dirty="0">
                <a:latin typeface="Arial" panose="020B0604020202020204" pitchFamily="34" charset="0"/>
                <a:cs typeface="Arial" panose="020B0604020202020204" pitchFamily="34" charset="0"/>
              </a:rPr>
              <a:t>for the selection criteria.</a:t>
            </a:r>
            <a:endParaRPr lang="en-US" altLang="en-US" sz="2000" dirty="0">
              <a:latin typeface="Arial" panose="020B0604020202020204" pitchFamily="34" charset="0"/>
              <a:cs typeface="Arial" panose="020B0604020202020204" pitchFamily="34" charset="0"/>
            </a:endParaRPr>
          </a:p>
          <a:p>
            <a:pPr eaLnBrk="1" hangingPunct="1"/>
            <a:endParaRPr lang="en-US" altLang="en-US" sz="2000" dirty="0"/>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9" name="Footer Placeholder 2"/>
          <p:cNvSpPr>
            <a:spLocks noGrp="1"/>
          </p:cNvSpPr>
          <p:nvPr>
            <p:ph type="ftr" sz="quarter" idx="11"/>
          </p:nvPr>
        </p:nvSpPr>
        <p:spPr bwMode="auto">
          <a:xfrm>
            <a:off x="3352800" y="6019800"/>
            <a:ext cx="3468687"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r>
              <a:rPr lang="en-US" altLang="en-US" sz="1100" dirty="0">
                <a:latin typeface="Times New Roman" pitchFamily="18" charset="0"/>
              </a:rPr>
              <a:t>US Dept of Education, Office of Postsecondary Education</a:t>
            </a:r>
          </a:p>
        </p:txBody>
      </p:sp>
      <p:sp>
        <p:nvSpPr>
          <p:cNvPr id="80901" name="Rectangle 1" descr="2015 TPSID Coordinating Center Program &#10;Grant Competition Highlights&#10;"/>
          <p:cNvSpPr>
            <a:spLocks noGrp="1" noChangeArrowheads="1"/>
          </p:cNvSpPr>
          <p:nvPr>
            <p:ph type="title" idx="4294967295"/>
          </p:nvPr>
        </p:nvSpPr>
        <p:spPr bwMode="auto">
          <a:xfrm>
            <a:off x="228600" y="98425"/>
            <a:ext cx="8763000" cy="954088"/>
          </a:xfrm>
          <a:prstGeom prst="rect">
            <a:avLst/>
          </a:prstGeom>
          <a:noFill/>
          <a:ln>
            <a:noFill/>
            <a:prstDash/>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lvl1pPr eaLnBrk="0" hangingPunct="0">
              <a:defRPr sz="3600">
                <a:solidFill>
                  <a:schemeClr val="tx1"/>
                </a:solidFill>
                <a:latin typeface="Times New Roman" pitchFamily="18" charset="0"/>
              </a:defRPr>
            </a:lvl1pPr>
            <a:lvl2pPr marL="742950" indent="-285750" eaLnBrk="0" hangingPunct="0">
              <a:defRPr sz="3600">
                <a:solidFill>
                  <a:schemeClr val="tx1"/>
                </a:solidFill>
                <a:latin typeface="Times New Roman" pitchFamily="18" charset="0"/>
              </a:defRPr>
            </a:lvl2pPr>
            <a:lvl3pPr marL="1143000" indent="-228600" eaLnBrk="0" hangingPunct="0">
              <a:defRPr sz="3600">
                <a:solidFill>
                  <a:schemeClr val="tx1"/>
                </a:solidFill>
                <a:latin typeface="Times New Roman" pitchFamily="18" charset="0"/>
              </a:defRPr>
            </a:lvl3pPr>
            <a:lvl4pPr marL="1600200" indent="-228600" eaLnBrk="0" hangingPunct="0">
              <a:defRPr sz="3600">
                <a:solidFill>
                  <a:schemeClr val="tx1"/>
                </a:solidFill>
                <a:latin typeface="Times New Roman" pitchFamily="18" charset="0"/>
              </a:defRPr>
            </a:lvl4pPr>
            <a:lvl5pPr marL="2057400" indent="-228600" eaLnBrk="0" hangingPunct="0">
              <a:defRPr sz="3600">
                <a:solidFill>
                  <a:schemeClr val="tx1"/>
                </a:solidFill>
                <a:latin typeface="Times New Roman" pitchFamily="18" charset="0"/>
              </a:defRPr>
            </a:lvl5pPr>
            <a:lvl6pPr marL="2514600" indent="-228600" eaLnBrk="0" fontAlgn="base" hangingPunct="0">
              <a:spcBef>
                <a:spcPct val="0"/>
              </a:spcBef>
              <a:spcAft>
                <a:spcPct val="0"/>
              </a:spcAft>
              <a:defRPr sz="3600">
                <a:solidFill>
                  <a:schemeClr val="tx1"/>
                </a:solidFill>
                <a:latin typeface="Times New Roman" pitchFamily="18" charset="0"/>
              </a:defRPr>
            </a:lvl6pPr>
            <a:lvl7pPr marL="2971800" indent="-228600" eaLnBrk="0" fontAlgn="base" hangingPunct="0">
              <a:spcBef>
                <a:spcPct val="0"/>
              </a:spcBef>
              <a:spcAft>
                <a:spcPct val="0"/>
              </a:spcAft>
              <a:defRPr sz="3600">
                <a:solidFill>
                  <a:schemeClr val="tx1"/>
                </a:solidFill>
                <a:latin typeface="Times New Roman" pitchFamily="18" charset="0"/>
              </a:defRPr>
            </a:lvl7pPr>
            <a:lvl8pPr marL="3429000" indent="-228600" eaLnBrk="0" fontAlgn="base" hangingPunct="0">
              <a:spcBef>
                <a:spcPct val="0"/>
              </a:spcBef>
              <a:spcAft>
                <a:spcPct val="0"/>
              </a:spcAft>
              <a:defRPr sz="3600">
                <a:solidFill>
                  <a:schemeClr val="tx1"/>
                </a:solidFill>
                <a:latin typeface="Times New Roman" pitchFamily="18" charset="0"/>
              </a:defRPr>
            </a:lvl8pPr>
            <a:lvl9pPr marL="3886200" indent="-228600" eaLnBrk="0" fontAlgn="base" hangingPunct="0">
              <a:spcBef>
                <a:spcPct val="0"/>
              </a:spcBef>
              <a:spcAft>
                <a:spcPct val="0"/>
              </a:spcAft>
              <a:defRPr sz="36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2800" b="1" i="0" u="none" strike="noStrike" kern="1200" cap="none" spc="0" normalizeH="0" baseline="0" noProof="0" dirty="0">
                <a:ln>
                  <a:noFill/>
                </a:ln>
                <a:solidFill>
                  <a:schemeClr val="tx1"/>
                </a:solidFill>
                <a:effectLst/>
                <a:uLnTx/>
                <a:uFillTx/>
                <a:latin typeface="Arial" pitchFamily="34" charset="0"/>
                <a:ea typeface="+mn-ea"/>
                <a:cs typeface="+mn-cs"/>
              </a:rPr>
              <a:t>2015 TPSID Coordinating Center Program </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2800" b="1" i="0" u="none" strike="noStrike" kern="1200" cap="none" spc="0" normalizeH="0" baseline="0" noProof="0" dirty="0">
                <a:ln>
                  <a:noFill/>
                </a:ln>
                <a:solidFill>
                  <a:schemeClr val="tx1"/>
                </a:solidFill>
                <a:effectLst/>
                <a:uLnTx/>
                <a:uFillTx/>
                <a:latin typeface="Arial" pitchFamily="34" charset="0"/>
                <a:ea typeface="+mn-ea"/>
                <a:cs typeface="+mn-cs"/>
              </a:rPr>
              <a:t>Grant Competition Highlights</a:t>
            </a:r>
          </a:p>
        </p:txBody>
      </p:sp>
      <p:sp>
        <p:nvSpPr>
          <p:cNvPr id="80902" name="TextBox 2"/>
          <p:cNvSpPr txBox="1">
            <a:spLocks noChangeArrowheads="1"/>
          </p:cNvSpPr>
          <p:nvPr/>
        </p:nvSpPr>
        <p:spPr bwMode="auto">
          <a:xfrm>
            <a:off x="285370" y="1371600"/>
            <a:ext cx="8095486"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600">
                <a:solidFill>
                  <a:schemeClr val="tx1"/>
                </a:solidFill>
                <a:latin typeface="Times New Roman" pitchFamily="18" charset="0"/>
              </a:defRPr>
            </a:lvl1pPr>
            <a:lvl2pPr marL="742950" indent="-285750" eaLnBrk="0" hangingPunct="0">
              <a:defRPr sz="3600">
                <a:solidFill>
                  <a:schemeClr val="tx1"/>
                </a:solidFill>
                <a:latin typeface="Times New Roman" pitchFamily="18" charset="0"/>
              </a:defRPr>
            </a:lvl2pPr>
            <a:lvl3pPr marL="1143000" indent="-228600" eaLnBrk="0" hangingPunct="0">
              <a:defRPr sz="3600">
                <a:solidFill>
                  <a:schemeClr val="tx1"/>
                </a:solidFill>
                <a:latin typeface="Times New Roman" pitchFamily="18" charset="0"/>
              </a:defRPr>
            </a:lvl3pPr>
            <a:lvl4pPr marL="1600200" indent="-228600" eaLnBrk="0" hangingPunct="0">
              <a:defRPr sz="3600">
                <a:solidFill>
                  <a:schemeClr val="tx1"/>
                </a:solidFill>
                <a:latin typeface="Times New Roman" pitchFamily="18" charset="0"/>
              </a:defRPr>
            </a:lvl4pPr>
            <a:lvl5pPr marL="2057400" indent="-228600" eaLnBrk="0" hangingPunct="0">
              <a:defRPr sz="3600">
                <a:solidFill>
                  <a:schemeClr val="tx1"/>
                </a:solidFill>
                <a:latin typeface="Times New Roman" pitchFamily="18" charset="0"/>
              </a:defRPr>
            </a:lvl5pPr>
            <a:lvl6pPr marL="2514600" indent="-228600" eaLnBrk="0" fontAlgn="base" hangingPunct="0">
              <a:spcBef>
                <a:spcPct val="0"/>
              </a:spcBef>
              <a:spcAft>
                <a:spcPct val="0"/>
              </a:spcAft>
              <a:defRPr sz="3600">
                <a:solidFill>
                  <a:schemeClr val="tx1"/>
                </a:solidFill>
                <a:latin typeface="Times New Roman" pitchFamily="18" charset="0"/>
              </a:defRPr>
            </a:lvl6pPr>
            <a:lvl7pPr marL="2971800" indent="-228600" eaLnBrk="0" fontAlgn="base" hangingPunct="0">
              <a:spcBef>
                <a:spcPct val="0"/>
              </a:spcBef>
              <a:spcAft>
                <a:spcPct val="0"/>
              </a:spcAft>
              <a:defRPr sz="3600">
                <a:solidFill>
                  <a:schemeClr val="tx1"/>
                </a:solidFill>
                <a:latin typeface="Times New Roman" pitchFamily="18" charset="0"/>
              </a:defRPr>
            </a:lvl7pPr>
            <a:lvl8pPr marL="3429000" indent="-228600" eaLnBrk="0" fontAlgn="base" hangingPunct="0">
              <a:spcBef>
                <a:spcPct val="0"/>
              </a:spcBef>
              <a:spcAft>
                <a:spcPct val="0"/>
              </a:spcAft>
              <a:defRPr sz="3600">
                <a:solidFill>
                  <a:schemeClr val="tx1"/>
                </a:solidFill>
                <a:latin typeface="Times New Roman" pitchFamily="18" charset="0"/>
              </a:defRPr>
            </a:lvl8pPr>
            <a:lvl9pPr marL="3886200" indent="-228600" eaLnBrk="0" fontAlgn="base" hangingPunct="0">
              <a:spcBef>
                <a:spcPct val="0"/>
              </a:spcBef>
              <a:spcAft>
                <a:spcPct val="0"/>
              </a:spcAft>
              <a:defRPr sz="3600">
                <a:solidFill>
                  <a:schemeClr val="tx1"/>
                </a:solidFill>
                <a:latin typeface="Times New Roman" pitchFamily="18" charset="0"/>
              </a:defRPr>
            </a:lvl9pPr>
          </a:lstStyle>
          <a:p>
            <a:pPr eaLnBrk="1" hangingPunct="1"/>
            <a:r>
              <a:rPr lang="en-US" altLang="en-US" sz="2000" b="1" dirty="0">
                <a:latin typeface="Arial" panose="020B0604020202020204" pitchFamily="34" charset="0"/>
                <a:cs typeface="Arial" panose="020B0604020202020204" pitchFamily="34" charset="0"/>
              </a:rPr>
              <a:t>Highlight #6: </a:t>
            </a:r>
            <a:r>
              <a:rPr lang="en-US" altLang="en-US" sz="2000" dirty="0">
                <a:latin typeface="Arial" panose="020B0604020202020204" pitchFamily="34" charset="0"/>
                <a:cs typeface="Arial" panose="020B0604020202020204" pitchFamily="34" charset="0"/>
              </a:rPr>
              <a:t>For the FY 2020 grant competition, there is only </a:t>
            </a:r>
            <a:r>
              <a:rPr lang="en-US" altLang="en-US" sz="2000" b="1" dirty="0">
                <a:latin typeface="Arial" panose="020B0604020202020204" pitchFamily="34" charset="0"/>
                <a:cs typeface="Arial" panose="020B0604020202020204" pitchFamily="34" charset="0"/>
              </a:rPr>
              <a:t>ONE</a:t>
            </a:r>
            <a:r>
              <a:rPr lang="en-US" altLang="en-US" sz="2000" dirty="0">
                <a:latin typeface="Arial" panose="020B0604020202020204" pitchFamily="34" charset="0"/>
                <a:cs typeface="Arial" panose="020B0604020202020204" pitchFamily="34" charset="0"/>
              </a:rPr>
              <a:t> </a:t>
            </a:r>
          </a:p>
          <a:p>
            <a:pPr eaLnBrk="1" hangingPunct="1"/>
            <a:r>
              <a:rPr lang="en-US" altLang="en-US" sz="2000" dirty="0">
                <a:latin typeface="Arial" panose="020B0604020202020204" pitchFamily="34" charset="0"/>
                <a:cs typeface="Arial" panose="020B0604020202020204" pitchFamily="34" charset="0"/>
              </a:rPr>
              <a:t>absolute priority (</a:t>
            </a:r>
            <a:r>
              <a:rPr lang="en-US" altLang="en-US" sz="2000" i="1" dirty="0">
                <a:latin typeface="Arial" panose="020B0604020202020204" pitchFamily="34" charset="0"/>
                <a:cs typeface="Arial" panose="020B0604020202020204" pitchFamily="34" charset="0"/>
              </a:rPr>
              <a:t>that consists of ten separate components</a:t>
            </a:r>
            <a:r>
              <a:rPr lang="en-US" altLang="en-US" sz="2000" dirty="0">
                <a:latin typeface="Arial" panose="020B0604020202020204" pitchFamily="34" charset="0"/>
                <a:cs typeface="Arial" panose="020B0604020202020204" pitchFamily="34" charset="0"/>
              </a:rPr>
              <a:t>) that must </a:t>
            </a:r>
          </a:p>
          <a:p>
            <a:pPr eaLnBrk="1" hangingPunct="1"/>
            <a:r>
              <a:rPr lang="en-US" altLang="en-US" sz="2000" dirty="0">
                <a:latin typeface="Arial" panose="020B0604020202020204" pitchFamily="34" charset="0"/>
                <a:cs typeface="Arial" panose="020B0604020202020204" pitchFamily="34" charset="0"/>
              </a:rPr>
              <a:t>be addressed;</a:t>
            </a:r>
          </a:p>
          <a:p>
            <a:pPr eaLnBrk="1" hangingPunct="1"/>
            <a:endParaRPr lang="en-US" altLang="en-US" sz="2000" dirty="0"/>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3"/>
          <p:cNvSpPr>
            <a:spLocks noGrp="1" noChangeArrowheads="1"/>
          </p:cNvSpPr>
          <p:nvPr>
            <p:ph idx="1"/>
          </p:nvPr>
        </p:nvSpPr>
        <p:spPr>
          <a:xfrm>
            <a:off x="457200" y="1295400"/>
            <a:ext cx="8229600" cy="3886200"/>
          </a:xfrm>
        </p:spPr>
        <p:txBody>
          <a:bodyPr/>
          <a:lstStyle/>
          <a:p>
            <a:pPr marL="0" eaLnBrk="1" hangingPunct="1">
              <a:spcBef>
                <a:spcPct val="0"/>
              </a:spcBef>
              <a:buFontTx/>
              <a:buNone/>
              <a:defRPr/>
            </a:pPr>
            <a:r>
              <a:rPr lang="en-US" sz="2000" dirty="0">
                <a:latin typeface="Arial" panose="020B0604020202020204" pitchFamily="34" charset="0"/>
                <a:cs typeface="Arial" panose="020B0604020202020204" pitchFamily="34" charset="0"/>
              </a:rPr>
              <a:t>The Coordinating Center activities are based on a framework that includes:</a:t>
            </a:r>
          </a:p>
          <a:p>
            <a:pPr marL="0" indent="0" eaLnBrk="1" hangingPunct="1">
              <a:spcBef>
                <a:spcPct val="0"/>
              </a:spcBef>
              <a:buFont typeface="Wingdings 3" pitchFamily="18" charset="2"/>
              <a:buNone/>
              <a:defRPr/>
            </a:pPr>
            <a:endParaRPr lang="en-US" sz="2000" dirty="0">
              <a:latin typeface="Arial" panose="020B0604020202020204" pitchFamily="34" charset="0"/>
              <a:cs typeface="Arial" panose="020B0604020202020204" pitchFamily="34" charset="0"/>
            </a:endParaRPr>
          </a:p>
          <a:p>
            <a:pPr marL="0" indent="0" eaLnBrk="1" hangingPunct="1">
              <a:spcBef>
                <a:spcPct val="0"/>
              </a:spcBef>
              <a:buFont typeface="Wingdings 3" pitchFamily="18" charset="2"/>
              <a:buNone/>
              <a:defRPr/>
            </a:pPr>
            <a:r>
              <a:rPr lang="en-US" sz="2000" dirty="0">
                <a:latin typeface="Arial" panose="020B0604020202020204" pitchFamily="34" charset="0"/>
                <a:cs typeface="Arial" panose="020B0604020202020204" pitchFamily="34" charset="0"/>
              </a:rPr>
              <a:t>(1) knowledge development and evaluation; </a:t>
            </a:r>
          </a:p>
          <a:p>
            <a:pPr marL="0" indent="0" eaLnBrk="1" hangingPunct="1">
              <a:spcBef>
                <a:spcPct val="0"/>
              </a:spcBef>
              <a:buFont typeface="Wingdings 3" pitchFamily="18" charset="2"/>
              <a:buNone/>
              <a:defRPr/>
            </a:pPr>
            <a:r>
              <a:rPr lang="en-US" sz="2000" dirty="0">
                <a:latin typeface="Arial" panose="020B0604020202020204" pitchFamily="34" charset="0"/>
                <a:cs typeface="Arial" panose="020B0604020202020204" pitchFamily="34" charset="0"/>
              </a:rPr>
              <a:t>(2) technical assistance and dissemination; </a:t>
            </a:r>
          </a:p>
          <a:p>
            <a:pPr marL="0" indent="0" eaLnBrk="1" hangingPunct="1">
              <a:spcBef>
                <a:spcPct val="0"/>
              </a:spcBef>
              <a:buFont typeface="Wingdings 3" pitchFamily="18" charset="2"/>
              <a:buNone/>
              <a:defRPr/>
            </a:pPr>
            <a:r>
              <a:rPr lang="en-US" sz="2000" dirty="0">
                <a:latin typeface="Arial" panose="020B0604020202020204" pitchFamily="34" charset="0"/>
                <a:cs typeface="Arial" panose="020B0604020202020204" pitchFamily="34" charset="0"/>
              </a:rPr>
              <a:t>(3) leadership and coordination. </a:t>
            </a:r>
          </a:p>
          <a:p>
            <a:pPr marL="0" indent="0" eaLnBrk="1" hangingPunct="1">
              <a:spcBef>
                <a:spcPct val="0"/>
              </a:spcBef>
              <a:buFont typeface="Wingdings 3" pitchFamily="18" charset="2"/>
              <a:buNone/>
              <a:defRPr/>
            </a:pPr>
            <a:endParaRPr lang="en-US" sz="2000" dirty="0">
              <a:latin typeface="Arial" panose="020B0604020202020204" pitchFamily="34" charset="0"/>
              <a:cs typeface="Arial" panose="020B0604020202020204" pitchFamily="34" charset="0"/>
            </a:endParaRPr>
          </a:p>
          <a:p>
            <a:pPr marL="0" indent="0" eaLnBrk="1" hangingPunct="1">
              <a:spcBef>
                <a:spcPct val="0"/>
              </a:spcBef>
              <a:buFont typeface="Wingdings 3" pitchFamily="18" charset="2"/>
              <a:buNone/>
              <a:defRPr/>
            </a:pPr>
            <a:r>
              <a:rPr lang="en-US" sz="2000" dirty="0">
                <a:latin typeface="Arial" panose="020B0604020202020204" pitchFamily="34" charset="0"/>
                <a:cs typeface="Arial" panose="020B0604020202020204" pitchFamily="34" charset="0"/>
              </a:rPr>
              <a:t>Serving as a leader in coordinating communication strategies about comprehensive transition and postsecondary programs, the </a:t>
            </a:r>
            <a:r>
              <a:rPr lang="en-US" sz="2000" b="1" dirty="0">
                <a:latin typeface="Arial" panose="020B0604020202020204" pitchFamily="34" charset="0"/>
                <a:cs typeface="Arial" panose="020B0604020202020204" pitchFamily="34" charset="0"/>
              </a:rPr>
              <a:t>Coordinating Center will continue to build the knowledge base around evidence-based components of comprehensive transition and postsecondary programs</a:t>
            </a:r>
            <a:r>
              <a:rPr lang="en-US" sz="2000" dirty="0">
                <a:latin typeface="Arial" panose="020B0604020202020204" pitchFamily="34" charset="0"/>
                <a:cs typeface="Arial" panose="020B0604020202020204" pitchFamily="34" charset="0"/>
              </a:rPr>
              <a:t>. The Coordinating Center will evaluate the design of the current TPSID program protocols, as well as analyze, collect, retain, and report data about TPSID program components and outcomes. </a:t>
            </a:r>
          </a:p>
        </p:txBody>
      </p:sp>
      <p:sp>
        <p:nvSpPr>
          <p:cNvPr id="81923" name="Rectangle 35"/>
          <p:cNvSpPr>
            <a:spLocks noGrp="1" noChangeArrowheads="1"/>
          </p:cNvSpPr>
          <p:nvPr>
            <p:ph type="ftr" sz="quarter" idx="11"/>
          </p:nvPr>
        </p:nvSpPr>
        <p:spPr bwMode="auto">
          <a:xfrm>
            <a:off x="2133600" y="6096000"/>
            <a:ext cx="510540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r>
              <a:rPr lang="en-US" altLang="en-US" sz="1400">
                <a:latin typeface="Times New Roman" pitchFamily="18" charset="0"/>
              </a:rPr>
              <a:t>US Dept of Education- Office of Postsecondary Education</a:t>
            </a:r>
          </a:p>
        </p:txBody>
      </p:sp>
      <p:sp>
        <p:nvSpPr>
          <p:cNvPr id="4100" name="Rectangle 2"/>
          <p:cNvSpPr>
            <a:spLocks noGrp="1" noChangeArrowheads="1"/>
          </p:cNvSpPr>
          <p:nvPr>
            <p:ph type="title"/>
          </p:nvPr>
        </p:nvSpPr>
        <p:spPr>
          <a:xfrm>
            <a:off x="31376" y="152400"/>
            <a:ext cx="8686800" cy="998537"/>
          </a:xfrm>
          <a:extLst>
            <a:ext uri="{909E8E84-426E-40DD-AFC4-6F175D3DCCD1}">
              <a14:hiddenFill xmlns:a14="http://schemas.microsoft.com/office/drawing/2010/main">
                <a:solidFill>
                  <a:srgbClr val="FFFFFF"/>
                </a:solidFill>
              </a14:hiddenFill>
            </a:ext>
          </a:extLst>
        </p:spPr>
        <p:txBody>
          <a:bodyPr>
            <a:normAutofit fontScale="90000"/>
          </a:bodyPr>
          <a:lstStyle/>
          <a:p>
            <a:pPr algn="ctr" eaLnBrk="1" fontAlgn="auto" hangingPunct="1">
              <a:spcAft>
                <a:spcPts val="0"/>
              </a:spcAft>
              <a:defRPr/>
            </a:pPr>
            <a:r>
              <a:rPr lang="en-US" altLang="en-US" sz="3600" dirty="0">
                <a:solidFill>
                  <a:schemeClr val="tx1"/>
                </a:solidFill>
                <a:effectLst/>
                <a:latin typeface="Arial" panose="020B0604020202020204" pitchFamily="34" charset="0"/>
                <a:cs typeface="Arial" panose="020B0604020202020204" pitchFamily="34" charset="0"/>
              </a:rPr>
              <a:t>TPSID Coordinating Center </a:t>
            </a:r>
            <a:br>
              <a:rPr lang="en-US" altLang="en-US" sz="3600" dirty="0">
                <a:solidFill>
                  <a:schemeClr val="tx1"/>
                </a:solidFill>
                <a:effectLst/>
                <a:latin typeface="Arial" panose="020B0604020202020204" pitchFamily="34" charset="0"/>
                <a:cs typeface="Arial" panose="020B0604020202020204" pitchFamily="34" charset="0"/>
              </a:rPr>
            </a:br>
            <a:r>
              <a:rPr lang="en-US" altLang="en-US" sz="3600" dirty="0">
                <a:solidFill>
                  <a:schemeClr val="tx1"/>
                </a:solidFill>
                <a:effectLst/>
                <a:latin typeface="Arial" panose="020B0604020202020204" pitchFamily="34" charset="0"/>
                <a:cs typeface="Arial" panose="020B0604020202020204" pitchFamily="34" charset="0"/>
              </a:rPr>
              <a:t>Program Absolute Priority</a:t>
            </a:r>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3"/>
          <p:cNvSpPr>
            <a:spLocks noGrp="1" noChangeArrowheads="1"/>
          </p:cNvSpPr>
          <p:nvPr>
            <p:ph idx="1"/>
          </p:nvPr>
        </p:nvSpPr>
        <p:spPr>
          <a:xfrm>
            <a:off x="457200" y="1295400"/>
            <a:ext cx="8229600" cy="3886200"/>
          </a:xfrm>
        </p:spPr>
        <p:txBody>
          <a:bodyPr/>
          <a:lstStyle/>
          <a:p>
            <a:pPr marL="0" eaLnBrk="1" hangingPunct="1">
              <a:spcBef>
                <a:spcPct val="0"/>
              </a:spcBef>
              <a:buFontTx/>
              <a:buNone/>
              <a:defRPr/>
            </a:pPr>
            <a:r>
              <a:rPr lang="en-US" sz="2000" dirty="0">
                <a:latin typeface="Arial" panose="020B0604020202020204" pitchFamily="34" charset="0"/>
                <a:cs typeface="Arial" panose="020B0604020202020204" pitchFamily="34" charset="0"/>
              </a:rPr>
              <a:t>The Coordinating Center activities are based on a framework that includes (continued):</a:t>
            </a:r>
          </a:p>
          <a:p>
            <a:pPr marL="0" indent="0" eaLnBrk="1" hangingPunct="1">
              <a:spcBef>
                <a:spcPct val="0"/>
              </a:spcBef>
              <a:buFont typeface="Wingdings 3" pitchFamily="18" charset="2"/>
              <a:buNone/>
              <a:defRPr/>
            </a:pPr>
            <a:endParaRPr lang="en-US" sz="2000" dirty="0">
              <a:latin typeface="Arial" panose="020B0604020202020204" pitchFamily="34" charset="0"/>
              <a:cs typeface="Arial" panose="020B0604020202020204" pitchFamily="34" charset="0"/>
            </a:endParaRPr>
          </a:p>
          <a:p>
            <a:pPr marL="0" indent="0" eaLnBrk="1" hangingPunct="1">
              <a:spcBef>
                <a:spcPct val="0"/>
              </a:spcBef>
              <a:buFont typeface="Wingdings 3" pitchFamily="18" charset="2"/>
              <a:buNone/>
              <a:defRPr/>
            </a:pPr>
            <a:r>
              <a:rPr lang="en-US" sz="2000" dirty="0">
                <a:latin typeface="Arial" panose="020B0604020202020204" pitchFamily="34" charset="0"/>
                <a:cs typeface="Arial" panose="020B0604020202020204" pitchFamily="34" charset="0"/>
              </a:rPr>
              <a:t>The Coordinating Center will evaluate the design of the current TPSID program protocols, as well as analyze, collect, retain, and report data about TPSID program components and outcomes</a:t>
            </a:r>
            <a:r>
              <a:rPr lang="en-US" sz="2000" dirty="0"/>
              <a:t>. </a:t>
            </a:r>
          </a:p>
        </p:txBody>
      </p:sp>
      <p:sp>
        <p:nvSpPr>
          <p:cNvPr id="82947" name="Rectangle 35"/>
          <p:cNvSpPr>
            <a:spLocks noGrp="1" noChangeArrowheads="1"/>
          </p:cNvSpPr>
          <p:nvPr>
            <p:ph type="ftr" sz="quarter" idx="11"/>
          </p:nvPr>
        </p:nvSpPr>
        <p:spPr bwMode="auto">
          <a:xfrm>
            <a:off x="2133600" y="5943600"/>
            <a:ext cx="510540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r>
              <a:rPr lang="en-US" altLang="en-US" sz="1400" dirty="0">
                <a:latin typeface="Times New Roman" pitchFamily="18" charset="0"/>
              </a:rPr>
              <a:t>US Dept of Education- Office of Postsecondary Education</a:t>
            </a:r>
          </a:p>
        </p:txBody>
      </p:sp>
      <p:sp>
        <p:nvSpPr>
          <p:cNvPr id="4100" name="Rectangle 2"/>
          <p:cNvSpPr>
            <a:spLocks noGrp="1" noChangeArrowheads="1"/>
          </p:cNvSpPr>
          <p:nvPr>
            <p:ph type="title"/>
          </p:nvPr>
        </p:nvSpPr>
        <p:spPr>
          <a:xfrm>
            <a:off x="31376" y="152400"/>
            <a:ext cx="8686800" cy="998537"/>
          </a:xfrm>
          <a:extLst>
            <a:ext uri="{909E8E84-426E-40DD-AFC4-6F175D3DCCD1}">
              <a14:hiddenFill xmlns:a14="http://schemas.microsoft.com/office/drawing/2010/main">
                <a:solidFill>
                  <a:srgbClr val="FFFFFF"/>
                </a:solidFill>
              </a14:hiddenFill>
            </a:ext>
          </a:extLst>
        </p:spPr>
        <p:txBody>
          <a:bodyPr>
            <a:normAutofit fontScale="90000"/>
          </a:bodyPr>
          <a:lstStyle/>
          <a:p>
            <a:pPr algn="ctr" eaLnBrk="1" fontAlgn="auto" hangingPunct="1">
              <a:spcAft>
                <a:spcPts val="0"/>
              </a:spcAft>
              <a:defRPr/>
            </a:pPr>
            <a:r>
              <a:rPr lang="en-US" altLang="en-US" sz="3600" dirty="0">
                <a:solidFill>
                  <a:schemeClr val="tx1"/>
                </a:solidFill>
                <a:effectLst/>
                <a:latin typeface="Arial" panose="020B0604020202020204" pitchFamily="34" charset="0"/>
                <a:cs typeface="Arial" panose="020B0604020202020204" pitchFamily="34" charset="0"/>
              </a:rPr>
              <a:t>TPSID Coordinating Center </a:t>
            </a:r>
            <a:br>
              <a:rPr lang="en-US" altLang="en-US" sz="3600" dirty="0">
                <a:solidFill>
                  <a:schemeClr val="tx1"/>
                </a:solidFill>
                <a:effectLst/>
                <a:latin typeface="Arial" panose="020B0604020202020204" pitchFamily="34" charset="0"/>
                <a:cs typeface="Arial" panose="020B0604020202020204" pitchFamily="34" charset="0"/>
              </a:rPr>
            </a:br>
            <a:r>
              <a:rPr lang="en-US" altLang="en-US" sz="3600" dirty="0">
                <a:solidFill>
                  <a:schemeClr val="tx1"/>
                </a:solidFill>
                <a:effectLst/>
                <a:latin typeface="Arial" panose="020B0604020202020204" pitchFamily="34" charset="0"/>
                <a:cs typeface="Arial" panose="020B0604020202020204" pitchFamily="34" charset="0"/>
              </a:rPr>
              <a:t>Program Absolute Priority (continued)</a:t>
            </a:r>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1" name="Footer Placeholder 2"/>
          <p:cNvSpPr>
            <a:spLocks noGrp="1"/>
          </p:cNvSpPr>
          <p:nvPr>
            <p:ph type="ftr" sz="quarter" idx="11"/>
          </p:nvPr>
        </p:nvSpPr>
        <p:spPr bwMode="auto">
          <a:xfrm>
            <a:off x="2971800" y="6019800"/>
            <a:ext cx="3657599"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r>
              <a:rPr lang="en-US" altLang="en-US" sz="1100" dirty="0">
                <a:latin typeface="Times New Roman" pitchFamily="18" charset="0"/>
              </a:rPr>
              <a:t>US Dept of Education, Office of Postsecondary Education</a:t>
            </a:r>
          </a:p>
        </p:txBody>
      </p:sp>
      <p:sp>
        <p:nvSpPr>
          <p:cNvPr id="83973" name="Rectangle 1" descr="2020TPSID Coordinating Center Program &#10;Grant Competition Highlights&#10;"/>
          <p:cNvSpPr>
            <a:spLocks noGrp="1" noChangeArrowheads="1"/>
          </p:cNvSpPr>
          <p:nvPr>
            <p:ph type="title" idx="4294967295"/>
          </p:nvPr>
        </p:nvSpPr>
        <p:spPr bwMode="auto">
          <a:xfrm>
            <a:off x="228600" y="98425"/>
            <a:ext cx="8763000" cy="954088"/>
          </a:xfrm>
          <a:prstGeom prst="rect">
            <a:avLst/>
          </a:prstGeom>
          <a:noFill/>
          <a:ln>
            <a:noFill/>
            <a:prstDash/>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lvl1pPr eaLnBrk="0" hangingPunct="0">
              <a:defRPr sz="3600">
                <a:solidFill>
                  <a:schemeClr val="tx1"/>
                </a:solidFill>
                <a:latin typeface="Times New Roman" pitchFamily="18" charset="0"/>
              </a:defRPr>
            </a:lvl1pPr>
            <a:lvl2pPr marL="742950" indent="-285750" eaLnBrk="0" hangingPunct="0">
              <a:defRPr sz="3600">
                <a:solidFill>
                  <a:schemeClr val="tx1"/>
                </a:solidFill>
                <a:latin typeface="Times New Roman" pitchFamily="18" charset="0"/>
              </a:defRPr>
            </a:lvl2pPr>
            <a:lvl3pPr marL="1143000" indent="-228600" eaLnBrk="0" hangingPunct="0">
              <a:defRPr sz="3600">
                <a:solidFill>
                  <a:schemeClr val="tx1"/>
                </a:solidFill>
                <a:latin typeface="Times New Roman" pitchFamily="18" charset="0"/>
              </a:defRPr>
            </a:lvl3pPr>
            <a:lvl4pPr marL="1600200" indent="-228600" eaLnBrk="0" hangingPunct="0">
              <a:defRPr sz="3600">
                <a:solidFill>
                  <a:schemeClr val="tx1"/>
                </a:solidFill>
                <a:latin typeface="Times New Roman" pitchFamily="18" charset="0"/>
              </a:defRPr>
            </a:lvl4pPr>
            <a:lvl5pPr marL="2057400" indent="-228600" eaLnBrk="0" hangingPunct="0">
              <a:defRPr sz="3600">
                <a:solidFill>
                  <a:schemeClr val="tx1"/>
                </a:solidFill>
                <a:latin typeface="Times New Roman" pitchFamily="18" charset="0"/>
              </a:defRPr>
            </a:lvl5pPr>
            <a:lvl6pPr marL="2514600" indent="-228600" eaLnBrk="0" fontAlgn="base" hangingPunct="0">
              <a:spcBef>
                <a:spcPct val="0"/>
              </a:spcBef>
              <a:spcAft>
                <a:spcPct val="0"/>
              </a:spcAft>
              <a:defRPr sz="3600">
                <a:solidFill>
                  <a:schemeClr val="tx1"/>
                </a:solidFill>
                <a:latin typeface="Times New Roman" pitchFamily="18" charset="0"/>
              </a:defRPr>
            </a:lvl6pPr>
            <a:lvl7pPr marL="2971800" indent="-228600" eaLnBrk="0" fontAlgn="base" hangingPunct="0">
              <a:spcBef>
                <a:spcPct val="0"/>
              </a:spcBef>
              <a:spcAft>
                <a:spcPct val="0"/>
              </a:spcAft>
              <a:defRPr sz="3600">
                <a:solidFill>
                  <a:schemeClr val="tx1"/>
                </a:solidFill>
                <a:latin typeface="Times New Roman" pitchFamily="18" charset="0"/>
              </a:defRPr>
            </a:lvl7pPr>
            <a:lvl8pPr marL="3429000" indent="-228600" eaLnBrk="0" fontAlgn="base" hangingPunct="0">
              <a:spcBef>
                <a:spcPct val="0"/>
              </a:spcBef>
              <a:spcAft>
                <a:spcPct val="0"/>
              </a:spcAft>
              <a:defRPr sz="3600">
                <a:solidFill>
                  <a:schemeClr val="tx1"/>
                </a:solidFill>
                <a:latin typeface="Times New Roman" pitchFamily="18" charset="0"/>
              </a:defRPr>
            </a:lvl8pPr>
            <a:lvl9pPr marL="3886200" indent="-228600" eaLnBrk="0" fontAlgn="base" hangingPunct="0">
              <a:spcBef>
                <a:spcPct val="0"/>
              </a:spcBef>
              <a:spcAft>
                <a:spcPct val="0"/>
              </a:spcAft>
              <a:defRPr sz="36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2800" b="1" i="0" u="none" strike="noStrike" kern="1200" cap="none" spc="0" normalizeH="0" baseline="0" noProof="0" dirty="0">
                <a:ln>
                  <a:noFill/>
                </a:ln>
                <a:solidFill>
                  <a:schemeClr val="tx1"/>
                </a:solidFill>
                <a:effectLst/>
                <a:uLnTx/>
                <a:uFillTx/>
                <a:latin typeface="Arial" pitchFamily="34" charset="0"/>
                <a:ea typeface="+mn-ea"/>
                <a:cs typeface="+mn-cs"/>
              </a:rPr>
              <a:t>2020TPSID Coordinating Center Program </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2800" b="1" i="0" u="none" strike="noStrike" kern="1200" cap="none" spc="0" normalizeH="0" baseline="0" noProof="0" dirty="0">
                <a:ln>
                  <a:noFill/>
                </a:ln>
                <a:solidFill>
                  <a:schemeClr val="tx1"/>
                </a:solidFill>
                <a:effectLst/>
                <a:uLnTx/>
                <a:uFillTx/>
                <a:latin typeface="Arial" pitchFamily="34" charset="0"/>
                <a:ea typeface="+mn-ea"/>
                <a:cs typeface="+mn-cs"/>
              </a:rPr>
              <a:t>Grant Competition Highlights</a:t>
            </a:r>
          </a:p>
        </p:txBody>
      </p:sp>
      <p:sp>
        <p:nvSpPr>
          <p:cNvPr id="3" name="TextBox 2"/>
          <p:cNvSpPr txBox="1"/>
          <p:nvPr/>
        </p:nvSpPr>
        <p:spPr>
          <a:xfrm>
            <a:off x="247650" y="1143000"/>
            <a:ext cx="8711231" cy="3785652"/>
          </a:xfrm>
          <a:prstGeom prst="rect">
            <a:avLst/>
          </a:prstGeom>
          <a:noFill/>
        </p:spPr>
        <p:txBody>
          <a:bodyPr wrap="none">
            <a:spAutoFit/>
          </a:bodyPr>
          <a:lstStyle/>
          <a:p>
            <a:pPr>
              <a:defRPr/>
            </a:pPr>
            <a:r>
              <a:rPr lang="en-US" sz="2000" b="1" dirty="0">
                <a:latin typeface="Arial" panose="020B0604020202020204" pitchFamily="34" charset="0"/>
                <a:cs typeface="Arial" panose="020B0604020202020204" pitchFamily="34" charset="0"/>
              </a:rPr>
              <a:t>Highlight #7</a:t>
            </a:r>
            <a:r>
              <a:rPr lang="en-US" sz="2000" dirty="0">
                <a:latin typeface="Arial" panose="020B0604020202020204" pitchFamily="34" charset="0"/>
                <a:cs typeface="Arial" panose="020B0604020202020204" pitchFamily="34" charset="0"/>
              </a:rPr>
              <a:t>: TPSID-CC applicants have a recommended</a:t>
            </a:r>
          </a:p>
          <a:p>
            <a:pPr>
              <a:defRPr/>
            </a:pPr>
            <a:r>
              <a:rPr lang="en-US" sz="2000" dirty="0">
                <a:latin typeface="Arial" panose="020B0604020202020204" pitchFamily="34" charset="0"/>
                <a:cs typeface="Arial" panose="020B0604020202020204" pitchFamily="34" charset="0"/>
              </a:rPr>
              <a:t>project narrative page limitation of 70 pages;</a:t>
            </a:r>
          </a:p>
          <a:p>
            <a:pPr>
              <a:defRPr/>
            </a:pPr>
            <a:endParaRPr lang="en-US" sz="2000" dirty="0">
              <a:latin typeface="Arial" panose="020B0604020202020204" pitchFamily="34" charset="0"/>
              <a:cs typeface="Arial" panose="020B0604020202020204" pitchFamily="34" charset="0"/>
            </a:endParaRPr>
          </a:p>
          <a:p>
            <a:pPr>
              <a:defRPr/>
            </a:pPr>
            <a:r>
              <a:rPr lang="en-US" sz="2000" b="1" dirty="0">
                <a:latin typeface="Arial" panose="020B0604020202020204" pitchFamily="34" charset="0"/>
                <a:cs typeface="Arial" panose="020B0604020202020204" pitchFamily="34" charset="0"/>
              </a:rPr>
              <a:t>Highlight #8</a:t>
            </a:r>
            <a:r>
              <a:rPr lang="en-US" sz="2000" dirty="0">
                <a:latin typeface="Arial" panose="020B0604020202020204" pitchFamily="34" charset="0"/>
                <a:cs typeface="Arial" panose="020B0604020202020204" pitchFamily="34" charset="0"/>
              </a:rPr>
              <a:t>: Year One of the TPSID Coordinating Center project </a:t>
            </a:r>
          </a:p>
          <a:p>
            <a:pPr>
              <a:defRPr/>
            </a:pPr>
            <a:r>
              <a:rPr lang="en-US" sz="2000" dirty="0">
                <a:latin typeface="Arial" panose="020B0604020202020204" pitchFamily="34" charset="0"/>
                <a:cs typeface="Arial" panose="020B0604020202020204" pitchFamily="34" charset="0"/>
              </a:rPr>
              <a:t>period </a:t>
            </a:r>
            <a:r>
              <a:rPr lang="en-US" sz="2000" b="1" cap="all" dirty="0">
                <a:latin typeface="Arial" panose="020B0604020202020204" pitchFamily="34" charset="0"/>
                <a:cs typeface="Arial" panose="020B0604020202020204" pitchFamily="34" charset="0"/>
              </a:rPr>
              <a:t>may not</a:t>
            </a:r>
            <a:r>
              <a:rPr lang="en-US" sz="2000" dirty="0">
                <a:latin typeface="Arial" panose="020B0604020202020204" pitchFamily="34" charset="0"/>
                <a:cs typeface="Arial" panose="020B0604020202020204" pitchFamily="34" charset="0"/>
              </a:rPr>
              <a:t> be used as a planning year;</a:t>
            </a:r>
          </a:p>
          <a:p>
            <a:pPr>
              <a:defRPr/>
            </a:pPr>
            <a:endParaRPr lang="en-US" sz="2000" dirty="0">
              <a:latin typeface="Arial" panose="020B0604020202020204" pitchFamily="34" charset="0"/>
              <a:cs typeface="Arial" panose="020B0604020202020204" pitchFamily="34" charset="0"/>
            </a:endParaRPr>
          </a:p>
          <a:p>
            <a:pPr>
              <a:defRPr/>
            </a:pPr>
            <a:r>
              <a:rPr lang="en-US" sz="2000" b="1" dirty="0">
                <a:latin typeface="Arial" panose="020B0604020202020204" pitchFamily="34" charset="0"/>
                <a:cs typeface="Arial" panose="020B0604020202020204" pitchFamily="34" charset="0"/>
              </a:rPr>
              <a:t>Highlight #9</a:t>
            </a:r>
            <a:r>
              <a:rPr lang="en-US" sz="2000" dirty="0">
                <a:latin typeface="Arial" panose="020B0604020202020204" pitchFamily="34" charset="0"/>
                <a:cs typeface="Arial" panose="020B0604020202020204" pitchFamily="34" charset="0"/>
              </a:rPr>
              <a:t>: It is recommended that the appendices are limited to </a:t>
            </a:r>
          </a:p>
          <a:p>
            <a:pPr>
              <a:defRPr/>
            </a:pPr>
            <a:r>
              <a:rPr lang="en-US" sz="2000" dirty="0">
                <a:latin typeface="Arial" panose="020B0604020202020204" pitchFamily="34" charset="0"/>
                <a:cs typeface="Arial" panose="020B0604020202020204" pitchFamily="34" charset="0"/>
              </a:rPr>
              <a:t>the following documents: Curriculum Vitae, letters of support/partnership </a:t>
            </a:r>
          </a:p>
          <a:p>
            <a:pPr>
              <a:defRPr/>
            </a:pPr>
            <a:r>
              <a:rPr lang="en-US" sz="2000" dirty="0">
                <a:latin typeface="Arial" panose="020B0604020202020204" pitchFamily="34" charset="0"/>
                <a:cs typeface="Arial" panose="020B0604020202020204" pitchFamily="34" charset="0"/>
              </a:rPr>
              <a:t>agreements/memoranda of agreements, a bibliography, and one additional </a:t>
            </a:r>
          </a:p>
          <a:p>
            <a:pPr>
              <a:defRPr/>
            </a:pPr>
            <a:r>
              <a:rPr lang="en-US" sz="2000" dirty="0">
                <a:latin typeface="Arial" panose="020B0604020202020204" pitchFamily="34" charset="0"/>
                <a:cs typeface="Arial" panose="020B0604020202020204" pitchFamily="34" charset="0"/>
              </a:rPr>
              <a:t>optional appendix relevant to the support of the proposal, recommended </a:t>
            </a:r>
          </a:p>
          <a:p>
            <a:pPr>
              <a:defRPr/>
            </a:pPr>
            <a:r>
              <a:rPr lang="en-US" sz="2000" dirty="0">
                <a:latin typeface="Arial" panose="020B0604020202020204" pitchFamily="34" charset="0"/>
                <a:cs typeface="Arial" panose="020B0604020202020204" pitchFamily="34" charset="0"/>
              </a:rPr>
              <a:t>not to exceed ten pages (per appendix).There are four appendices.</a:t>
            </a:r>
          </a:p>
          <a:p>
            <a:pPr>
              <a:defRPr/>
            </a:pPr>
            <a:endParaRPr lang="en-US" sz="2000" dirty="0"/>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
          <p:cNvSpPr>
            <a:spLocks noGrp="1" noChangeArrowheads="1"/>
          </p:cNvSpPr>
          <p:nvPr>
            <p:ph idx="1"/>
          </p:nvPr>
        </p:nvSpPr>
        <p:spPr>
          <a:xfrm>
            <a:off x="381000" y="1295400"/>
            <a:ext cx="8229600" cy="4525963"/>
          </a:xfrm>
        </p:spPr>
        <p:txBody>
          <a:bodyPr/>
          <a:lstStyle/>
          <a:p>
            <a:pPr>
              <a:defRPr/>
            </a:pPr>
            <a:r>
              <a:rPr lang="en-US" sz="1800" b="1" u="sng" dirty="0">
                <a:latin typeface="Arial" panose="020B0604020202020204" pitchFamily="34" charset="0"/>
                <a:cs typeface="Arial" panose="020B0604020202020204" pitchFamily="34" charset="0"/>
              </a:rPr>
              <a:t>Important Note</a:t>
            </a:r>
            <a:r>
              <a:rPr lang="en-US" sz="1800" dirty="0">
                <a:latin typeface="Arial" panose="020B0604020202020204" pitchFamily="34" charset="0"/>
                <a:cs typeface="Arial" panose="020B0604020202020204" pitchFamily="34" charset="0"/>
              </a:rPr>
              <a:t>: Please </a:t>
            </a:r>
            <a:r>
              <a:rPr lang="en-US" sz="1800" b="1" dirty="0" err="1">
                <a:latin typeface="Arial" panose="020B0604020202020204" pitchFamily="34" charset="0"/>
                <a:cs typeface="Arial" panose="020B0604020202020204" pitchFamily="34" charset="0"/>
              </a:rPr>
              <a:t>seperately</a:t>
            </a:r>
            <a:r>
              <a:rPr lang="en-US" sz="1800" b="1" dirty="0">
                <a:latin typeface="Arial" panose="020B0604020202020204" pitchFamily="34" charset="0"/>
                <a:cs typeface="Arial" panose="020B0604020202020204" pitchFamily="34" charset="0"/>
              </a:rPr>
              <a:t> label and </a:t>
            </a:r>
            <a:r>
              <a:rPr lang="en-US" sz="1800" b="1" dirty="0" err="1">
                <a:latin typeface="Arial" panose="020B0604020202020204" pitchFamily="34" charset="0"/>
                <a:cs typeface="Arial" panose="020B0604020202020204" pitchFamily="34" charset="0"/>
              </a:rPr>
              <a:t>seperately</a:t>
            </a:r>
            <a:r>
              <a:rPr lang="en-US" sz="1800" b="1" dirty="0">
                <a:latin typeface="Arial" panose="020B0604020202020204" pitchFamily="34" charset="0"/>
                <a:cs typeface="Arial" panose="020B0604020202020204" pitchFamily="34" charset="0"/>
              </a:rPr>
              <a:t> upload </a:t>
            </a:r>
            <a:r>
              <a:rPr lang="en-US" sz="1800" dirty="0">
                <a:latin typeface="Arial" panose="020B0604020202020204" pitchFamily="34" charset="0"/>
                <a:cs typeface="Arial" panose="020B0604020202020204" pitchFamily="34" charset="0"/>
              </a:rPr>
              <a:t>the following attachment documents into the "Other Attachments Form" section of the 2020 TPSID Coordinating Center Program application package: the abstract; the TPSID Coordinating Center application narrative; and the appendices.</a:t>
            </a:r>
          </a:p>
          <a:p>
            <a:pPr>
              <a:defRPr/>
            </a:pPr>
            <a:endParaRPr lang="en-US" sz="1800" dirty="0">
              <a:latin typeface="Arial" panose="020B0604020202020204" pitchFamily="34" charset="0"/>
              <a:cs typeface="Arial" panose="020B0604020202020204" pitchFamily="34" charset="0"/>
            </a:endParaRPr>
          </a:p>
          <a:p>
            <a:pPr>
              <a:defRPr/>
            </a:pPr>
            <a:r>
              <a:rPr lang="en-US" sz="1800" dirty="0">
                <a:latin typeface="Arial" panose="020B0604020202020204" pitchFamily="34" charset="0"/>
                <a:cs typeface="Arial" panose="020B0604020202020204" pitchFamily="34" charset="0"/>
              </a:rPr>
              <a:t>All eligible applicants must follow the format and recommended page limitation instructions that are designated for each of the above referenced documents, as outlined in the 2020 published Federal Register notice for the TPSID Coordinating Center program:</a:t>
            </a:r>
          </a:p>
          <a:p>
            <a:pPr marL="109537" indent="0">
              <a:buFont typeface="Wingdings 3" pitchFamily="18" charset="2"/>
              <a:buNone/>
              <a:defRPr/>
            </a:pPr>
            <a:r>
              <a:rPr lang="en-US" sz="1800" dirty="0">
                <a:latin typeface="Arial" panose="020B0604020202020204" pitchFamily="34" charset="0"/>
                <a:cs typeface="Arial" panose="020B0604020202020204" pitchFamily="34" charset="0"/>
              </a:rPr>
              <a:t> </a:t>
            </a:r>
          </a:p>
          <a:p>
            <a:pPr marL="109537" indent="0">
              <a:buFont typeface="Wingdings 3" pitchFamily="18" charset="2"/>
              <a:buNone/>
              <a:defRPr/>
            </a:pPr>
            <a:endParaRPr lang="en-US" sz="1400" dirty="0">
              <a:latin typeface="Arial" panose="020B0604020202020204" pitchFamily="34" charset="0"/>
              <a:cs typeface="Arial" panose="020B0604020202020204" pitchFamily="34" charset="0"/>
            </a:endParaRPr>
          </a:p>
        </p:txBody>
      </p:sp>
      <p:sp>
        <p:nvSpPr>
          <p:cNvPr id="88067" name="Rectangle 35"/>
          <p:cNvSpPr>
            <a:spLocks noGrp="1" noChangeArrowheads="1"/>
          </p:cNvSpPr>
          <p:nvPr>
            <p:ph type="ftr" sz="quarter" idx="11"/>
          </p:nvPr>
        </p:nvSpPr>
        <p:spPr bwMode="auto">
          <a:xfrm>
            <a:off x="2667000" y="6019800"/>
            <a:ext cx="4572000" cy="381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r>
              <a:rPr lang="en-US" altLang="en-US" sz="1400">
                <a:latin typeface="Times New Roman" pitchFamily="18" charset="0"/>
              </a:rPr>
              <a:t>US Dept of Education- Office of Postsecondary Education</a:t>
            </a:r>
          </a:p>
        </p:txBody>
      </p:sp>
      <p:sp>
        <p:nvSpPr>
          <p:cNvPr id="7172" name="Rectangle 2"/>
          <p:cNvSpPr>
            <a:spLocks noGrp="1" noChangeArrowheads="1"/>
          </p:cNvSpPr>
          <p:nvPr>
            <p:ph type="title"/>
          </p:nvPr>
        </p:nvSpPr>
        <p:spPr>
          <a:xfrm>
            <a:off x="457200" y="152400"/>
            <a:ext cx="8229600" cy="1066800"/>
          </a:xfrm>
          <a:extLst>
            <a:ext uri="{909E8E84-426E-40DD-AFC4-6F175D3DCCD1}">
              <a14:hiddenFill xmlns:a14="http://schemas.microsoft.com/office/drawing/2010/main">
                <a:solidFill>
                  <a:srgbClr val="FFFFFF"/>
                </a:solidFill>
              </a14:hiddenFill>
            </a:ext>
          </a:extLst>
        </p:spPr>
        <p:txBody>
          <a:bodyPr>
            <a:normAutofit fontScale="90000"/>
          </a:bodyPr>
          <a:lstStyle/>
          <a:p>
            <a:pPr algn="ctr" eaLnBrk="1" fontAlgn="auto" hangingPunct="1">
              <a:spcAft>
                <a:spcPts val="0"/>
              </a:spcAft>
              <a:defRPr/>
            </a:pPr>
            <a:r>
              <a:rPr lang="en-US" altLang="en-US" sz="2800" dirty="0">
                <a:solidFill>
                  <a:schemeClr val="tx1"/>
                </a:solidFill>
                <a:effectLst/>
                <a:latin typeface="Arial" panose="020B0604020202020204" pitchFamily="34" charset="0"/>
                <a:cs typeface="Arial" panose="020B0604020202020204" pitchFamily="34" charset="0"/>
              </a:rPr>
              <a:t>Submission Requirements-Recommended Page Limitation/Format Information (continued)</a:t>
            </a:r>
          </a:p>
        </p:txBody>
      </p:sp>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3"/>
          <p:cNvSpPr>
            <a:spLocks noGrp="1" noChangeArrowheads="1"/>
          </p:cNvSpPr>
          <p:nvPr>
            <p:ph idx="1"/>
          </p:nvPr>
        </p:nvSpPr>
        <p:spPr>
          <a:xfrm>
            <a:off x="381000" y="1295400"/>
            <a:ext cx="8229600" cy="4525963"/>
          </a:xfrm>
        </p:spPr>
        <p:txBody>
          <a:bodyPr/>
          <a:lstStyle/>
          <a:p>
            <a:pPr marL="109537" indent="0">
              <a:buFont typeface="Wingdings 3" pitchFamily="18" charset="2"/>
              <a:buNone/>
              <a:defRPr/>
            </a:pPr>
            <a:r>
              <a:rPr lang="en-US" sz="2000" b="1" u="sng" dirty="0">
                <a:latin typeface="Arial" panose="020B0604020202020204" pitchFamily="34" charset="0"/>
                <a:cs typeface="Arial" panose="020B0604020202020204" pitchFamily="34" charset="0"/>
              </a:rPr>
              <a:t>The Budget Narrative: </a:t>
            </a:r>
            <a:r>
              <a:rPr lang="en-US" altLang="en-US" sz="2000" dirty="0">
                <a:latin typeface="Arial" charset="0"/>
                <a:cs typeface="Arial" charset="0"/>
              </a:rPr>
              <a:t>The budget narrative </a:t>
            </a:r>
            <a:r>
              <a:rPr lang="en-US" altLang="en-US" sz="2000" b="1" dirty="0">
                <a:latin typeface="Arial" charset="0"/>
                <a:cs typeface="Arial" charset="0"/>
              </a:rPr>
              <a:t>is not </a:t>
            </a:r>
            <a:r>
              <a:rPr lang="en-US" altLang="en-US" sz="2000" dirty="0">
                <a:latin typeface="Arial" charset="0"/>
                <a:cs typeface="Arial" charset="0"/>
              </a:rPr>
              <a:t>counted towards the TPSID Coordinating Center program application recommended narrative page limitation (</a:t>
            </a:r>
            <a:r>
              <a:rPr lang="en-US" altLang="en-US" sz="2000" i="1" dirty="0">
                <a:latin typeface="Arial" charset="0"/>
                <a:cs typeface="Arial" charset="0"/>
              </a:rPr>
              <a:t>even though it is being housed in this area of the TPSID CC program application package</a:t>
            </a:r>
            <a:r>
              <a:rPr lang="en-US" altLang="en-US" sz="2000" dirty="0">
                <a:latin typeface="Arial" charset="0"/>
                <a:cs typeface="Arial" charset="0"/>
              </a:rPr>
              <a:t>). Each page of the budget narrative must be clearly labeled by the applicant and uploaded into the "Adequacy of Resources" section of the TPSID application. Please follow the instructions for the recommended 70 page limitation that was outlined in the application package.  </a:t>
            </a:r>
          </a:p>
          <a:p>
            <a:pPr eaLnBrk="1" hangingPunct="1">
              <a:buFontTx/>
              <a:buNone/>
              <a:defRPr/>
            </a:pPr>
            <a:endParaRPr lang="en-US" altLang="en-US" sz="2000" dirty="0">
              <a:latin typeface="Arial" charset="0"/>
              <a:cs typeface="Arial" charset="0"/>
            </a:endParaRPr>
          </a:p>
          <a:p>
            <a:pPr eaLnBrk="1" hangingPunct="1">
              <a:buFontTx/>
              <a:buNone/>
              <a:defRPr/>
            </a:pPr>
            <a:endParaRPr lang="en-US" altLang="en-US" sz="2400" dirty="0">
              <a:latin typeface="Arial" charset="0"/>
              <a:cs typeface="Arial" charset="0"/>
            </a:endParaRPr>
          </a:p>
          <a:p>
            <a:pPr eaLnBrk="1" hangingPunct="1">
              <a:buFontTx/>
              <a:buNone/>
              <a:defRPr/>
            </a:pPr>
            <a:endParaRPr lang="en-US" altLang="en-US" sz="2400" dirty="0">
              <a:latin typeface="Arial" charset="0"/>
              <a:cs typeface="Arial" charset="0"/>
            </a:endParaRPr>
          </a:p>
          <a:p>
            <a:pPr eaLnBrk="1" hangingPunct="1">
              <a:buFontTx/>
              <a:buNone/>
              <a:defRPr/>
            </a:pPr>
            <a:endParaRPr lang="en-US" altLang="en-US" sz="2400" dirty="0">
              <a:latin typeface="Arial" charset="0"/>
              <a:cs typeface="Arial" charset="0"/>
            </a:endParaRPr>
          </a:p>
        </p:txBody>
      </p:sp>
      <p:sp>
        <p:nvSpPr>
          <p:cNvPr id="89091" name="Rectangle 35"/>
          <p:cNvSpPr>
            <a:spLocks noGrp="1" noChangeArrowheads="1"/>
          </p:cNvSpPr>
          <p:nvPr>
            <p:ph type="ftr" sz="quarter" idx="11"/>
          </p:nvPr>
        </p:nvSpPr>
        <p:spPr bwMode="auto">
          <a:xfrm>
            <a:off x="2667000" y="6019800"/>
            <a:ext cx="4572000" cy="381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r>
              <a:rPr lang="en-US" altLang="en-US" sz="1400">
                <a:latin typeface="Times New Roman" pitchFamily="18" charset="0"/>
              </a:rPr>
              <a:t>US Dept of Education- Office of Postsecondary Education</a:t>
            </a:r>
          </a:p>
        </p:txBody>
      </p:sp>
      <p:sp>
        <p:nvSpPr>
          <p:cNvPr id="7172" name="Rectangle 2"/>
          <p:cNvSpPr>
            <a:spLocks noGrp="1" noChangeArrowheads="1"/>
          </p:cNvSpPr>
          <p:nvPr>
            <p:ph type="title"/>
          </p:nvPr>
        </p:nvSpPr>
        <p:spPr>
          <a:xfrm>
            <a:off x="228600" y="152400"/>
            <a:ext cx="8686800" cy="1066800"/>
          </a:xfrm>
          <a:extLst>
            <a:ext uri="{909E8E84-426E-40DD-AFC4-6F175D3DCCD1}">
              <a14:hiddenFill xmlns:a14="http://schemas.microsoft.com/office/drawing/2010/main">
                <a:solidFill>
                  <a:srgbClr val="FFFFFF"/>
                </a:solidFill>
              </a14:hiddenFill>
            </a:ext>
          </a:extLst>
        </p:spPr>
        <p:txBody>
          <a:bodyPr>
            <a:normAutofit/>
          </a:bodyPr>
          <a:lstStyle/>
          <a:p>
            <a:pPr algn="ctr" eaLnBrk="1" fontAlgn="auto" hangingPunct="1">
              <a:spcAft>
                <a:spcPts val="0"/>
              </a:spcAft>
              <a:defRPr/>
            </a:pPr>
            <a:r>
              <a:rPr lang="en-US" altLang="en-US" sz="2800" dirty="0">
                <a:solidFill>
                  <a:schemeClr val="tx1"/>
                </a:solidFill>
                <a:effectLst/>
                <a:latin typeface="Arial" panose="020B0604020202020204" pitchFamily="34" charset="0"/>
                <a:cs typeface="Arial" panose="020B0604020202020204" pitchFamily="34" charset="0"/>
              </a:rPr>
              <a:t>Submission Requirements-Recommended Page Limitation/Format Information-(continued)</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Footer Placeholder 2"/>
          <p:cNvSpPr>
            <a:spLocks noGrp="1"/>
          </p:cNvSpPr>
          <p:nvPr>
            <p:ph type="ftr" sz="quarter" idx="11"/>
          </p:nvPr>
        </p:nvSpPr>
        <p:spPr bwMode="auto">
          <a:xfrm>
            <a:off x="2514600" y="6043613"/>
            <a:ext cx="3581400" cy="1285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r>
              <a:rPr lang="en-US" altLang="en-US" sz="1000" dirty="0">
                <a:latin typeface="Times New Roman" pitchFamily="18" charset="0"/>
              </a:rPr>
              <a:t>US Dept of Education, Office of Postsecondary Education</a:t>
            </a:r>
          </a:p>
        </p:txBody>
      </p:sp>
      <p:sp>
        <p:nvSpPr>
          <p:cNvPr id="21508"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fld id="{9B7A2557-02A4-4EC6-9BBA-D76B5F8C1401}" type="slidenum">
              <a:rPr lang="en-US" altLang="en-US" sz="1000" smtClean="0">
                <a:latin typeface="Times New Roman" pitchFamily="18" charset="0"/>
              </a:rPr>
              <a:pPr eaLnBrk="1" hangingPunct="1">
                <a:spcBef>
                  <a:spcPct val="0"/>
                </a:spcBef>
                <a:buClrTx/>
                <a:buSzTx/>
                <a:buFontTx/>
                <a:buNone/>
              </a:pPr>
              <a:t>11</a:t>
            </a:fld>
            <a:endParaRPr lang="en-US" altLang="en-US" sz="1000">
              <a:latin typeface="Times New Roman" pitchFamily="18" charset="0"/>
            </a:endParaRPr>
          </a:p>
        </p:txBody>
      </p:sp>
      <p:sp>
        <p:nvSpPr>
          <p:cNvPr id="21509" name="Rectangle 4" descr="2020 TPSID Program &#10;Grant Competition Highlights&#10;"/>
          <p:cNvSpPr>
            <a:spLocks noGrp="1" noChangeArrowheads="1"/>
          </p:cNvSpPr>
          <p:nvPr>
            <p:ph type="title" idx="4294967295"/>
          </p:nvPr>
        </p:nvSpPr>
        <p:spPr bwMode="auto">
          <a:xfrm>
            <a:off x="533400" y="228600"/>
            <a:ext cx="8229600" cy="1200150"/>
          </a:xfrm>
          <a:prstGeom prst="rect">
            <a:avLst/>
          </a:prstGeom>
          <a:noFill/>
          <a:ln>
            <a:noFill/>
            <a:prstDash/>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3600" b="1" i="0" u="none" strike="noStrike" kern="1200" cap="none" spc="0" normalizeH="0" baseline="0" noProof="0" dirty="0">
                <a:ln>
                  <a:noFill/>
                </a:ln>
                <a:solidFill>
                  <a:schemeClr val="tx1"/>
                </a:solidFill>
                <a:effectLst/>
                <a:uLnTx/>
                <a:uFillTx/>
                <a:latin typeface="Arial" pitchFamily="34" charset="0"/>
                <a:ea typeface="+mn-ea"/>
                <a:cs typeface="+mn-cs"/>
              </a:rPr>
              <a:t>2020 TPSID Program </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3600" b="1" i="0" u="none" strike="noStrike" kern="1200" cap="none" spc="0" normalizeH="0" baseline="0" noProof="0" dirty="0">
                <a:ln>
                  <a:noFill/>
                </a:ln>
                <a:solidFill>
                  <a:schemeClr val="tx1"/>
                </a:solidFill>
                <a:effectLst/>
                <a:uLnTx/>
                <a:uFillTx/>
                <a:latin typeface="Arial" pitchFamily="34" charset="0"/>
                <a:ea typeface="+mn-ea"/>
                <a:cs typeface="+mn-cs"/>
              </a:rPr>
              <a:t>Grant Competition Highlights</a:t>
            </a:r>
          </a:p>
        </p:txBody>
      </p:sp>
      <p:sp>
        <p:nvSpPr>
          <p:cNvPr id="21510" name="Rectangle 5"/>
          <p:cNvSpPr>
            <a:spLocks noChangeArrowheads="1"/>
          </p:cNvSpPr>
          <p:nvPr/>
        </p:nvSpPr>
        <p:spPr bwMode="auto">
          <a:xfrm>
            <a:off x="341313" y="1428750"/>
            <a:ext cx="8534400" cy="3016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r>
              <a:rPr lang="en-US" altLang="en-US" sz="2000" dirty="0">
                <a:latin typeface="Arial" pitchFamily="34" charset="0"/>
                <a:cs typeface="Arial" pitchFamily="34" charset="0"/>
              </a:rPr>
              <a:t>The TPSID Program Funding Information (Continued):</a:t>
            </a:r>
          </a:p>
          <a:p>
            <a:pPr eaLnBrk="1" hangingPunct="1">
              <a:spcBef>
                <a:spcPct val="0"/>
              </a:spcBef>
              <a:buClrTx/>
              <a:buSzTx/>
              <a:buFontTx/>
              <a:buNone/>
            </a:pPr>
            <a:endParaRPr lang="en-US" altLang="en-US" sz="2000" dirty="0">
              <a:latin typeface="Arial" pitchFamily="34" charset="0"/>
              <a:cs typeface="Arial" pitchFamily="34" charset="0"/>
            </a:endParaRPr>
          </a:p>
          <a:p>
            <a:r>
              <a:rPr lang="en-US" sz="2000" b="1" dirty="0">
                <a:latin typeface="Arial" panose="020B0604020202020204" pitchFamily="34" charset="0"/>
                <a:cs typeface="Arial" panose="020B0604020202020204" pitchFamily="34" charset="0"/>
              </a:rPr>
              <a:t>Highlight #4</a:t>
            </a:r>
            <a:r>
              <a:rPr lang="en-US" sz="2000" dirty="0">
                <a:latin typeface="Arial" panose="020B0604020202020204" pitchFamily="34" charset="0"/>
                <a:cs typeface="Arial" panose="020B0604020202020204" pitchFamily="34" charset="0"/>
              </a:rPr>
              <a:t>-Estimated Average Size of Awards: $388,000. </a:t>
            </a:r>
          </a:p>
          <a:p>
            <a:r>
              <a:rPr lang="en-US" sz="2000" dirty="0">
                <a:latin typeface="Arial" panose="020B0604020202020204" pitchFamily="34" charset="0"/>
                <a:cs typeface="Arial" panose="020B0604020202020204" pitchFamily="34" charset="0"/>
              </a:rPr>
              <a:t>Maximum Awards: We will not make an award exceeding $500,000 for a single budget period of 12 months. Each funded project under the TPSID program will receive their respective continuation award, contingent upon </a:t>
            </a:r>
            <a:r>
              <a:rPr lang="en-US" altLang="en-US" sz="2000" dirty="0">
                <a:latin typeface="Arial" pitchFamily="34" charset="0"/>
                <a:cs typeface="Arial" pitchFamily="34" charset="0"/>
              </a:rPr>
              <a:t>ED’s determination that each project has made substantial progress. </a:t>
            </a:r>
            <a:r>
              <a:rPr lang="en-US" sz="2000" dirty="0">
                <a:latin typeface="Arial" panose="020B0604020202020204" pitchFamily="34" charset="0"/>
                <a:cs typeface="Arial" panose="020B0604020202020204" pitchFamily="34" charset="0"/>
              </a:rPr>
              <a:t>The TPSID program has a five-year project period.</a:t>
            </a:r>
          </a:p>
          <a:p>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43849454"/>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3"/>
          <p:cNvSpPr>
            <a:spLocks noGrp="1" noChangeArrowheads="1"/>
          </p:cNvSpPr>
          <p:nvPr>
            <p:ph idx="1"/>
          </p:nvPr>
        </p:nvSpPr>
        <p:spPr>
          <a:xfrm>
            <a:off x="457200" y="1600200"/>
            <a:ext cx="8229600" cy="4525963"/>
          </a:xfrm>
        </p:spPr>
        <p:txBody>
          <a:bodyPr/>
          <a:lstStyle/>
          <a:p>
            <a:pPr eaLnBrk="1" hangingPunct="1">
              <a:lnSpc>
                <a:spcPct val="80000"/>
              </a:lnSpc>
              <a:defRPr/>
            </a:pPr>
            <a:r>
              <a:rPr lang="en-US" altLang="en-US" sz="2400" dirty="0">
                <a:latin typeface="Arial" panose="020B0604020202020204" pitchFamily="34" charset="0"/>
                <a:cs typeface="Arial" panose="020B0604020202020204" pitchFamily="34" charset="0"/>
              </a:rPr>
              <a:t>The TPSID Coordinating Center program grantee is required to submit annual performance reports to the TPSID program office. You may find the performance measures for this program in the “Notice Inviting Applications”, as well as in the TPSID Coordinating Center program application.</a:t>
            </a:r>
          </a:p>
          <a:p>
            <a:pPr marL="109537" indent="0" eaLnBrk="1" hangingPunct="1">
              <a:lnSpc>
                <a:spcPct val="80000"/>
              </a:lnSpc>
              <a:buFont typeface="Wingdings 3" pitchFamily="18" charset="2"/>
              <a:buNone/>
              <a:defRPr/>
            </a:pPr>
            <a:endParaRPr lang="en-US" altLang="en-US" sz="2400" dirty="0">
              <a:latin typeface="Arial" panose="020B0604020202020204" pitchFamily="34" charset="0"/>
              <a:cs typeface="Arial" panose="020B0604020202020204" pitchFamily="34" charset="0"/>
            </a:endParaRPr>
          </a:p>
          <a:p>
            <a:pPr marL="109537" indent="0" eaLnBrk="1" hangingPunct="1">
              <a:lnSpc>
                <a:spcPct val="80000"/>
              </a:lnSpc>
              <a:buFont typeface="Wingdings 3" pitchFamily="18" charset="2"/>
              <a:buNone/>
              <a:defRPr/>
            </a:pPr>
            <a:r>
              <a:rPr lang="en-US" altLang="en-US" sz="2800" dirty="0"/>
              <a:t> </a:t>
            </a:r>
            <a:endParaRPr lang="en-US" altLang="en-US" sz="2400" dirty="0"/>
          </a:p>
        </p:txBody>
      </p:sp>
      <p:sp>
        <p:nvSpPr>
          <p:cNvPr id="90115" name="Rectangle 35"/>
          <p:cNvSpPr>
            <a:spLocks noGrp="1" noChangeArrowheads="1"/>
          </p:cNvSpPr>
          <p:nvPr>
            <p:ph type="ftr" sz="quarter" idx="11"/>
          </p:nvPr>
        </p:nvSpPr>
        <p:spPr bwMode="auto">
          <a:xfrm>
            <a:off x="1066800" y="6096000"/>
            <a:ext cx="6019800" cy="30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r>
              <a:rPr lang="en-US" altLang="en-US" sz="1400" dirty="0">
                <a:latin typeface="Times New Roman" pitchFamily="18" charset="0"/>
              </a:rPr>
              <a:t>US Dept of Education- Office of Postsecondary Education</a:t>
            </a:r>
          </a:p>
        </p:txBody>
      </p:sp>
      <p:sp>
        <p:nvSpPr>
          <p:cNvPr id="32772" name="Rectangle 2"/>
          <p:cNvSpPr>
            <a:spLocks noGrp="1" noChangeArrowheads="1"/>
          </p:cNvSpPr>
          <p:nvPr>
            <p:ph type="title"/>
          </p:nvPr>
        </p:nvSpPr>
        <p:spPr>
          <a:xfrm>
            <a:off x="228600" y="457200"/>
            <a:ext cx="8610600" cy="685800"/>
          </a:xfrm>
          <a:extLst>
            <a:ext uri="{909E8E84-426E-40DD-AFC4-6F175D3DCCD1}">
              <a14:hiddenFill xmlns:a14="http://schemas.microsoft.com/office/drawing/2010/main">
                <a:solidFill>
                  <a:srgbClr val="FFFFFF"/>
                </a:solidFill>
              </a14:hiddenFill>
            </a:ext>
          </a:extLst>
        </p:spPr>
        <p:txBody>
          <a:bodyPr>
            <a:normAutofit fontScale="90000"/>
          </a:bodyPr>
          <a:lstStyle/>
          <a:p>
            <a:pPr algn="ctr" eaLnBrk="1" fontAlgn="auto" hangingPunct="1">
              <a:spcAft>
                <a:spcPts val="0"/>
              </a:spcAft>
              <a:defRPr/>
            </a:pPr>
            <a:r>
              <a:rPr lang="en-US" altLang="en-US" dirty="0">
                <a:solidFill>
                  <a:schemeClr val="tx1"/>
                </a:solidFill>
                <a:effectLst/>
                <a:latin typeface="Arial" panose="020B0604020202020204" pitchFamily="34" charset="0"/>
                <a:cs typeface="Arial" panose="020B0604020202020204" pitchFamily="34" charset="0"/>
              </a:rPr>
              <a:t>TPSID Coordinating Center Program </a:t>
            </a:r>
            <a:br>
              <a:rPr lang="en-US" altLang="en-US" dirty="0">
                <a:solidFill>
                  <a:schemeClr val="tx1"/>
                </a:solidFill>
                <a:effectLst/>
                <a:latin typeface="Arial" panose="020B0604020202020204" pitchFamily="34" charset="0"/>
                <a:cs typeface="Arial" panose="020B0604020202020204" pitchFamily="34" charset="0"/>
              </a:rPr>
            </a:br>
            <a:r>
              <a:rPr lang="en-US" altLang="en-US" dirty="0">
                <a:solidFill>
                  <a:schemeClr val="tx1"/>
                </a:solidFill>
                <a:effectLst/>
                <a:latin typeface="Arial" panose="020B0604020202020204" pitchFamily="34" charset="0"/>
                <a:cs typeface="Arial" panose="020B0604020202020204" pitchFamily="34" charset="0"/>
              </a:rPr>
              <a:t>Performance Measures</a:t>
            </a:r>
          </a:p>
        </p:txBody>
      </p:sp>
    </p:spTree>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35"/>
          <p:cNvSpPr>
            <a:spLocks noGrp="1" noChangeArrowheads="1"/>
          </p:cNvSpPr>
          <p:nvPr>
            <p:ph type="ftr" sz="quarter" idx="11"/>
          </p:nvPr>
        </p:nvSpPr>
        <p:spPr bwMode="auto">
          <a:xfrm>
            <a:off x="2024856" y="6003925"/>
            <a:ext cx="5181600" cy="30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r>
              <a:rPr lang="en-US" altLang="en-US" sz="1400" dirty="0">
                <a:latin typeface="Times New Roman" pitchFamily="18" charset="0"/>
              </a:rPr>
              <a:t>US Dept of Education- Office of Postsecondary Education</a:t>
            </a:r>
          </a:p>
        </p:txBody>
      </p:sp>
      <p:sp>
        <p:nvSpPr>
          <p:cNvPr id="91140" name="Text Box 4"/>
          <p:cNvSpPr txBox="1">
            <a:spLocks noChangeArrowheads="1"/>
          </p:cNvSpPr>
          <p:nvPr/>
        </p:nvSpPr>
        <p:spPr bwMode="auto">
          <a:xfrm>
            <a:off x="746125" y="2286000"/>
            <a:ext cx="7467600" cy="354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algn="ctr" eaLnBrk="1" hangingPunct="1">
              <a:spcBef>
                <a:spcPct val="0"/>
              </a:spcBef>
              <a:buClrTx/>
              <a:buSzTx/>
              <a:buFontTx/>
              <a:buNone/>
            </a:pPr>
            <a:r>
              <a:rPr lang="en-US" altLang="en-US" sz="3200" dirty="0">
                <a:latin typeface="Arial" pitchFamily="34" charset="0"/>
              </a:rPr>
              <a:t>For TPSID Program</a:t>
            </a:r>
          </a:p>
          <a:p>
            <a:pPr algn="ctr" eaLnBrk="1" hangingPunct="1">
              <a:spcBef>
                <a:spcPct val="0"/>
              </a:spcBef>
              <a:buClrTx/>
              <a:buSzTx/>
              <a:buFontTx/>
              <a:buNone/>
            </a:pPr>
            <a:r>
              <a:rPr lang="en-US" altLang="en-US" sz="3200" dirty="0">
                <a:latin typeface="Arial" pitchFamily="34" charset="0"/>
              </a:rPr>
              <a:t>related inquiries contact :</a:t>
            </a:r>
          </a:p>
          <a:p>
            <a:pPr algn="ctr" eaLnBrk="1" hangingPunct="1">
              <a:spcBef>
                <a:spcPct val="0"/>
              </a:spcBef>
              <a:buClrTx/>
              <a:buSzTx/>
              <a:buFontTx/>
              <a:buNone/>
            </a:pPr>
            <a:endParaRPr lang="en-US" altLang="en-US" sz="3200" dirty="0">
              <a:latin typeface="Arial" pitchFamily="34" charset="0"/>
            </a:endParaRPr>
          </a:p>
          <a:p>
            <a:pPr algn="ctr" eaLnBrk="1" hangingPunct="1">
              <a:spcBef>
                <a:spcPct val="0"/>
              </a:spcBef>
              <a:buClrTx/>
              <a:buSzTx/>
              <a:buFontTx/>
              <a:buNone/>
            </a:pPr>
            <a:r>
              <a:rPr lang="en-US" altLang="en-US" sz="3200" dirty="0">
                <a:latin typeface="Arial" pitchFamily="34" charset="0"/>
              </a:rPr>
              <a:t>Shedita Alston</a:t>
            </a:r>
          </a:p>
          <a:p>
            <a:pPr algn="ctr" eaLnBrk="1" hangingPunct="1">
              <a:spcBef>
                <a:spcPct val="0"/>
              </a:spcBef>
              <a:buClrTx/>
              <a:buSzTx/>
              <a:buFontTx/>
              <a:buNone/>
            </a:pPr>
            <a:r>
              <a:rPr lang="en-US" altLang="en-US" sz="3200" dirty="0">
                <a:latin typeface="Arial" pitchFamily="34" charset="0"/>
                <a:hlinkClick r:id="rId3"/>
              </a:rPr>
              <a:t>Shedita.Alston@ed.gov</a:t>
            </a:r>
            <a:endParaRPr lang="en-US" altLang="en-US" sz="3200" dirty="0">
              <a:latin typeface="Arial" pitchFamily="34" charset="0"/>
            </a:endParaRPr>
          </a:p>
          <a:p>
            <a:pPr algn="ctr" eaLnBrk="1" hangingPunct="1">
              <a:spcBef>
                <a:spcPct val="0"/>
              </a:spcBef>
              <a:buClrTx/>
              <a:buSzTx/>
              <a:buFontTx/>
              <a:buNone/>
            </a:pPr>
            <a:r>
              <a:rPr lang="en-US" altLang="en-US" sz="3200" dirty="0">
                <a:latin typeface="Arial" pitchFamily="34" charset="0"/>
              </a:rPr>
              <a:t>202-453-7090</a:t>
            </a:r>
          </a:p>
          <a:p>
            <a:pPr algn="ctr" eaLnBrk="1" hangingPunct="1">
              <a:spcBef>
                <a:spcPct val="0"/>
              </a:spcBef>
              <a:buClrTx/>
              <a:buSzTx/>
              <a:buFontTx/>
              <a:buNone/>
            </a:pPr>
            <a:endParaRPr lang="en-US" altLang="en-US" sz="3200" dirty="0">
              <a:latin typeface="Arial" pitchFamily="34" charset="0"/>
            </a:endParaRPr>
          </a:p>
        </p:txBody>
      </p:sp>
      <p:sp>
        <p:nvSpPr>
          <p:cNvPr id="91141" name="Text Box 5" descr="TPSID/TPSID CC &#10;"/>
          <p:cNvSpPr txBox="1">
            <a:spLocks noGrp="1" noChangeArrowheads="1"/>
          </p:cNvSpPr>
          <p:nvPr>
            <p:ph type="title" idx="4294967295"/>
          </p:nvPr>
        </p:nvSpPr>
        <p:spPr bwMode="auto">
          <a:xfrm>
            <a:off x="539750" y="330200"/>
            <a:ext cx="8458200" cy="2801938"/>
          </a:xfrm>
          <a:prstGeom prst="rect">
            <a:avLst/>
          </a:prstGeom>
          <a:noFill/>
          <a:ln>
            <a:noFill/>
            <a:prstDash/>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4000" b="0" i="0" u="none" strike="noStrike" kern="1200" cap="none" spc="0" normalizeH="0" baseline="0" noProof="0" dirty="0">
                <a:ln>
                  <a:noFill/>
                </a:ln>
                <a:solidFill>
                  <a:schemeClr val="tx1"/>
                </a:solidFill>
                <a:effectLst/>
                <a:uLnTx/>
                <a:uFillTx/>
                <a:latin typeface="Arial" pitchFamily="34" charset="0"/>
                <a:ea typeface="+mn-ea"/>
                <a:cs typeface="Arial" pitchFamily="34" charset="0"/>
              </a:rPr>
              <a:t>TPSID/TPSID CC </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4000" b="0" i="0" u="none" strike="noStrike" kern="1200" cap="none" spc="0" normalizeH="0" baseline="0" noProof="0" dirty="0">
                <a:ln>
                  <a:noFill/>
                </a:ln>
                <a:solidFill>
                  <a:schemeClr val="tx1"/>
                </a:solidFill>
                <a:effectLst/>
                <a:uLnTx/>
                <a:uFillTx/>
                <a:latin typeface="Arial" pitchFamily="34" charset="0"/>
                <a:ea typeface="+mn-ea"/>
                <a:cs typeface="Arial" pitchFamily="34" charset="0"/>
              </a:rPr>
              <a:t>Program Officer Contact</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3200" b="0" i="0" u="none" strike="noStrike" kern="1200" cap="none" spc="0" normalizeH="0" baseline="0" noProof="0" dirty="0">
                <a:ln>
                  <a:noFill/>
                </a:ln>
                <a:solidFill>
                  <a:schemeClr val="tx1"/>
                </a:solidFill>
                <a:effectLst/>
                <a:uLnTx/>
                <a:uFillTx/>
                <a:latin typeface="Arial" pitchFamily="34" charset="0"/>
                <a:ea typeface="+mn-ea"/>
                <a:cs typeface="+mn-cs"/>
              </a:rPr>
              <a:t> </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3200" b="1" i="0" u="none" strike="noStrike" kern="1200" cap="none" spc="0" normalizeH="0" baseline="0" noProof="0" dirty="0">
              <a:ln>
                <a:noFill/>
              </a:ln>
              <a:solidFill>
                <a:schemeClr val="tx1"/>
              </a:solidFill>
              <a:effectLst/>
              <a:uLnTx/>
              <a:uFillTx/>
              <a:latin typeface="Arial" pitchFamily="34" charset="0"/>
              <a:ea typeface="+mn-ea"/>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n-US" sz="3200" b="1" i="0" u="none" strike="noStrike" kern="1200" cap="none" spc="0" normalizeH="0" baseline="0" noProof="0" dirty="0">
              <a:ln>
                <a:noFill/>
              </a:ln>
              <a:solidFill>
                <a:schemeClr val="tx1"/>
              </a:solidFill>
              <a:effectLst/>
              <a:uLnTx/>
              <a:uFillTx/>
              <a:latin typeface="Arial" pitchFamily="34" charset="0"/>
              <a:ea typeface="+mn-ea"/>
              <a:cs typeface="+mn-cs"/>
            </a:endParaRPr>
          </a:p>
        </p:txBody>
      </p:sp>
      <p:sp>
        <p:nvSpPr>
          <p:cNvPr id="91142" name="Text Box 6" descr="Program Officer Contact"/>
          <p:cNvSpPr txBox="1">
            <a:spLocks noChangeArrowheads="1"/>
          </p:cNvSpPr>
          <p:nvPr/>
        </p:nvSpPr>
        <p:spPr bwMode="auto">
          <a:xfrm>
            <a:off x="228600" y="854075"/>
            <a:ext cx="8774113" cy="1754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algn="ctr" eaLnBrk="1" hangingPunct="1">
              <a:spcBef>
                <a:spcPct val="0"/>
              </a:spcBef>
              <a:buClrTx/>
              <a:buSzTx/>
              <a:buFontTx/>
              <a:buNone/>
            </a:pPr>
            <a:endParaRPr lang="en-US" altLang="en-US" sz="3600" b="1" dirty="0">
              <a:latin typeface="Arial" pitchFamily="34" charset="0"/>
            </a:endParaRPr>
          </a:p>
          <a:p>
            <a:pPr eaLnBrk="1" hangingPunct="1">
              <a:spcBef>
                <a:spcPct val="0"/>
              </a:spcBef>
              <a:buClrTx/>
              <a:buSzTx/>
              <a:buFontTx/>
              <a:buNone/>
            </a:pPr>
            <a:endParaRPr lang="en-US" altLang="en-US" sz="3600" b="1" dirty="0">
              <a:latin typeface="Arial" pitchFamily="34" charset="0"/>
            </a:endParaRPr>
          </a:p>
          <a:p>
            <a:pPr algn="ctr" eaLnBrk="1" hangingPunct="1">
              <a:spcBef>
                <a:spcPct val="0"/>
              </a:spcBef>
              <a:buClrTx/>
              <a:buSzTx/>
              <a:buFontTx/>
              <a:buNone/>
            </a:pPr>
            <a:endParaRPr lang="en-US" altLang="en-US" sz="3600" b="1" dirty="0">
              <a:latin typeface="Arial"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Footer Placeholder 2"/>
          <p:cNvSpPr>
            <a:spLocks noGrp="1"/>
          </p:cNvSpPr>
          <p:nvPr>
            <p:ph type="ftr" sz="quarter" idx="11"/>
          </p:nvPr>
        </p:nvSpPr>
        <p:spPr bwMode="auto">
          <a:xfrm>
            <a:off x="2514600" y="6043613"/>
            <a:ext cx="3581400" cy="1285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r>
              <a:rPr lang="en-US" altLang="en-US" sz="1000" dirty="0">
                <a:latin typeface="Times New Roman" pitchFamily="18" charset="0"/>
              </a:rPr>
              <a:t>US Dept of Education, Office of Postsecondary Education</a:t>
            </a:r>
          </a:p>
        </p:txBody>
      </p:sp>
      <p:sp>
        <p:nvSpPr>
          <p:cNvPr id="21508"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fld id="{9B7A2557-02A4-4EC6-9BBA-D76B5F8C1401}" type="slidenum">
              <a:rPr lang="en-US" altLang="en-US" sz="1000" smtClean="0">
                <a:latin typeface="Times New Roman" pitchFamily="18" charset="0"/>
              </a:rPr>
              <a:pPr eaLnBrk="1" hangingPunct="1">
                <a:spcBef>
                  <a:spcPct val="0"/>
                </a:spcBef>
                <a:buClrTx/>
                <a:buSzTx/>
                <a:buFontTx/>
                <a:buNone/>
              </a:pPr>
              <a:t>12</a:t>
            </a:fld>
            <a:endParaRPr lang="en-US" altLang="en-US" sz="1000">
              <a:latin typeface="Times New Roman" pitchFamily="18" charset="0"/>
            </a:endParaRPr>
          </a:p>
        </p:txBody>
      </p:sp>
      <p:sp>
        <p:nvSpPr>
          <p:cNvPr id="21509" name="Rectangle 4" descr="2020 TPSID Program &#10;Grant Competition Highlights&#10;"/>
          <p:cNvSpPr>
            <a:spLocks noGrp="1" noChangeArrowheads="1"/>
          </p:cNvSpPr>
          <p:nvPr>
            <p:ph type="title" idx="4294967295"/>
          </p:nvPr>
        </p:nvSpPr>
        <p:spPr bwMode="auto">
          <a:xfrm>
            <a:off x="533400" y="228600"/>
            <a:ext cx="8229600" cy="1200150"/>
          </a:xfrm>
          <a:prstGeom prst="rect">
            <a:avLst/>
          </a:prstGeom>
          <a:noFill/>
          <a:ln>
            <a:noFill/>
            <a:prstDash/>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3600" b="1" i="0" u="none" strike="noStrike" kern="1200" cap="none" spc="0" normalizeH="0" baseline="0" noProof="0" dirty="0">
                <a:ln>
                  <a:noFill/>
                </a:ln>
                <a:solidFill>
                  <a:schemeClr val="tx1"/>
                </a:solidFill>
                <a:effectLst/>
                <a:uLnTx/>
                <a:uFillTx/>
                <a:latin typeface="Arial" pitchFamily="34" charset="0"/>
                <a:ea typeface="+mn-ea"/>
                <a:cs typeface="+mn-cs"/>
              </a:rPr>
              <a:t>2020 TPSID Program </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3600" b="1" i="0" u="none" strike="noStrike" kern="1200" cap="none" spc="0" normalizeH="0" baseline="0" noProof="0" dirty="0">
                <a:ln>
                  <a:noFill/>
                </a:ln>
                <a:solidFill>
                  <a:schemeClr val="tx1"/>
                </a:solidFill>
                <a:effectLst/>
                <a:uLnTx/>
                <a:uFillTx/>
                <a:latin typeface="Arial" pitchFamily="34" charset="0"/>
                <a:ea typeface="+mn-ea"/>
                <a:cs typeface="+mn-cs"/>
              </a:rPr>
              <a:t>Grant Competition Highlights</a:t>
            </a:r>
          </a:p>
        </p:txBody>
      </p:sp>
      <p:sp>
        <p:nvSpPr>
          <p:cNvPr id="21510" name="Rectangle 5"/>
          <p:cNvSpPr>
            <a:spLocks noChangeArrowheads="1"/>
          </p:cNvSpPr>
          <p:nvPr/>
        </p:nvSpPr>
        <p:spPr bwMode="auto">
          <a:xfrm>
            <a:off x="341313" y="1428750"/>
            <a:ext cx="8534400" cy="40113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r>
              <a:rPr lang="en-US" altLang="en-US" sz="2000" dirty="0">
                <a:latin typeface="Arial" pitchFamily="34" charset="0"/>
                <a:cs typeface="Arial" pitchFamily="34" charset="0"/>
              </a:rPr>
              <a:t>The TPSID Program Funding Information (Continued):</a:t>
            </a:r>
          </a:p>
          <a:p>
            <a:pPr eaLnBrk="1" hangingPunct="1">
              <a:spcBef>
                <a:spcPct val="0"/>
              </a:spcBef>
              <a:buClrTx/>
              <a:buSzTx/>
              <a:buFontTx/>
              <a:buNone/>
            </a:pPr>
            <a:endParaRPr lang="en-US" altLang="en-US" sz="2000" dirty="0">
              <a:latin typeface="Arial" pitchFamily="34" charset="0"/>
              <a:cs typeface="Arial" pitchFamily="34" charset="0"/>
            </a:endParaRPr>
          </a:p>
          <a:p>
            <a:pPr eaLnBrk="1" hangingPunct="1">
              <a:spcBef>
                <a:spcPct val="0"/>
              </a:spcBef>
              <a:buClrTx/>
              <a:buSzTx/>
              <a:buFontTx/>
              <a:buNone/>
            </a:pPr>
            <a:r>
              <a:rPr lang="en-US" altLang="en-US" sz="2000" b="1" dirty="0">
                <a:latin typeface="Arial" pitchFamily="34" charset="0"/>
                <a:cs typeface="Arial" pitchFamily="34" charset="0"/>
              </a:rPr>
              <a:t>Highlight #5-</a:t>
            </a:r>
            <a:r>
              <a:rPr lang="en-US" altLang="en-US" sz="2000" dirty="0">
                <a:latin typeface="Arial" pitchFamily="34" charset="0"/>
                <a:cs typeface="Arial" pitchFamily="34" charset="0"/>
              </a:rPr>
              <a:t>TPSID</a:t>
            </a:r>
            <a:r>
              <a:rPr lang="en-US" altLang="en-US" sz="2000" b="1" dirty="0">
                <a:latin typeface="Arial" pitchFamily="34" charset="0"/>
                <a:cs typeface="Arial" pitchFamily="34" charset="0"/>
              </a:rPr>
              <a:t> </a:t>
            </a:r>
            <a:r>
              <a:rPr lang="en-US" altLang="en-US" sz="2000" dirty="0">
                <a:latin typeface="Arial" pitchFamily="34" charset="0"/>
                <a:cs typeface="Arial" pitchFamily="34" charset="0"/>
              </a:rPr>
              <a:t>projects will begin on October 1, 2020</a:t>
            </a:r>
          </a:p>
          <a:p>
            <a:pPr eaLnBrk="1" hangingPunct="1">
              <a:spcBef>
                <a:spcPct val="0"/>
              </a:spcBef>
              <a:buClrTx/>
              <a:buSzTx/>
              <a:buFontTx/>
              <a:buNone/>
            </a:pPr>
            <a:r>
              <a:rPr lang="en-US" altLang="en-US" sz="2000" b="1" dirty="0">
                <a:latin typeface="Arial" pitchFamily="34" charset="0"/>
                <a:cs typeface="Arial" pitchFamily="34" charset="0"/>
              </a:rPr>
              <a:t>(Year one may not be used as a planning year. Funded TPSID projects must begin their ED-approved grant proposal activities on October 1, 2020).</a:t>
            </a:r>
          </a:p>
          <a:p>
            <a:pPr eaLnBrk="1" hangingPunct="1">
              <a:spcBef>
                <a:spcPct val="0"/>
              </a:spcBef>
              <a:buClrTx/>
              <a:buSzTx/>
              <a:buFontTx/>
              <a:buNone/>
            </a:pPr>
            <a:endParaRPr lang="en-US" altLang="en-US" sz="2000" b="1" dirty="0">
              <a:latin typeface="Arial" pitchFamily="34" charset="0"/>
              <a:cs typeface="Arial" pitchFamily="34" charset="0"/>
            </a:endParaRPr>
          </a:p>
          <a:p>
            <a:pPr eaLnBrk="1" hangingPunct="1">
              <a:spcBef>
                <a:spcPct val="0"/>
              </a:spcBef>
              <a:buClrTx/>
              <a:buSzTx/>
              <a:buNone/>
            </a:pPr>
            <a:r>
              <a:rPr lang="en-US" altLang="en-US" sz="2000" b="1" dirty="0">
                <a:latin typeface="Arial" pitchFamily="34" charset="0"/>
                <a:cs typeface="Arial" pitchFamily="34" charset="0"/>
              </a:rPr>
              <a:t>Highlight #6-</a:t>
            </a:r>
            <a:r>
              <a:rPr lang="en-US" altLang="en-US" sz="2000" dirty="0">
                <a:latin typeface="Arial" pitchFamily="34" charset="0"/>
                <a:cs typeface="Arial" pitchFamily="34" charset="0"/>
              </a:rPr>
              <a:t>The TPSID program expects</a:t>
            </a:r>
            <a:r>
              <a:rPr lang="en-US" altLang="en-US" sz="2000" b="1" dirty="0">
                <a:latin typeface="Arial" pitchFamily="34" charset="0"/>
                <a:cs typeface="Arial" pitchFamily="34" charset="0"/>
              </a:rPr>
              <a:t> </a:t>
            </a:r>
            <a:r>
              <a:rPr lang="en-US" altLang="en-US" sz="2000" dirty="0">
                <a:latin typeface="Arial" pitchFamily="34" charset="0"/>
                <a:cs typeface="Arial" pitchFamily="34" charset="0"/>
              </a:rPr>
              <a:t>to make approximately 20-25 awards </a:t>
            </a:r>
            <a:r>
              <a:rPr lang="en-US" altLang="en-US" sz="2000" b="1" dirty="0">
                <a:latin typeface="Arial" pitchFamily="34" charset="0"/>
                <a:cs typeface="Arial" pitchFamily="34" charset="0"/>
              </a:rPr>
              <a:t>(25 awards were made in FY’ 2015);</a:t>
            </a:r>
          </a:p>
          <a:p>
            <a:pPr eaLnBrk="1" hangingPunct="1">
              <a:spcBef>
                <a:spcPct val="0"/>
              </a:spcBef>
              <a:buClrTx/>
              <a:buSzTx/>
              <a:buFontTx/>
              <a:buNone/>
            </a:pPr>
            <a:endParaRPr lang="en-US" altLang="en-US" sz="2000" b="1" dirty="0">
              <a:latin typeface="Arial" pitchFamily="34" charset="0"/>
              <a:cs typeface="Arial" pitchFamily="34" charset="0"/>
            </a:endParaRPr>
          </a:p>
          <a:p>
            <a:pPr eaLnBrk="1" hangingPunct="1">
              <a:spcBef>
                <a:spcPct val="0"/>
              </a:spcBef>
              <a:buClrTx/>
              <a:buSzTx/>
              <a:buFontTx/>
              <a:buNone/>
            </a:pPr>
            <a:endParaRPr lang="en-US" altLang="en-US" sz="1600" b="1" dirty="0">
              <a:latin typeface="Arial" pitchFamily="34" charset="0"/>
              <a:cs typeface="Arial" pitchFamily="34" charset="0"/>
            </a:endParaRPr>
          </a:p>
          <a:p>
            <a:endParaRPr lang="en-US" sz="1600" dirty="0">
              <a:latin typeface="Arial" panose="020B0604020202020204" pitchFamily="34" charset="0"/>
              <a:cs typeface="Arial" panose="020B0604020202020204" pitchFamily="34" charset="0"/>
            </a:endParaRPr>
          </a:p>
          <a:p>
            <a:pPr>
              <a:buNone/>
            </a:pPr>
            <a:r>
              <a:rPr lang="en-US" sz="1600"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29509888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Date Placeholder 1"/>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r>
              <a:rPr lang="en-US" altLang="en-US" sz="1000">
                <a:latin typeface="Times New Roman" pitchFamily="18" charset="0"/>
              </a:rPr>
              <a:t>July 12, 2010</a:t>
            </a:r>
          </a:p>
        </p:txBody>
      </p:sp>
      <p:sp>
        <p:nvSpPr>
          <p:cNvPr id="17411" name="Footer Placeholder 2"/>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r>
              <a:rPr lang="en-US" altLang="en-US" sz="1000">
                <a:latin typeface="Times New Roman" pitchFamily="18" charset="0"/>
              </a:rPr>
              <a:t>US Dept of Education, Office of Postsecondary Education</a:t>
            </a:r>
          </a:p>
        </p:txBody>
      </p:sp>
      <p:sp>
        <p:nvSpPr>
          <p:cNvPr id="17412"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fld id="{DC844295-950E-4020-859E-F24F6E530884}" type="slidenum">
              <a:rPr lang="en-US" altLang="en-US" sz="1000" smtClean="0">
                <a:latin typeface="Times New Roman" pitchFamily="18" charset="0"/>
              </a:rPr>
              <a:pPr eaLnBrk="1" hangingPunct="1">
                <a:spcBef>
                  <a:spcPct val="0"/>
                </a:spcBef>
                <a:buClrTx/>
                <a:buSzTx/>
                <a:buFontTx/>
                <a:buNone/>
              </a:pPr>
              <a:t>13</a:t>
            </a:fld>
            <a:endParaRPr lang="en-US" altLang="en-US" sz="1000">
              <a:latin typeface="Times New Roman" pitchFamily="18" charset="0"/>
            </a:endParaRPr>
          </a:p>
        </p:txBody>
      </p:sp>
      <p:sp>
        <p:nvSpPr>
          <p:cNvPr id="17413" name="Rectangle 4" descr="2020 TPSID Program &#10;Grant Competition Highlights&#10;"/>
          <p:cNvSpPr>
            <a:spLocks noGrp="1" noChangeArrowheads="1"/>
          </p:cNvSpPr>
          <p:nvPr>
            <p:ph type="title" idx="4294967295"/>
          </p:nvPr>
        </p:nvSpPr>
        <p:spPr bwMode="auto">
          <a:xfrm>
            <a:off x="533400" y="228600"/>
            <a:ext cx="8229600" cy="954107"/>
          </a:xfrm>
          <a:prstGeom prst="rect">
            <a:avLst/>
          </a:prstGeom>
          <a:noFill/>
          <a:ln>
            <a:noFill/>
            <a:prstDash/>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2800" b="1" i="0" u="none" strike="noStrike" kern="1200" cap="none" spc="0" normalizeH="0" baseline="0" noProof="0" dirty="0">
                <a:ln>
                  <a:noFill/>
                </a:ln>
                <a:solidFill>
                  <a:schemeClr val="tx1"/>
                </a:solidFill>
                <a:effectLst/>
                <a:uLnTx/>
                <a:uFillTx/>
                <a:latin typeface="Arial" pitchFamily="34" charset="0"/>
                <a:ea typeface="+mn-ea"/>
                <a:cs typeface="+mn-cs"/>
              </a:rPr>
              <a:t>2020 TPSID Program </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2800" b="1" i="0" u="none" strike="noStrike" kern="1200" cap="none" spc="0" normalizeH="0" baseline="0" noProof="0" dirty="0">
                <a:ln>
                  <a:noFill/>
                </a:ln>
                <a:solidFill>
                  <a:schemeClr val="tx1"/>
                </a:solidFill>
                <a:effectLst/>
                <a:uLnTx/>
                <a:uFillTx/>
                <a:latin typeface="Arial" pitchFamily="34" charset="0"/>
                <a:ea typeface="+mn-ea"/>
                <a:cs typeface="+mn-cs"/>
              </a:rPr>
              <a:t>Grant Competition Highlights</a:t>
            </a:r>
          </a:p>
        </p:txBody>
      </p:sp>
      <p:sp>
        <p:nvSpPr>
          <p:cNvPr id="17414" name="Rectangle 5"/>
          <p:cNvSpPr>
            <a:spLocks noChangeArrowheads="1"/>
          </p:cNvSpPr>
          <p:nvPr/>
        </p:nvSpPr>
        <p:spPr bwMode="auto">
          <a:xfrm>
            <a:off x="277813" y="1430338"/>
            <a:ext cx="8534400" cy="5510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r>
              <a:rPr lang="en-US" altLang="en-US" sz="1800" b="1" dirty="0">
                <a:latin typeface="Arial" pitchFamily="34" charset="0"/>
                <a:cs typeface="Arial" pitchFamily="34" charset="0"/>
              </a:rPr>
              <a:t>Highlight #7- Priorities</a:t>
            </a:r>
          </a:p>
          <a:p>
            <a:pPr eaLnBrk="1" hangingPunct="1">
              <a:spcBef>
                <a:spcPct val="0"/>
              </a:spcBef>
              <a:buClrTx/>
              <a:buSzTx/>
              <a:buFontTx/>
              <a:buNone/>
            </a:pPr>
            <a:endParaRPr lang="en-US" altLang="en-US" sz="1800" dirty="0">
              <a:latin typeface="Arial" pitchFamily="34" charset="0"/>
              <a:cs typeface="Arial" pitchFamily="34" charset="0"/>
            </a:endParaRPr>
          </a:p>
          <a:p>
            <a:pPr eaLnBrk="1" hangingPunct="1">
              <a:spcBef>
                <a:spcPct val="0"/>
              </a:spcBef>
              <a:buClrTx/>
              <a:buSzTx/>
              <a:buFontTx/>
              <a:buNone/>
            </a:pPr>
            <a:r>
              <a:rPr lang="en-US" altLang="en-US" sz="1800" dirty="0">
                <a:latin typeface="Arial" pitchFamily="34" charset="0"/>
                <a:cs typeface="Arial" pitchFamily="34" charset="0"/>
              </a:rPr>
              <a:t>The TPSID Program has </a:t>
            </a:r>
            <a:r>
              <a:rPr lang="en-US" altLang="en-US" sz="1800" b="1" dirty="0">
                <a:latin typeface="Arial" pitchFamily="34" charset="0"/>
                <a:cs typeface="Arial" pitchFamily="34" charset="0"/>
              </a:rPr>
              <a:t>ONE Absolute Priority; THREE Competitive Preference Priorities; and </a:t>
            </a:r>
            <a:r>
              <a:rPr lang="en-US" altLang="en-US" sz="1800" b="1" u="sng" dirty="0">
                <a:latin typeface="Arial" pitchFamily="34" charset="0"/>
                <a:cs typeface="Arial" pitchFamily="34" charset="0"/>
              </a:rPr>
              <a:t>Zero</a:t>
            </a:r>
            <a:r>
              <a:rPr lang="en-US" altLang="en-US" sz="1800" b="1" dirty="0">
                <a:latin typeface="Arial" pitchFamily="34" charset="0"/>
                <a:cs typeface="Arial" pitchFamily="34" charset="0"/>
              </a:rPr>
              <a:t> Invitational Priorities</a:t>
            </a:r>
            <a:r>
              <a:rPr lang="en-US" altLang="en-US" sz="1800" dirty="0">
                <a:latin typeface="Arial" pitchFamily="34" charset="0"/>
                <a:cs typeface="Arial" pitchFamily="34" charset="0"/>
              </a:rPr>
              <a:t>.</a:t>
            </a:r>
          </a:p>
          <a:p>
            <a:pPr eaLnBrk="1" hangingPunct="1">
              <a:spcBef>
                <a:spcPct val="0"/>
              </a:spcBef>
              <a:buClrTx/>
              <a:buSzTx/>
              <a:buFontTx/>
              <a:buNone/>
            </a:pPr>
            <a:endParaRPr lang="en-US" altLang="en-US" sz="1800" dirty="0">
              <a:latin typeface="Arial" pitchFamily="34" charset="0"/>
              <a:cs typeface="Arial" pitchFamily="34" charset="0"/>
            </a:endParaRPr>
          </a:p>
          <a:p>
            <a:pPr eaLnBrk="1" hangingPunct="1">
              <a:spcBef>
                <a:spcPct val="0"/>
              </a:spcBef>
              <a:buClrTx/>
              <a:buSzTx/>
              <a:buFontTx/>
              <a:buNone/>
            </a:pPr>
            <a:r>
              <a:rPr lang="en-US" altLang="en-US" sz="1800" dirty="0">
                <a:latin typeface="Arial" pitchFamily="34" charset="0"/>
                <a:cs typeface="Arial" pitchFamily="34" charset="0"/>
              </a:rPr>
              <a:t>The </a:t>
            </a:r>
            <a:r>
              <a:rPr lang="en-US" altLang="en-US" sz="1800" b="1" dirty="0">
                <a:latin typeface="Arial" pitchFamily="34" charset="0"/>
                <a:cs typeface="Arial" pitchFamily="34" charset="0"/>
              </a:rPr>
              <a:t>ONE</a:t>
            </a:r>
            <a:r>
              <a:rPr lang="en-US" altLang="en-US" sz="1800" dirty="0">
                <a:latin typeface="Arial" pitchFamily="34" charset="0"/>
                <a:cs typeface="Arial" pitchFamily="34" charset="0"/>
              </a:rPr>
              <a:t> Absolute Priority/Use of Funds is comprised of </a:t>
            </a:r>
            <a:r>
              <a:rPr lang="en-US" altLang="en-US" sz="1800" b="1" dirty="0">
                <a:latin typeface="Arial" pitchFamily="34" charset="0"/>
                <a:cs typeface="Arial" pitchFamily="34" charset="0"/>
              </a:rPr>
              <a:t>EIGHT</a:t>
            </a:r>
            <a:r>
              <a:rPr lang="en-US" altLang="en-US" sz="1800" dirty="0">
                <a:latin typeface="Arial" pitchFamily="34" charset="0"/>
                <a:cs typeface="Arial" pitchFamily="34" charset="0"/>
              </a:rPr>
              <a:t> components:</a:t>
            </a:r>
          </a:p>
          <a:p>
            <a:pPr eaLnBrk="1" hangingPunct="1">
              <a:spcBef>
                <a:spcPct val="0"/>
              </a:spcBef>
              <a:buClrTx/>
              <a:buSzTx/>
              <a:buFont typeface="Arial" pitchFamily="34" charset="0"/>
              <a:buChar char="•"/>
            </a:pPr>
            <a:endParaRPr lang="en-US" altLang="en-US" sz="1800" b="1" dirty="0">
              <a:latin typeface="Arial" pitchFamily="34" charset="0"/>
              <a:cs typeface="Arial" pitchFamily="34" charset="0"/>
            </a:endParaRPr>
          </a:p>
          <a:p>
            <a:pPr eaLnBrk="1" hangingPunct="1">
              <a:spcBef>
                <a:spcPct val="0"/>
              </a:spcBef>
              <a:buClrTx/>
              <a:buSzTx/>
              <a:buFont typeface="Arial" pitchFamily="34" charset="0"/>
              <a:buChar char="•"/>
            </a:pPr>
            <a:r>
              <a:rPr lang="en-US" altLang="en-US" sz="1800" b="1" dirty="0">
                <a:latin typeface="Arial" pitchFamily="34" charset="0"/>
              </a:rPr>
              <a:t>Serve students with intellectual disabilities;</a:t>
            </a:r>
          </a:p>
          <a:p>
            <a:pPr eaLnBrk="1" hangingPunct="1">
              <a:spcBef>
                <a:spcPct val="0"/>
              </a:spcBef>
              <a:buClrTx/>
              <a:buSzTx/>
              <a:buFont typeface="Arial" pitchFamily="34" charset="0"/>
              <a:buChar char="•"/>
            </a:pPr>
            <a:r>
              <a:rPr lang="en-US" altLang="en-US" sz="1800" b="1" dirty="0">
                <a:latin typeface="Arial" pitchFamily="34" charset="0"/>
              </a:rPr>
              <a:t>Provide individual supports and services;</a:t>
            </a:r>
          </a:p>
          <a:p>
            <a:pPr eaLnBrk="1" hangingPunct="1">
              <a:spcBef>
                <a:spcPct val="0"/>
              </a:spcBef>
              <a:buClrTx/>
              <a:buSzTx/>
              <a:buFont typeface="Arial" pitchFamily="34" charset="0"/>
              <a:buChar char="•"/>
            </a:pPr>
            <a:r>
              <a:rPr lang="en-US" altLang="en-US" sz="1800" b="1" dirty="0">
                <a:latin typeface="Arial" pitchFamily="34" charset="0"/>
              </a:rPr>
              <a:t>Focus on academic and social integration that lead to gainful employment;</a:t>
            </a:r>
          </a:p>
          <a:p>
            <a:pPr eaLnBrk="1" hangingPunct="1">
              <a:spcBef>
                <a:spcPct val="0"/>
              </a:spcBef>
              <a:buClrTx/>
              <a:buSzTx/>
              <a:buFont typeface="Arial" pitchFamily="34" charset="0"/>
              <a:buChar char="•"/>
            </a:pPr>
            <a:r>
              <a:rPr lang="en-US" altLang="en-US" sz="1800" b="1" dirty="0">
                <a:latin typeface="Arial" pitchFamily="34" charset="0"/>
              </a:rPr>
              <a:t>Integrate person- centered planning;</a:t>
            </a:r>
          </a:p>
          <a:p>
            <a:pPr eaLnBrk="1" hangingPunct="1">
              <a:spcBef>
                <a:spcPct val="0"/>
              </a:spcBef>
              <a:buClrTx/>
              <a:buSzTx/>
              <a:buFont typeface="Arial" pitchFamily="34" charset="0"/>
              <a:buChar char="•"/>
            </a:pPr>
            <a:r>
              <a:rPr lang="en-US" altLang="en-US" sz="1800" b="1" dirty="0">
                <a:latin typeface="Arial" pitchFamily="34" charset="0"/>
              </a:rPr>
              <a:t>Participate with the Coordinating Center -  (project eval./technical assist activities); </a:t>
            </a:r>
          </a:p>
          <a:p>
            <a:pPr eaLnBrk="1" hangingPunct="1">
              <a:spcBef>
                <a:spcPct val="0"/>
              </a:spcBef>
              <a:buClrTx/>
              <a:buSzTx/>
              <a:buFont typeface="Arial" pitchFamily="34" charset="0"/>
              <a:buChar char="•"/>
            </a:pPr>
            <a:r>
              <a:rPr lang="en-US" altLang="en-US" sz="1800" b="1" dirty="0">
                <a:latin typeface="Arial" pitchFamily="34" charset="0"/>
              </a:rPr>
              <a:t>Partner with LEA to address IDEA eligible students;</a:t>
            </a:r>
          </a:p>
          <a:p>
            <a:pPr eaLnBrk="1" hangingPunct="1">
              <a:spcBef>
                <a:spcPct val="0"/>
              </a:spcBef>
              <a:buClrTx/>
              <a:buSzTx/>
              <a:buFont typeface="Arial" pitchFamily="34" charset="0"/>
              <a:buChar char="•"/>
            </a:pPr>
            <a:r>
              <a:rPr lang="en-US" altLang="en-US" sz="1800" b="1" dirty="0">
                <a:latin typeface="Arial" pitchFamily="34" charset="0"/>
              </a:rPr>
              <a:t>Plan for sustainability;</a:t>
            </a:r>
          </a:p>
          <a:p>
            <a:pPr eaLnBrk="1" hangingPunct="1">
              <a:spcBef>
                <a:spcPct val="0"/>
              </a:spcBef>
              <a:buClrTx/>
              <a:buSzTx/>
              <a:buFont typeface="Arial" pitchFamily="34" charset="0"/>
              <a:buChar char="•"/>
            </a:pPr>
            <a:r>
              <a:rPr lang="en-US" altLang="en-US" sz="1800" b="1" dirty="0">
                <a:latin typeface="Arial" pitchFamily="34" charset="0"/>
              </a:rPr>
              <a:t>Offer a meaningful credential</a:t>
            </a:r>
          </a:p>
          <a:p>
            <a:pPr eaLnBrk="1" hangingPunct="1">
              <a:spcBef>
                <a:spcPct val="0"/>
              </a:spcBef>
              <a:buClrTx/>
              <a:buSzTx/>
              <a:buFontTx/>
              <a:buNone/>
            </a:pPr>
            <a:endParaRPr lang="en-US" altLang="en-US" sz="1600" dirty="0">
              <a:latin typeface="Arial" pitchFamily="34" charset="0"/>
              <a:cs typeface="Arial" pitchFamily="34" charset="0"/>
            </a:endParaRPr>
          </a:p>
          <a:p>
            <a:pPr eaLnBrk="1" hangingPunct="1">
              <a:spcBef>
                <a:spcPct val="0"/>
              </a:spcBef>
              <a:buClrTx/>
              <a:buSzTx/>
              <a:buFontTx/>
              <a:buNone/>
            </a:pPr>
            <a:endParaRPr lang="en-US" altLang="en-US" sz="1600" dirty="0">
              <a:latin typeface="Arial" pitchFamily="34" charset="0"/>
              <a:cs typeface="Arial" pitchFamily="34" charset="0"/>
            </a:endParaRPr>
          </a:p>
          <a:p>
            <a:pPr eaLnBrk="1" hangingPunct="1">
              <a:spcBef>
                <a:spcPct val="0"/>
              </a:spcBef>
              <a:buClrTx/>
              <a:buSzTx/>
              <a:buFontTx/>
              <a:buNone/>
            </a:pPr>
            <a:endParaRPr lang="en-US" altLang="en-US" sz="1600" dirty="0">
              <a:latin typeface="Arial" pitchFamily="34" charset="0"/>
              <a:cs typeface="Arial" pitchFamily="34" charset="0"/>
            </a:endParaRPr>
          </a:p>
          <a:p>
            <a:pPr eaLnBrk="1" hangingPunct="1">
              <a:spcBef>
                <a:spcPct val="0"/>
              </a:spcBef>
              <a:buClrTx/>
              <a:buSzTx/>
              <a:buFontTx/>
              <a:buNone/>
            </a:pPr>
            <a:endParaRPr lang="en-US" altLang="en-US" sz="1600" dirty="0">
              <a:latin typeface="Arial" pitchFamily="34" charset="0"/>
              <a:cs typeface="Arial"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Footer Placeholder 2"/>
          <p:cNvSpPr>
            <a:spLocks noGrp="1"/>
          </p:cNvSpPr>
          <p:nvPr>
            <p:ph type="ftr" sz="quarter" idx="11"/>
          </p:nvPr>
        </p:nvSpPr>
        <p:spPr bwMode="auto">
          <a:xfrm>
            <a:off x="3200400" y="6064211"/>
            <a:ext cx="3160713"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r>
              <a:rPr lang="en-US" altLang="en-US" sz="1000" dirty="0">
                <a:latin typeface="Times New Roman" pitchFamily="18" charset="0"/>
              </a:rPr>
              <a:t>US Dept of Education, Office of Postsecondary Education</a:t>
            </a:r>
          </a:p>
        </p:txBody>
      </p:sp>
      <p:sp>
        <p:nvSpPr>
          <p:cNvPr id="18436"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fld id="{0166660E-329F-41ED-A80C-BF77ABCF4A0C}" type="slidenum">
              <a:rPr lang="en-US" altLang="en-US" sz="1000" smtClean="0">
                <a:latin typeface="Times New Roman" pitchFamily="18" charset="0"/>
              </a:rPr>
              <a:pPr eaLnBrk="1" hangingPunct="1">
                <a:spcBef>
                  <a:spcPct val="0"/>
                </a:spcBef>
                <a:buClrTx/>
                <a:buSzTx/>
                <a:buFontTx/>
                <a:buNone/>
              </a:pPr>
              <a:t>14</a:t>
            </a:fld>
            <a:endParaRPr lang="en-US" altLang="en-US" sz="1000">
              <a:latin typeface="Times New Roman" pitchFamily="18" charset="0"/>
            </a:endParaRPr>
          </a:p>
        </p:txBody>
      </p:sp>
      <p:sp>
        <p:nvSpPr>
          <p:cNvPr id="18437" name="Rectangle 4" descr="2020 TPSID Program &#10;Grant Competition Highlights&#10;"/>
          <p:cNvSpPr>
            <a:spLocks noGrp="1" noChangeArrowheads="1"/>
          </p:cNvSpPr>
          <p:nvPr>
            <p:ph type="title" idx="4294967295"/>
          </p:nvPr>
        </p:nvSpPr>
        <p:spPr bwMode="auto">
          <a:xfrm>
            <a:off x="533400" y="228600"/>
            <a:ext cx="8229600" cy="1200150"/>
          </a:xfrm>
          <a:prstGeom prst="rect">
            <a:avLst/>
          </a:prstGeom>
          <a:noFill/>
          <a:ln>
            <a:noFill/>
            <a:prstDash/>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3600" b="1" i="0" u="none" strike="noStrike" kern="1200" cap="none" spc="0" normalizeH="0" baseline="0" noProof="0" dirty="0">
                <a:ln>
                  <a:noFill/>
                </a:ln>
                <a:solidFill>
                  <a:schemeClr val="tx1"/>
                </a:solidFill>
                <a:effectLst/>
                <a:uLnTx/>
                <a:uFillTx/>
                <a:latin typeface="Arial" pitchFamily="34" charset="0"/>
                <a:ea typeface="+mn-ea"/>
                <a:cs typeface="+mn-cs"/>
              </a:rPr>
              <a:t>2020 TPSID Program </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3600" b="1" i="0" u="none" strike="noStrike" kern="1200" cap="none" spc="0" normalizeH="0" baseline="0" noProof="0" dirty="0">
                <a:ln>
                  <a:noFill/>
                </a:ln>
                <a:solidFill>
                  <a:schemeClr val="tx1"/>
                </a:solidFill>
                <a:effectLst/>
                <a:uLnTx/>
                <a:uFillTx/>
                <a:latin typeface="Arial" pitchFamily="34" charset="0"/>
                <a:ea typeface="+mn-ea"/>
                <a:cs typeface="+mn-cs"/>
              </a:rPr>
              <a:t>Grant Competition Highlights</a:t>
            </a:r>
          </a:p>
        </p:txBody>
      </p:sp>
      <p:sp>
        <p:nvSpPr>
          <p:cNvPr id="18438" name="Rectangle 5"/>
          <p:cNvSpPr>
            <a:spLocks noChangeArrowheads="1"/>
          </p:cNvSpPr>
          <p:nvPr/>
        </p:nvSpPr>
        <p:spPr bwMode="auto">
          <a:xfrm>
            <a:off x="228600" y="1476375"/>
            <a:ext cx="8534400" cy="5262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r>
              <a:rPr lang="en-US" altLang="en-US" sz="1800" b="1" dirty="0">
                <a:latin typeface="Arial" pitchFamily="34" charset="0"/>
                <a:cs typeface="Arial" pitchFamily="34" charset="0"/>
              </a:rPr>
              <a:t>The TPSID Program Competitive Priorities</a:t>
            </a:r>
            <a:r>
              <a:rPr lang="en-US" altLang="en-US" sz="1800" dirty="0">
                <a:latin typeface="Arial" pitchFamily="34" charset="0"/>
                <a:cs typeface="Arial" pitchFamily="34" charset="0"/>
              </a:rPr>
              <a:t>:</a:t>
            </a:r>
          </a:p>
          <a:p>
            <a:pPr eaLnBrk="1" hangingPunct="1">
              <a:spcBef>
                <a:spcPct val="0"/>
              </a:spcBef>
              <a:buClrTx/>
              <a:buSzTx/>
              <a:buFontTx/>
              <a:buNone/>
            </a:pPr>
            <a:endParaRPr lang="en-US" altLang="en-US" sz="1800" dirty="0">
              <a:latin typeface="Arial" pitchFamily="34" charset="0"/>
              <a:cs typeface="Arial" pitchFamily="34" charset="0"/>
            </a:endParaRPr>
          </a:p>
          <a:p>
            <a:pPr eaLnBrk="1" hangingPunct="1">
              <a:spcBef>
                <a:spcPct val="0"/>
              </a:spcBef>
              <a:buClrTx/>
              <a:buSzTx/>
              <a:buFontTx/>
              <a:buNone/>
            </a:pPr>
            <a:r>
              <a:rPr lang="en-US" altLang="en-US" sz="1800" dirty="0">
                <a:latin typeface="Arial" pitchFamily="34" charset="0"/>
                <a:cs typeface="Arial" pitchFamily="34" charset="0"/>
              </a:rPr>
              <a:t>(2) Has </a:t>
            </a:r>
            <a:r>
              <a:rPr lang="en-US" altLang="en-US" sz="1800" b="1" dirty="0">
                <a:latin typeface="Arial" pitchFamily="34" charset="0"/>
                <a:cs typeface="Arial" pitchFamily="34" charset="0"/>
              </a:rPr>
              <a:t>THREE</a:t>
            </a:r>
            <a:r>
              <a:rPr lang="en-US" altLang="en-US" sz="1800" dirty="0">
                <a:latin typeface="Arial" pitchFamily="34" charset="0"/>
                <a:cs typeface="Arial" pitchFamily="34" charset="0"/>
              </a:rPr>
              <a:t> (Competitive Preference Priorities (CPPs) which are </a:t>
            </a:r>
            <a:r>
              <a:rPr lang="en-US" altLang="en-US" sz="1800" b="1" dirty="0">
                <a:latin typeface="Arial" pitchFamily="34" charset="0"/>
                <a:cs typeface="Arial" pitchFamily="34" charset="0"/>
              </a:rPr>
              <a:t>OPTIONAL</a:t>
            </a:r>
            <a:r>
              <a:rPr lang="en-US" altLang="en-US" sz="1800" dirty="0">
                <a:latin typeface="Arial" pitchFamily="34" charset="0"/>
                <a:cs typeface="Arial" pitchFamily="34" charset="0"/>
              </a:rPr>
              <a:t>. </a:t>
            </a:r>
            <a:r>
              <a:rPr lang="en-US" altLang="en-US" sz="1800" b="1" dirty="0">
                <a:latin typeface="Arial" pitchFamily="34" charset="0"/>
                <a:cs typeface="Arial" pitchFamily="34" charset="0"/>
              </a:rPr>
              <a:t>CPPs One and Two are each worth FIVE points, </a:t>
            </a:r>
            <a:r>
              <a:rPr lang="en-US" altLang="en-US" sz="1800" dirty="0">
                <a:latin typeface="Arial" pitchFamily="34" charset="0"/>
                <a:cs typeface="Arial" pitchFamily="34" charset="0"/>
              </a:rPr>
              <a:t>and </a:t>
            </a:r>
            <a:r>
              <a:rPr lang="en-US" altLang="en-US" sz="1800" b="1" dirty="0">
                <a:latin typeface="Arial" pitchFamily="34" charset="0"/>
                <a:cs typeface="Arial" pitchFamily="34" charset="0"/>
              </a:rPr>
              <a:t>CPP #3 is worth ONE point</a:t>
            </a:r>
            <a:r>
              <a:rPr lang="en-US" altLang="en-US" sz="1800" dirty="0">
                <a:latin typeface="Arial" pitchFamily="34" charset="0"/>
                <a:cs typeface="Arial" pitchFamily="34" charset="0"/>
              </a:rPr>
              <a:t>. </a:t>
            </a:r>
            <a:r>
              <a:rPr lang="en-US" altLang="en-US" sz="1800" b="1" dirty="0">
                <a:latin typeface="Arial" pitchFamily="34" charset="0"/>
                <a:cs typeface="Arial" pitchFamily="34" charset="0"/>
              </a:rPr>
              <a:t>Applicants may earn up to a total of ELEVEN additional points, for a total of 111 possible points that may be awarded for a given application.)</a:t>
            </a:r>
          </a:p>
          <a:p>
            <a:pPr eaLnBrk="1" hangingPunct="1">
              <a:spcBef>
                <a:spcPct val="0"/>
              </a:spcBef>
              <a:buClrTx/>
              <a:buSzTx/>
              <a:buFontTx/>
              <a:buNone/>
            </a:pPr>
            <a:endParaRPr lang="en-US" altLang="en-US" sz="1800" b="1" dirty="0">
              <a:latin typeface="Arial" pitchFamily="34" charset="0"/>
              <a:cs typeface="Arial" pitchFamily="34" charset="0"/>
            </a:endParaRPr>
          </a:p>
          <a:p>
            <a:pPr eaLnBrk="1" hangingPunct="1">
              <a:spcBef>
                <a:spcPts val="0"/>
              </a:spcBef>
              <a:buClrTx/>
              <a:buSzTx/>
              <a:buFontTx/>
              <a:buNone/>
            </a:pPr>
            <a:r>
              <a:rPr lang="en-US" sz="1800" b="1" u="sng" dirty="0">
                <a:latin typeface="Arial" panose="020B0604020202020204" pitchFamily="34" charset="0"/>
                <a:cs typeface="Arial" panose="020B0604020202020204" pitchFamily="34" charset="0"/>
              </a:rPr>
              <a:t>Competitive Preference Priority #1 </a:t>
            </a:r>
            <a:r>
              <a:rPr lang="en-US" sz="1800" dirty="0">
                <a:latin typeface="Arial" panose="020B0604020202020204" pitchFamily="34" charset="0"/>
                <a:cs typeface="Arial" panose="020B0604020202020204" pitchFamily="34" charset="0"/>
              </a:rPr>
              <a:t>- Meeting the Unique Needs of Students and Children with Disabilities and/or Those with Unique Gifts and Talents (up to 5 points). </a:t>
            </a:r>
          </a:p>
          <a:p>
            <a:pPr eaLnBrk="1" hangingPunct="1">
              <a:spcBef>
                <a:spcPts val="0"/>
              </a:spcBef>
              <a:buClrTx/>
              <a:buSzTx/>
              <a:buFontTx/>
              <a:buNone/>
            </a:pPr>
            <a:endParaRPr lang="en-US" altLang="en-US" sz="1800" dirty="0">
              <a:latin typeface="Arial" panose="020B0604020202020204" pitchFamily="34" charset="0"/>
              <a:cs typeface="Arial" pitchFamily="34" charset="0"/>
            </a:endParaRPr>
          </a:p>
          <a:p>
            <a:pPr>
              <a:spcBef>
                <a:spcPts val="0"/>
              </a:spcBef>
            </a:pPr>
            <a:r>
              <a:rPr lang="en-US" sz="1800" b="1" u="sng" dirty="0">
                <a:latin typeface="Arial" panose="020B0604020202020204" pitchFamily="34" charset="0"/>
                <a:cs typeface="Arial" panose="020B0604020202020204" pitchFamily="34" charset="0"/>
              </a:rPr>
              <a:t>Competitive Preference Priority #2</a:t>
            </a:r>
            <a:r>
              <a:rPr lang="en-US" sz="1800" dirty="0">
                <a:latin typeface="Arial" panose="020B0604020202020204" pitchFamily="34" charset="0"/>
                <a:cs typeface="Arial" panose="020B0604020202020204" pitchFamily="34" charset="0"/>
              </a:rPr>
              <a:t> - Fostering Knowledge and </a:t>
            </a:r>
          </a:p>
          <a:p>
            <a:pPr>
              <a:spcBef>
                <a:spcPts val="0"/>
              </a:spcBef>
            </a:pPr>
            <a:r>
              <a:rPr lang="en-US" sz="1800" dirty="0">
                <a:latin typeface="Arial" panose="020B0604020202020204" pitchFamily="34" charset="0"/>
                <a:cs typeface="Arial" panose="020B0604020202020204" pitchFamily="34" charset="0"/>
              </a:rPr>
              <a:t>Promoting the Development of Skills That Prepare Students To Be Informed, Thoughtful, and Productive Individuals and Citizens (up to 5 points). </a:t>
            </a:r>
            <a:endParaRPr lang="en-US" altLang="en-US" sz="1800" dirty="0">
              <a:latin typeface="Arial" panose="020B0604020202020204" pitchFamily="34" charset="0"/>
              <a:cs typeface="Arial" pitchFamily="34" charset="0"/>
            </a:endParaRPr>
          </a:p>
          <a:p>
            <a:pPr eaLnBrk="1" hangingPunct="1">
              <a:spcBef>
                <a:spcPts val="0"/>
              </a:spcBef>
              <a:buClrTx/>
              <a:buSzTx/>
              <a:buFontTx/>
              <a:buNone/>
            </a:pPr>
            <a:endParaRPr lang="en-US" sz="1800" b="1" u="sng" dirty="0">
              <a:latin typeface="Arial" panose="020B0604020202020204" pitchFamily="34" charset="0"/>
              <a:cs typeface="Arial" panose="020B0604020202020204" pitchFamily="34" charset="0"/>
            </a:endParaRPr>
          </a:p>
          <a:p>
            <a:pPr eaLnBrk="1" hangingPunct="1">
              <a:spcBef>
                <a:spcPct val="0"/>
              </a:spcBef>
              <a:buClrTx/>
              <a:buSzTx/>
              <a:buFontTx/>
              <a:buNone/>
            </a:pPr>
            <a:endParaRPr lang="en-US" altLang="en-US" sz="1800" dirty="0">
              <a:latin typeface="Arial" pitchFamily="34" charset="0"/>
              <a:cs typeface="Arial" pitchFamily="34" charset="0"/>
            </a:endParaRPr>
          </a:p>
          <a:p>
            <a:pPr eaLnBrk="1" hangingPunct="1">
              <a:spcBef>
                <a:spcPct val="0"/>
              </a:spcBef>
              <a:buClrTx/>
              <a:buSzTx/>
              <a:buFontTx/>
              <a:buNone/>
            </a:pPr>
            <a:endParaRPr lang="en-US" altLang="en-US" sz="1600" b="1" dirty="0">
              <a:latin typeface="Arial" pitchFamily="34" charset="0"/>
              <a:cs typeface="Arial" pitchFamily="34" charset="0"/>
            </a:endParaRPr>
          </a:p>
          <a:p>
            <a:pPr eaLnBrk="1" hangingPunct="1">
              <a:spcBef>
                <a:spcPct val="0"/>
              </a:spcBef>
              <a:buClrTx/>
              <a:buSzTx/>
              <a:buFontTx/>
              <a:buNone/>
            </a:pPr>
            <a:endParaRPr lang="en-US" altLang="en-US" sz="1600" dirty="0">
              <a:latin typeface="Arial" pitchFamily="34" charset="0"/>
              <a:cs typeface="Arial" pitchFamily="34" charset="0"/>
            </a:endParaRPr>
          </a:p>
          <a:p>
            <a:pPr eaLnBrk="1" hangingPunct="1">
              <a:spcBef>
                <a:spcPct val="0"/>
              </a:spcBef>
              <a:buClrTx/>
              <a:buSzTx/>
              <a:buFontTx/>
              <a:buNone/>
            </a:pPr>
            <a:endParaRPr lang="en-US" altLang="en-US" sz="1600" dirty="0">
              <a:latin typeface="Arial" pitchFamily="34" charset="0"/>
              <a:cs typeface="Arial"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Footer Placeholder 2"/>
          <p:cNvSpPr>
            <a:spLocks noGrp="1"/>
          </p:cNvSpPr>
          <p:nvPr>
            <p:ph type="ftr" sz="quarter" idx="11"/>
          </p:nvPr>
        </p:nvSpPr>
        <p:spPr bwMode="auto">
          <a:xfrm>
            <a:off x="3200400" y="6064211"/>
            <a:ext cx="3160713"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r>
              <a:rPr lang="en-US" altLang="en-US" sz="1000" dirty="0">
                <a:latin typeface="Times New Roman" pitchFamily="18" charset="0"/>
              </a:rPr>
              <a:t>US Dept of Education, Office of Postsecondary Education</a:t>
            </a:r>
          </a:p>
        </p:txBody>
      </p:sp>
      <p:sp>
        <p:nvSpPr>
          <p:cNvPr id="18436"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fld id="{0166660E-329F-41ED-A80C-BF77ABCF4A0C}" type="slidenum">
              <a:rPr lang="en-US" altLang="en-US" sz="1000" smtClean="0">
                <a:latin typeface="Times New Roman" pitchFamily="18" charset="0"/>
              </a:rPr>
              <a:pPr eaLnBrk="1" hangingPunct="1">
                <a:spcBef>
                  <a:spcPct val="0"/>
                </a:spcBef>
                <a:buClrTx/>
                <a:buSzTx/>
                <a:buFontTx/>
                <a:buNone/>
              </a:pPr>
              <a:t>15</a:t>
            </a:fld>
            <a:endParaRPr lang="en-US" altLang="en-US" sz="1000">
              <a:latin typeface="Times New Roman" pitchFamily="18" charset="0"/>
            </a:endParaRPr>
          </a:p>
        </p:txBody>
      </p:sp>
      <p:sp>
        <p:nvSpPr>
          <p:cNvPr id="18437" name="Rectangle 4" descr="2020 TPSID Program &#10;Grant Competition Highlights&#10;"/>
          <p:cNvSpPr>
            <a:spLocks noGrp="1" noChangeArrowheads="1"/>
          </p:cNvSpPr>
          <p:nvPr>
            <p:ph type="title" idx="4294967295"/>
          </p:nvPr>
        </p:nvSpPr>
        <p:spPr bwMode="auto">
          <a:xfrm>
            <a:off x="533400" y="228600"/>
            <a:ext cx="8229600" cy="1200150"/>
          </a:xfrm>
          <a:prstGeom prst="rect">
            <a:avLst/>
          </a:prstGeom>
          <a:noFill/>
          <a:ln>
            <a:noFill/>
            <a:prstDash/>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3600" b="1" i="0" u="none" strike="noStrike" kern="1200" cap="none" spc="0" normalizeH="0" baseline="0" noProof="0" dirty="0">
                <a:ln>
                  <a:noFill/>
                </a:ln>
                <a:solidFill>
                  <a:schemeClr val="tx1"/>
                </a:solidFill>
                <a:effectLst/>
                <a:uLnTx/>
                <a:uFillTx/>
                <a:latin typeface="Arial" pitchFamily="34" charset="0"/>
                <a:ea typeface="+mn-ea"/>
                <a:cs typeface="+mn-cs"/>
              </a:rPr>
              <a:t>2020 TPSID Program </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3600" b="1" i="0" u="none" strike="noStrike" kern="1200" cap="none" spc="0" normalizeH="0" baseline="0" noProof="0" dirty="0">
                <a:ln>
                  <a:noFill/>
                </a:ln>
                <a:solidFill>
                  <a:schemeClr val="tx1"/>
                </a:solidFill>
                <a:effectLst/>
                <a:uLnTx/>
                <a:uFillTx/>
                <a:latin typeface="Arial" pitchFamily="34" charset="0"/>
                <a:ea typeface="+mn-ea"/>
                <a:cs typeface="+mn-cs"/>
              </a:rPr>
              <a:t>Grant Competition Highlights</a:t>
            </a:r>
          </a:p>
        </p:txBody>
      </p:sp>
      <p:sp>
        <p:nvSpPr>
          <p:cNvPr id="18438" name="Rectangle 5"/>
          <p:cNvSpPr>
            <a:spLocks noChangeArrowheads="1"/>
          </p:cNvSpPr>
          <p:nvPr/>
        </p:nvSpPr>
        <p:spPr bwMode="auto">
          <a:xfrm>
            <a:off x="228600" y="1476375"/>
            <a:ext cx="8534400" cy="36009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r>
              <a:rPr lang="en-US" altLang="en-US" sz="1800" b="1" dirty="0">
                <a:latin typeface="Arial" pitchFamily="34" charset="0"/>
                <a:cs typeface="Arial" pitchFamily="34" charset="0"/>
              </a:rPr>
              <a:t>The TPSID Program Competitive Priorities (Continued):</a:t>
            </a:r>
          </a:p>
          <a:p>
            <a:pPr eaLnBrk="1" hangingPunct="1">
              <a:spcBef>
                <a:spcPct val="0"/>
              </a:spcBef>
              <a:buClrTx/>
              <a:buSzTx/>
              <a:buFontTx/>
              <a:buNone/>
            </a:pPr>
            <a:endParaRPr lang="en-US" altLang="en-US" sz="1800" dirty="0">
              <a:latin typeface="Arial" pitchFamily="34" charset="0"/>
              <a:cs typeface="Arial" pitchFamily="34" charset="0"/>
            </a:endParaRPr>
          </a:p>
          <a:p>
            <a:pPr eaLnBrk="1" hangingPunct="1">
              <a:spcBef>
                <a:spcPct val="0"/>
              </a:spcBef>
              <a:buClrTx/>
              <a:buSzTx/>
              <a:buFontTx/>
              <a:buNone/>
            </a:pPr>
            <a:r>
              <a:rPr lang="en-US" altLang="en-US" sz="1800" dirty="0">
                <a:latin typeface="Arial" pitchFamily="34" charset="0"/>
                <a:cs typeface="Arial" pitchFamily="34" charset="0"/>
              </a:rPr>
              <a:t>(2) Has </a:t>
            </a:r>
            <a:r>
              <a:rPr lang="en-US" altLang="en-US" sz="1800" b="1" dirty="0">
                <a:latin typeface="Arial" pitchFamily="34" charset="0"/>
                <a:cs typeface="Arial" pitchFamily="34" charset="0"/>
              </a:rPr>
              <a:t>THREE</a:t>
            </a:r>
            <a:r>
              <a:rPr lang="en-US" altLang="en-US" sz="1800" dirty="0">
                <a:latin typeface="Arial" pitchFamily="34" charset="0"/>
                <a:cs typeface="Arial" pitchFamily="34" charset="0"/>
              </a:rPr>
              <a:t> (Competitive Preference Priorities (CPPs) which are </a:t>
            </a:r>
            <a:r>
              <a:rPr lang="en-US" altLang="en-US" sz="1800" b="1" dirty="0">
                <a:latin typeface="Arial" pitchFamily="34" charset="0"/>
                <a:cs typeface="Arial" pitchFamily="34" charset="0"/>
              </a:rPr>
              <a:t>OPTIONAL</a:t>
            </a:r>
            <a:r>
              <a:rPr lang="en-US" altLang="en-US" sz="1800" dirty="0">
                <a:latin typeface="Arial" pitchFamily="34" charset="0"/>
                <a:cs typeface="Arial" pitchFamily="34" charset="0"/>
              </a:rPr>
              <a:t>. </a:t>
            </a:r>
            <a:r>
              <a:rPr lang="en-US" altLang="en-US" sz="1800" b="1" dirty="0">
                <a:latin typeface="Arial" pitchFamily="34" charset="0"/>
                <a:cs typeface="Arial" pitchFamily="34" charset="0"/>
              </a:rPr>
              <a:t>CPPs One and Two are each worth FIVE points, </a:t>
            </a:r>
            <a:r>
              <a:rPr lang="en-US" altLang="en-US" sz="1800" dirty="0">
                <a:latin typeface="Arial" pitchFamily="34" charset="0"/>
                <a:cs typeface="Arial" pitchFamily="34" charset="0"/>
              </a:rPr>
              <a:t>and </a:t>
            </a:r>
            <a:r>
              <a:rPr lang="en-US" altLang="en-US" sz="1800" b="1" dirty="0">
                <a:latin typeface="Arial" pitchFamily="34" charset="0"/>
                <a:cs typeface="Arial" pitchFamily="34" charset="0"/>
              </a:rPr>
              <a:t>CPP #3 is worth ONE point</a:t>
            </a:r>
            <a:r>
              <a:rPr lang="en-US" altLang="en-US" sz="1800" dirty="0">
                <a:latin typeface="Arial" pitchFamily="34" charset="0"/>
                <a:cs typeface="Arial" pitchFamily="34" charset="0"/>
              </a:rPr>
              <a:t>. </a:t>
            </a:r>
            <a:r>
              <a:rPr lang="en-US" altLang="en-US" sz="1800" b="1" dirty="0">
                <a:latin typeface="Arial" pitchFamily="34" charset="0"/>
                <a:cs typeface="Arial" pitchFamily="34" charset="0"/>
              </a:rPr>
              <a:t>Applicants may earn up to a total of ELEVEN additional points, for a total of 111 possible points that may be awarded for a given application.)</a:t>
            </a:r>
          </a:p>
          <a:p>
            <a:pPr eaLnBrk="1" hangingPunct="1">
              <a:spcBef>
                <a:spcPct val="0"/>
              </a:spcBef>
              <a:buClrTx/>
              <a:buSzTx/>
              <a:buFontTx/>
              <a:buNone/>
            </a:pPr>
            <a:endParaRPr lang="en-US" altLang="en-US" sz="1800" b="1" dirty="0">
              <a:highlight>
                <a:srgbClr val="FFFF00"/>
              </a:highlight>
              <a:latin typeface="Arial" pitchFamily="34" charset="0"/>
              <a:cs typeface="Arial" pitchFamily="34" charset="0"/>
            </a:endParaRPr>
          </a:p>
          <a:p>
            <a:pPr eaLnBrk="1" hangingPunct="1">
              <a:spcBef>
                <a:spcPts val="0"/>
              </a:spcBef>
              <a:buClrTx/>
              <a:buSzTx/>
              <a:buFontTx/>
              <a:buNone/>
            </a:pPr>
            <a:r>
              <a:rPr lang="en-US" sz="1800" b="1" u="sng" dirty="0">
                <a:latin typeface="Arial" panose="020B0604020202020204" pitchFamily="34" charset="0"/>
                <a:cs typeface="Arial" panose="020B0604020202020204" pitchFamily="34" charset="0"/>
              </a:rPr>
              <a:t>Competitive Preference Priority #3</a:t>
            </a:r>
            <a:r>
              <a:rPr lang="en-US" altLang="en-US" sz="1800" dirty="0">
                <a:latin typeface="Arial" pitchFamily="34" charset="0"/>
                <a:cs typeface="Arial" pitchFamily="34" charset="0"/>
              </a:rPr>
              <a:t> </a:t>
            </a:r>
            <a:r>
              <a:rPr lang="en-US" sz="1800" dirty="0">
                <a:latin typeface="Arial" panose="020B0604020202020204" pitchFamily="34" charset="0"/>
                <a:cs typeface="Arial" panose="020B0604020202020204" pitchFamily="34" charset="0"/>
              </a:rPr>
              <a:t>Competitive Preference Priority 3 – Spurring Investment in Qualified Opportunity Zones (1 point). </a:t>
            </a:r>
            <a:endParaRPr lang="en-US" altLang="en-US" sz="1800" dirty="0">
              <a:latin typeface="Arial" pitchFamily="34" charset="0"/>
              <a:cs typeface="Arial" pitchFamily="34" charset="0"/>
            </a:endParaRPr>
          </a:p>
          <a:p>
            <a:pPr eaLnBrk="1" hangingPunct="1">
              <a:spcBef>
                <a:spcPct val="0"/>
              </a:spcBef>
              <a:buClrTx/>
              <a:buSzTx/>
              <a:buFontTx/>
              <a:buNone/>
            </a:pPr>
            <a:endParaRPr lang="en-US" altLang="en-US" sz="1800" dirty="0">
              <a:latin typeface="Arial" pitchFamily="34" charset="0"/>
              <a:cs typeface="Arial" pitchFamily="34" charset="0"/>
            </a:endParaRPr>
          </a:p>
          <a:p>
            <a:pPr eaLnBrk="1" hangingPunct="1">
              <a:spcBef>
                <a:spcPct val="0"/>
              </a:spcBef>
              <a:buClrTx/>
              <a:buSzTx/>
              <a:buFontTx/>
              <a:buNone/>
            </a:pPr>
            <a:endParaRPr lang="en-US" altLang="en-US" sz="1600" b="1" dirty="0">
              <a:latin typeface="Arial" pitchFamily="34" charset="0"/>
              <a:cs typeface="Arial" pitchFamily="34" charset="0"/>
            </a:endParaRPr>
          </a:p>
          <a:p>
            <a:pPr eaLnBrk="1" hangingPunct="1">
              <a:spcBef>
                <a:spcPct val="0"/>
              </a:spcBef>
              <a:buClrTx/>
              <a:buSzTx/>
              <a:buFontTx/>
              <a:buNone/>
            </a:pPr>
            <a:endParaRPr lang="en-US" altLang="en-US" sz="1600" dirty="0">
              <a:latin typeface="Arial" pitchFamily="34" charset="0"/>
              <a:cs typeface="Arial" pitchFamily="34" charset="0"/>
            </a:endParaRPr>
          </a:p>
          <a:p>
            <a:pPr eaLnBrk="1" hangingPunct="1">
              <a:spcBef>
                <a:spcPct val="0"/>
              </a:spcBef>
              <a:buClrTx/>
              <a:buSzTx/>
              <a:buFontTx/>
              <a:buNone/>
            </a:pPr>
            <a:endParaRPr lang="en-US" altLang="en-US" sz="1600" dirty="0">
              <a:latin typeface="Arial" pitchFamily="34" charset="0"/>
              <a:cs typeface="Arial" pitchFamily="34" charset="0"/>
            </a:endParaRPr>
          </a:p>
        </p:txBody>
      </p:sp>
    </p:spTree>
    <p:extLst>
      <p:ext uri="{BB962C8B-B14F-4D97-AF65-F5344CB8AC3E}">
        <p14:creationId xmlns:p14="http://schemas.microsoft.com/office/powerpoint/2010/main" val="334423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Footer Placeholder 2"/>
          <p:cNvSpPr>
            <a:spLocks noGrp="1"/>
          </p:cNvSpPr>
          <p:nvPr>
            <p:ph type="ftr" sz="quarter" idx="11"/>
          </p:nvPr>
        </p:nvSpPr>
        <p:spPr bwMode="auto">
          <a:xfrm>
            <a:off x="3200400" y="6064211"/>
            <a:ext cx="3160713"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r>
              <a:rPr lang="en-US" altLang="en-US" sz="1000" dirty="0">
                <a:latin typeface="Times New Roman" pitchFamily="18" charset="0"/>
              </a:rPr>
              <a:t>US Dept of Education, Office of Postsecondary Education</a:t>
            </a:r>
          </a:p>
        </p:txBody>
      </p:sp>
      <p:sp>
        <p:nvSpPr>
          <p:cNvPr id="18436"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fld id="{0166660E-329F-41ED-A80C-BF77ABCF4A0C}" type="slidenum">
              <a:rPr lang="en-US" altLang="en-US" sz="1000" smtClean="0">
                <a:latin typeface="Times New Roman" pitchFamily="18" charset="0"/>
              </a:rPr>
              <a:pPr eaLnBrk="1" hangingPunct="1">
                <a:spcBef>
                  <a:spcPct val="0"/>
                </a:spcBef>
                <a:buClrTx/>
                <a:buSzTx/>
                <a:buFontTx/>
                <a:buNone/>
              </a:pPr>
              <a:t>16</a:t>
            </a:fld>
            <a:endParaRPr lang="en-US" altLang="en-US" sz="1000">
              <a:latin typeface="Times New Roman" pitchFamily="18" charset="0"/>
            </a:endParaRPr>
          </a:p>
        </p:txBody>
      </p:sp>
      <p:sp>
        <p:nvSpPr>
          <p:cNvPr id="18437" name="Rectangle 4" descr="2020 TPSID Program &#10;Grant Competition Highlights&#10;"/>
          <p:cNvSpPr>
            <a:spLocks noGrp="1" noChangeArrowheads="1"/>
          </p:cNvSpPr>
          <p:nvPr>
            <p:ph type="title" idx="4294967295"/>
          </p:nvPr>
        </p:nvSpPr>
        <p:spPr bwMode="auto">
          <a:xfrm>
            <a:off x="533400" y="228600"/>
            <a:ext cx="8229600" cy="1200150"/>
          </a:xfrm>
          <a:prstGeom prst="rect">
            <a:avLst/>
          </a:prstGeom>
          <a:noFill/>
          <a:ln>
            <a:noFill/>
            <a:prstDash/>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3600" b="1" i="0" u="none" strike="noStrike" kern="1200" cap="none" spc="0" normalizeH="0" baseline="0" noProof="0" dirty="0">
                <a:ln>
                  <a:noFill/>
                </a:ln>
                <a:solidFill>
                  <a:schemeClr val="tx1"/>
                </a:solidFill>
                <a:effectLst/>
                <a:uLnTx/>
                <a:uFillTx/>
                <a:latin typeface="Arial" pitchFamily="34" charset="0"/>
                <a:ea typeface="+mn-ea"/>
                <a:cs typeface="+mn-cs"/>
              </a:rPr>
              <a:t>2020 TPSID Program </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3600" b="1" i="0" u="none" strike="noStrike" kern="1200" cap="none" spc="0" normalizeH="0" baseline="0" noProof="0" dirty="0">
                <a:ln>
                  <a:noFill/>
                </a:ln>
                <a:solidFill>
                  <a:schemeClr val="tx1"/>
                </a:solidFill>
                <a:effectLst/>
                <a:uLnTx/>
                <a:uFillTx/>
                <a:latin typeface="Arial" pitchFamily="34" charset="0"/>
                <a:ea typeface="+mn-ea"/>
                <a:cs typeface="+mn-cs"/>
              </a:rPr>
              <a:t>Grant Competition Highlights</a:t>
            </a:r>
          </a:p>
        </p:txBody>
      </p:sp>
      <p:sp>
        <p:nvSpPr>
          <p:cNvPr id="18438" name="Rectangle 5"/>
          <p:cNvSpPr>
            <a:spLocks noChangeArrowheads="1"/>
          </p:cNvSpPr>
          <p:nvPr/>
        </p:nvSpPr>
        <p:spPr bwMode="auto">
          <a:xfrm>
            <a:off x="228599" y="1476375"/>
            <a:ext cx="8785225" cy="4873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r>
              <a:rPr lang="en-US" altLang="en-US" sz="2000" b="1" dirty="0">
                <a:latin typeface="Arial" panose="020B0604020202020204" pitchFamily="34" charset="0"/>
                <a:cs typeface="Arial" pitchFamily="34" charset="0"/>
              </a:rPr>
              <a:t>The TPSID Program Competitive Priorities (Continued):</a:t>
            </a:r>
          </a:p>
          <a:p>
            <a:pPr eaLnBrk="1" hangingPunct="1">
              <a:spcBef>
                <a:spcPct val="0"/>
              </a:spcBef>
              <a:buClrTx/>
              <a:buSzTx/>
              <a:buFontTx/>
              <a:buNone/>
            </a:pPr>
            <a:endParaRPr lang="en-US" altLang="en-US" sz="2000" dirty="0">
              <a:latin typeface="Arial" panose="020B0604020202020204" pitchFamily="34" charset="0"/>
              <a:cs typeface="Arial" pitchFamily="34" charset="0"/>
            </a:endParaRPr>
          </a:p>
          <a:p>
            <a:pPr eaLnBrk="1" hangingPunct="1">
              <a:spcBef>
                <a:spcPts val="0"/>
              </a:spcBef>
              <a:buClrTx/>
              <a:buSzTx/>
              <a:buFontTx/>
              <a:buNone/>
            </a:pPr>
            <a:r>
              <a:rPr lang="en-US" sz="2000" b="1" u="sng" dirty="0">
                <a:latin typeface="Arial" panose="020B0604020202020204" pitchFamily="34" charset="0"/>
                <a:cs typeface="Arial" panose="020B0604020202020204" pitchFamily="34" charset="0"/>
              </a:rPr>
              <a:t>Competitive Preference Priority #3</a:t>
            </a:r>
            <a:r>
              <a:rPr lang="en-US" altLang="en-US" sz="2000" dirty="0">
                <a:latin typeface="Arial" panose="020B0604020202020204" pitchFamily="34" charset="0"/>
                <a:cs typeface="Arial" pitchFamily="34" charset="0"/>
              </a:rPr>
              <a:t> </a:t>
            </a:r>
            <a:r>
              <a:rPr lang="en-US" sz="2000" dirty="0">
                <a:latin typeface="Arial" panose="020B0604020202020204" pitchFamily="34" charset="0"/>
                <a:cs typeface="Arial" panose="020B0604020202020204" pitchFamily="34" charset="0"/>
              </a:rPr>
              <a:t>Competitive Preference Priority 3 – Spurring Investment in Qualified Opportunity Zones (1 point). </a:t>
            </a:r>
          </a:p>
          <a:p>
            <a:pPr eaLnBrk="1" hangingPunct="1">
              <a:spcBef>
                <a:spcPts val="0"/>
              </a:spcBef>
              <a:buClrTx/>
              <a:buSzTx/>
              <a:buFontTx/>
              <a:buNone/>
            </a:pPr>
            <a:endParaRPr lang="en-US" altLang="en-US" sz="2000" dirty="0">
              <a:latin typeface="Arial" panose="020B0604020202020204" pitchFamily="34" charset="0"/>
              <a:cs typeface="Arial" panose="020B0604020202020204" pitchFamily="34" charset="0"/>
            </a:endParaRPr>
          </a:p>
          <a:p>
            <a:pPr eaLnBrk="1" hangingPunct="1">
              <a:spcBef>
                <a:spcPts val="0"/>
              </a:spcBef>
              <a:buClrTx/>
              <a:buSzTx/>
              <a:buFontTx/>
              <a:buNone/>
            </a:pPr>
            <a:r>
              <a:rPr lang="en-US" altLang="en-US" sz="2000" dirty="0">
                <a:latin typeface="Arial" panose="020B0604020202020204" pitchFamily="34" charset="0"/>
                <a:cs typeface="Arial" panose="020B0604020202020204" pitchFamily="34" charset="0"/>
              </a:rPr>
              <a:t>NOTE: Applicants seeking </a:t>
            </a:r>
            <a:r>
              <a:rPr lang="en-US" sz="2000" dirty="0">
                <a:latin typeface="Arial" panose="020B0604020202020204" pitchFamily="34" charset="0"/>
                <a:cs typeface="Arial" panose="020B0604020202020204" pitchFamily="34" charset="0"/>
              </a:rPr>
              <a:t>to check to see if the area that they are proposing to provide services in is located in an opportunity zone, please feel free to access the following link:</a:t>
            </a:r>
          </a:p>
          <a:p>
            <a:pPr eaLnBrk="1" hangingPunct="1">
              <a:spcBef>
                <a:spcPts val="0"/>
              </a:spcBef>
              <a:buClrTx/>
              <a:buSzTx/>
              <a:buFontTx/>
              <a:buNone/>
            </a:pPr>
            <a:endParaRPr lang="en-US" altLang="en-US" sz="2000" dirty="0">
              <a:latin typeface="Arial" panose="020B0604020202020204" pitchFamily="34" charset="0"/>
              <a:cs typeface="Arial" pitchFamily="34" charset="0"/>
            </a:endParaRPr>
          </a:p>
          <a:p>
            <a:r>
              <a:rPr lang="en-US" sz="2000" u="sng" dirty="0">
                <a:latin typeface="Arial" panose="020B0604020202020204" pitchFamily="34" charset="0"/>
                <a:cs typeface="Arial" panose="020B0604020202020204" pitchFamily="34" charset="0"/>
                <a:hlinkClick r:id="rId2"/>
              </a:rPr>
              <a:t>https://nces.ed.gov/programs/maped/LocaleLookup/</a:t>
            </a:r>
            <a:endParaRPr lang="en-US" sz="2000" dirty="0">
              <a:latin typeface="Arial" panose="020B0604020202020204" pitchFamily="34" charset="0"/>
              <a:cs typeface="Arial" panose="020B0604020202020204" pitchFamily="34" charset="0"/>
            </a:endParaRPr>
          </a:p>
          <a:p>
            <a:pPr>
              <a:buNone/>
            </a:pPr>
            <a:endParaRPr lang="en-US" sz="2000" dirty="0">
              <a:latin typeface="Arial" panose="020B0604020202020204" pitchFamily="34" charset="0"/>
              <a:cs typeface="Arial" panose="020B0604020202020204" pitchFamily="34" charset="0"/>
            </a:endParaRPr>
          </a:p>
          <a:p>
            <a:pPr eaLnBrk="1" hangingPunct="1">
              <a:spcBef>
                <a:spcPts val="0"/>
              </a:spcBef>
              <a:buClrTx/>
              <a:buSzTx/>
              <a:buFontTx/>
              <a:buNone/>
            </a:pPr>
            <a:endParaRPr lang="en-US" altLang="en-US" sz="1800" dirty="0">
              <a:latin typeface="Arial" pitchFamily="34" charset="0"/>
              <a:cs typeface="Arial" pitchFamily="34" charset="0"/>
            </a:endParaRPr>
          </a:p>
          <a:p>
            <a:pPr eaLnBrk="1" hangingPunct="1">
              <a:spcBef>
                <a:spcPct val="0"/>
              </a:spcBef>
              <a:buClrTx/>
              <a:buSzTx/>
              <a:buFontTx/>
              <a:buNone/>
            </a:pPr>
            <a:endParaRPr lang="en-US" altLang="en-US" sz="1800" dirty="0">
              <a:latin typeface="Arial" pitchFamily="34" charset="0"/>
              <a:cs typeface="Arial" pitchFamily="34" charset="0"/>
            </a:endParaRPr>
          </a:p>
          <a:p>
            <a:pPr eaLnBrk="1" hangingPunct="1">
              <a:spcBef>
                <a:spcPct val="0"/>
              </a:spcBef>
              <a:buClrTx/>
              <a:buSzTx/>
              <a:buFontTx/>
              <a:buNone/>
            </a:pPr>
            <a:endParaRPr lang="en-US" altLang="en-US" sz="1600" b="1" dirty="0">
              <a:latin typeface="Arial" pitchFamily="34" charset="0"/>
              <a:cs typeface="Arial" pitchFamily="34" charset="0"/>
            </a:endParaRPr>
          </a:p>
          <a:p>
            <a:pPr eaLnBrk="1" hangingPunct="1">
              <a:spcBef>
                <a:spcPct val="0"/>
              </a:spcBef>
              <a:buClrTx/>
              <a:buSzTx/>
              <a:buFontTx/>
              <a:buNone/>
            </a:pPr>
            <a:endParaRPr lang="en-US" altLang="en-US" sz="1600" dirty="0">
              <a:latin typeface="Arial" pitchFamily="34" charset="0"/>
              <a:cs typeface="Arial" pitchFamily="34" charset="0"/>
            </a:endParaRPr>
          </a:p>
          <a:p>
            <a:pPr eaLnBrk="1" hangingPunct="1">
              <a:spcBef>
                <a:spcPct val="0"/>
              </a:spcBef>
              <a:buClrTx/>
              <a:buSzTx/>
              <a:buFontTx/>
              <a:buNone/>
            </a:pPr>
            <a:endParaRPr lang="en-US" altLang="en-US" sz="1600" dirty="0">
              <a:latin typeface="Arial" pitchFamily="34" charset="0"/>
              <a:cs typeface="Arial" pitchFamily="34" charset="0"/>
            </a:endParaRPr>
          </a:p>
        </p:txBody>
      </p:sp>
    </p:spTree>
    <p:extLst>
      <p:ext uri="{BB962C8B-B14F-4D97-AF65-F5344CB8AC3E}">
        <p14:creationId xmlns:p14="http://schemas.microsoft.com/office/powerpoint/2010/main" val="22667921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Footer Placeholder 2"/>
          <p:cNvSpPr>
            <a:spLocks noGrp="1"/>
          </p:cNvSpPr>
          <p:nvPr>
            <p:ph type="ftr" sz="quarter" idx="11"/>
          </p:nvPr>
        </p:nvSpPr>
        <p:spPr bwMode="auto">
          <a:xfrm>
            <a:off x="3200400" y="6064211"/>
            <a:ext cx="3160713"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r>
              <a:rPr lang="en-US" altLang="en-US" sz="1000" dirty="0">
                <a:latin typeface="Times New Roman" pitchFamily="18" charset="0"/>
              </a:rPr>
              <a:t>US Dept of Education, Office of Postsecondary Education</a:t>
            </a:r>
          </a:p>
        </p:txBody>
      </p:sp>
      <p:sp>
        <p:nvSpPr>
          <p:cNvPr id="18436"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fld id="{0166660E-329F-41ED-A80C-BF77ABCF4A0C}" type="slidenum">
              <a:rPr lang="en-US" altLang="en-US" sz="1000" smtClean="0">
                <a:latin typeface="Times New Roman" pitchFamily="18" charset="0"/>
              </a:rPr>
              <a:pPr eaLnBrk="1" hangingPunct="1">
                <a:spcBef>
                  <a:spcPct val="0"/>
                </a:spcBef>
                <a:buClrTx/>
                <a:buSzTx/>
                <a:buFontTx/>
                <a:buNone/>
              </a:pPr>
              <a:t>17</a:t>
            </a:fld>
            <a:endParaRPr lang="en-US" altLang="en-US" sz="1000">
              <a:latin typeface="Times New Roman" pitchFamily="18" charset="0"/>
            </a:endParaRPr>
          </a:p>
        </p:txBody>
      </p:sp>
      <p:sp>
        <p:nvSpPr>
          <p:cNvPr id="18437" name="Rectangle 4" descr="2020 TPSID Program &#10;Grant Competition Highlights&#10;"/>
          <p:cNvSpPr>
            <a:spLocks noGrp="1" noChangeArrowheads="1"/>
          </p:cNvSpPr>
          <p:nvPr>
            <p:ph type="title" idx="4294967295"/>
          </p:nvPr>
        </p:nvSpPr>
        <p:spPr bwMode="auto">
          <a:xfrm>
            <a:off x="381000" y="118015"/>
            <a:ext cx="8229600" cy="1200150"/>
          </a:xfrm>
          <a:prstGeom prst="rect">
            <a:avLst/>
          </a:prstGeom>
          <a:noFill/>
          <a:ln>
            <a:noFill/>
            <a:prstDash/>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3600" b="1" i="0" u="none" strike="noStrike" kern="1200" cap="none" spc="0" normalizeH="0" baseline="0" noProof="0" dirty="0">
                <a:ln>
                  <a:noFill/>
                </a:ln>
                <a:solidFill>
                  <a:schemeClr val="tx1"/>
                </a:solidFill>
                <a:effectLst/>
                <a:uLnTx/>
                <a:uFillTx/>
                <a:latin typeface="Arial" pitchFamily="34" charset="0"/>
                <a:ea typeface="+mn-ea"/>
                <a:cs typeface="+mn-cs"/>
              </a:rPr>
              <a:t>2020 TPSID Program </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3600" b="1" i="0" u="none" strike="noStrike" kern="1200" cap="none" spc="0" normalizeH="0" baseline="0" noProof="0" dirty="0">
                <a:ln>
                  <a:noFill/>
                </a:ln>
                <a:solidFill>
                  <a:schemeClr val="tx1"/>
                </a:solidFill>
                <a:effectLst/>
                <a:uLnTx/>
                <a:uFillTx/>
                <a:latin typeface="Arial" pitchFamily="34" charset="0"/>
                <a:ea typeface="+mn-ea"/>
                <a:cs typeface="+mn-cs"/>
              </a:rPr>
              <a:t>Grant Competition Highlights</a:t>
            </a:r>
          </a:p>
        </p:txBody>
      </p:sp>
      <p:sp>
        <p:nvSpPr>
          <p:cNvPr id="18438" name="Rectangle 5"/>
          <p:cNvSpPr>
            <a:spLocks noChangeArrowheads="1"/>
          </p:cNvSpPr>
          <p:nvPr/>
        </p:nvSpPr>
        <p:spPr bwMode="auto">
          <a:xfrm>
            <a:off x="388143" y="1292560"/>
            <a:ext cx="8785225" cy="5355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r>
              <a:rPr lang="en-US" altLang="en-US" sz="2000" b="1" dirty="0">
                <a:latin typeface="Arial" panose="020B0604020202020204" pitchFamily="34" charset="0"/>
                <a:cs typeface="Arial" pitchFamily="34" charset="0"/>
              </a:rPr>
              <a:t>The TPSID Program Competitive Priorities (Continued):</a:t>
            </a:r>
          </a:p>
          <a:p>
            <a:pPr eaLnBrk="1" hangingPunct="1">
              <a:spcBef>
                <a:spcPct val="0"/>
              </a:spcBef>
              <a:buClrTx/>
              <a:buSzTx/>
              <a:buFontTx/>
              <a:buNone/>
            </a:pPr>
            <a:endParaRPr lang="en-US" altLang="en-US" sz="2000" dirty="0">
              <a:latin typeface="Arial" panose="020B0604020202020204" pitchFamily="34" charset="0"/>
              <a:cs typeface="Arial" pitchFamily="34" charset="0"/>
            </a:endParaRPr>
          </a:p>
          <a:p>
            <a:pPr eaLnBrk="1" hangingPunct="1">
              <a:spcBef>
                <a:spcPts val="0"/>
              </a:spcBef>
              <a:buClrTx/>
              <a:buSzTx/>
              <a:buFontTx/>
              <a:buNone/>
            </a:pPr>
            <a:r>
              <a:rPr lang="en-US" sz="2000" b="1" u="sng" dirty="0">
                <a:latin typeface="Arial" panose="020B0604020202020204" pitchFamily="34" charset="0"/>
                <a:cs typeface="Arial" panose="020B0604020202020204" pitchFamily="34" charset="0"/>
              </a:rPr>
              <a:t>Competitive Preference Priority #3</a:t>
            </a:r>
            <a:r>
              <a:rPr lang="en-US" altLang="en-US" sz="2000" dirty="0">
                <a:latin typeface="Arial" panose="020B0604020202020204" pitchFamily="34" charset="0"/>
                <a:cs typeface="Arial" pitchFamily="34" charset="0"/>
              </a:rPr>
              <a:t> </a:t>
            </a:r>
            <a:r>
              <a:rPr lang="en-US" sz="2000" dirty="0">
                <a:latin typeface="Arial" panose="020B0604020202020204" pitchFamily="34" charset="0"/>
                <a:cs typeface="Arial" panose="020B0604020202020204" pitchFamily="34" charset="0"/>
              </a:rPr>
              <a:t>Competitive Preference Priority 3 – Spurring Investment in Qualified Opportunity Zones (1 point). </a:t>
            </a:r>
          </a:p>
          <a:p>
            <a:pPr eaLnBrk="1" hangingPunct="1">
              <a:spcBef>
                <a:spcPts val="0"/>
              </a:spcBef>
              <a:buClrTx/>
              <a:buSzTx/>
              <a:buFontTx/>
              <a:buNone/>
            </a:pPr>
            <a:endParaRPr lang="en-US" altLang="en-US" sz="2000" dirty="0">
              <a:latin typeface="Arial" panose="020B0604020202020204" pitchFamily="34" charset="0"/>
              <a:cs typeface="Arial" panose="020B0604020202020204" pitchFamily="34" charset="0"/>
            </a:endParaRPr>
          </a:p>
          <a:p>
            <a:r>
              <a:rPr lang="en-US" sz="1600" b="1" u="sng" dirty="0">
                <a:latin typeface="Arial" panose="020B0604020202020204" pitchFamily="34" charset="0"/>
                <a:cs typeface="Arial" panose="020B0604020202020204" pitchFamily="34" charset="0"/>
              </a:rPr>
              <a:t>Here is information that I was given to assist persons using this tool:</a:t>
            </a:r>
            <a:endParaRPr lang="en-US" sz="1600" dirty="0">
              <a:latin typeface="Arial" panose="020B0604020202020204" pitchFamily="34" charset="0"/>
              <a:cs typeface="Arial" panose="020B0604020202020204" pitchFamily="34" charset="0"/>
            </a:endParaRPr>
          </a:p>
          <a:p>
            <a:r>
              <a:rPr lang="en-US" sz="1600" dirty="0">
                <a:latin typeface="Arial" panose="020B0604020202020204" pitchFamily="34" charset="0"/>
                <a:cs typeface="Arial" panose="020B0604020202020204" pitchFamily="34" charset="0"/>
              </a:rPr>
              <a:t>Once you open the tool you have a few different options for starting your search: </a:t>
            </a:r>
          </a:p>
          <a:p>
            <a:pPr lvl="0"/>
            <a:r>
              <a:rPr lang="en-US" sz="1600" b="1" u="sng" dirty="0">
                <a:latin typeface="Arial" panose="020B0604020202020204" pitchFamily="34" charset="0"/>
                <a:cs typeface="Arial" panose="020B0604020202020204" pitchFamily="34" charset="0"/>
              </a:rPr>
              <a:t>ADDRESS</a:t>
            </a:r>
            <a:r>
              <a:rPr lang="en-US" sz="1600" dirty="0">
                <a:latin typeface="Arial" panose="020B0604020202020204" pitchFamily="34" charset="0"/>
                <a:cs typeface="Arial" panose="020B0604020202020204" pitchFamily="34" charset="0"/>
              </a:rPr>
              <a:t>: If you know a specific address, you can type it into the “Search by location” window at the top in the blue header bar. </a:t>
            </a:r>
          </a:p>
          <a:p>
            <a:pPr lvl="0"/>
            <a:r>
              <a:rPr lang="en-US" sz="1600" b="1" u="sng" dirty="0">
                <a:latin typeface="Arial" panose="020B0604020202020204" pitchFamily="34" charset="0"/>
                <a:cs typeface="Arial" panose="020B0604020202020204" pitchFamily="34" charset="0"/>
              </a:rPr>
              <a:t>NAME</a:t>
            </a:r>
            <a:r>
              <a:rPr lang="en-US" sz="1600" dirty="0">
                <a:latin typeface="Arial" panose="020B0604020202020204" pitchFamily="34" charset="0"/>
                <a:cs typeface="Arial" panose="020B0604020202020204" pitchFamily="34" charset="0"/>
              </a:rPr>
              <a:t>: If you know the name of a specific IHE, you can select the down arrow on the left side of the search window and then select Postsecondary Schools. Then type in the name. Note that we only Search the schools that are included in the NCES IPEDS collection. I suspect that includes most of your potential applicants, but if not, they can still search by address. </a:t>
            </a:r>
          </a:p>
          <a:p>
            <a:pPr lvl="0"/>
            <a:r>
              <a:rPr lang="en-US" sz="1600" b="1" u="sng" dirty="0">
                <a:latin typeface="Arial" panose="020B0604020202020204" pitchFamily="34" charset="0"/>
                <a:cs typeface="Arial" panose="020B0604020202020204" pitchFamily="34" charset="0"/>
              </a:rPr>
              <a:t>PAN AND ZOOM</a:t>
            </a:r>
            <a:r>
              <a:rPr lang="en-US" sz="1600" dirty="0">
                <a:latin typeface="Arial" panose="020B0604020202020204" pitchFamily="34" charset="0"/>
                <a:cs typeface="Arial" panose="020B0604020202020204" pitchFamily="34" charset="0"/>
              </a:rPr>
              <a:t>: If they prefer, they can use a mouse or trackpad to click/hold and pan the map. Or they can scroll in to get a closer look at a specific location. </a:t>
            </a:r>
          </a:p>
          <a:p>
            <a:pPr lvl="0"/>
            <a:r>
              <a:rPr lang="en-US" sz="1600" dirty="0">
                <a:latin typeface="Arial" panose="020B0604020202020204" pitchFamily="34" charset="0"/>
                <a:cs typeface="Arial" panose="020B0604020202020204" pitchFamily="34" charset="0"/>
              </a:rPr>
              <a:t>+/- : If all else fails, they can use the +/- widget buttons on the right side of the screen.  </a:t>
            </a:r>
          </a:p>
          <a:p>
            <a:pPr eaLnBrk="1" hangingPunct="1">
              <a:spcBef>
                <a:spcPct val="0"/>
              </a:spcBef>
              <a:buClrTx/>
              <a:buSzTx/>
              <a:buFontTx/>
              <a:buNone/>
            </a:pPr>
            <a:endParaRPr lang="en-US" altLang="en-US" sz="1600" b="1" dirty="0">
              <a:latin typeface="Arial" pitchFamily="34" charset="0"/>
              <a:cs typeface="Arial" pitchFamily="34" charset="0"/>
            </a:endParaRPr>
          </a:p>
          <a:p>
            <a:pPr eaLnBrk="1" hangingPunct="1">
              <a:spcBef>
                <a:spcPct val="0"/>
              </a:spcBef>
              <a:buClrTx/>
              <a:buSzTx/>
              <a:buFontTx/>
              <a:buNone/>
            </a:pPr>
            <a:endParaRPr lang="en-US" altLang="en-US" sz="1400" dirty="0">
              <a:latin typeface="Arial" pitchFamily="34" charset="0"/>
              <a:cs typeface="Arial" pitchFamily="34" charset="0"/>
            </a:endParaRPr>
          </a:p>
          <a:p>
            <a:pPr eaLnBrk="1" hangingPunct="1">
              <a:spcBef>
                <a:spcPct val="0"/>
              </a:spcBef>
              <a:buClrTx/>
              <a:buSzTx/>
              <a:buFontTx/>
              <a:buNone/>
            </a:pPr>
            <a:endParaRPr lang="en-US" altLang="en-US" sz="1600" dirty="0">
              <a:latin typeface="Arial" pitchFamily="34" charset="0"/>
              <a:cs typeface="Arial" pitchFamily="34" charset="0"/>
            </a:endParaRPr>
          </a:p>
        </p:txBody>
      </p:sp>
    </p:spTree>
    <p:extLst>
      <p:ext uri="{BB962C8B-B14F-4D97-AF65-F5344CB8AC3E}">
        <p14:creationId xmlns:p14="http://schemas.microsoft.com/office/powerpoint/2010/main" val="5287221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Footer Placeholder 2"/>
          <p:cNvSpPr>
            <a:spLocks noGrp="1"/>
          </p:cNvSpPr>
          <p:nvPr>
            <p:ph type="ftr" sz="quarter" idx="11"/>
          </p:nvPr>
        </p:nvSpPr>
        <p:spPr bwMode="auto">
          <a:xfrm>
            <a:off x="3200400" y="6064211"/>
            <a:ext cx="3160713"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r>
              <a:rPr lang="en-US" altLang="en-US" sz="1000" dirty="0">
                <a:latin typeface="Times New Roman" pitchFamily="18" charset="0"/>
              </a:rPr>
              <a:t>US Dept of Education, Office of Postsecondary Education</a:t>
            </a:r>
          </a:p>
        </p:txBody>
      </p:sp>
      <p:sp>
        <p:nvSpPr>
          <p:cNvPr id="18436"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fld id="{0166660E-329F-41ED-A80C-BF77ABCF4A0C}" type="slidenum">
              <a:rPr lang="en-US" altLang="en-US" sz="1000" smtClean="0">
                <a:latin typeface="Times New Roman" pitchFamily="18" charset="0"/>
              </a:rPr>
              <a:pPr eaLnBrk="1" hangingPunct="1">
                <a:spcBef>
                  <a:spcPct val="0"/>
                </a:spcBef>
                <a:buClrTx/>
                <a:buSzTx/>
                <a:buFontTx/>
                <a:buNone/>
              </a:pPr>
              <a:t>18</a:t>
            </a:fld>
            <a:endParaRPr lang="en-US" altLang="en-US" sz="1000">
              <a:latin typeface="Times New Roman" pitchFamily="18" charset="0"/>
            </a:endParaRPr>
          </a:p>
        </p:txBody>
      </p:sp>
      <p:sp>
        <p:nvSpPr>
          <p:cNvPr id="18437" name="Rectangle 4" descr="2020 TPSID Program &#10;Grant Competition Highlights&#10;"/>
          <p:cNvSpPr>
            <a:spLocks noGrp="1" noChangeArrowheads="1"/>
          </p:cNvSpPr>
          <p:nvPr>
            <p:ph type="title" idx="4294967295"/>
          </p:nvPr>
        </p:nvSpPr>
        <p:spPr bwMode="auto">
          <a:xfrm>
            <a:off x="533400" y="228600"/>
            <a:ext cx="8229600" cy="1200150"/>
          </a:xfrm>
          <a:prstGeom prst="rect">
            <a:avLst/>
          </a:prstGeom>
          <a:noFill/>
          <a:ln>
            <a:noFill/>
            <a:prstDash/>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3600" b="1" i="0" u="none" strike="noStrike" kern="1200" cap="none" spc="0" normalizeH="0" baseline="0" noProof="0" dirty="0">
                <a:ln>
                  <a:noFill/>
                </a:ln>
                <a:solidFill>
                  <a:schemeClr val="tx1"/>
                </a:solidFill>
                <a:effectLst/>
                <a:uLnTx/>
                <a:uFillTx/>
                <a:latin typeface="Arial" pitchFamily="34" charset="0"/>
                <a:ea typeface="+mn-ea"/>
                <a:cs typeface="+mn-cs"/>
              </a:rPr>
              <a:t>2020 TPSID Program </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3600" b="1" i="0" u="none" strike="noStrike" kern="1200" cap="none" spc="0" normalizeH="0" baseline="0" noProof="0" dirty="0">
                <a:ln>
                  <a:noFill/>
                </a:ln>
                <a:solidFill>
                  <a:schemeClr val="tx1"/>
                </a:solidFill>
                <a:effectLst/>
                <a:uLnTx/>
                <a:uFillTx/>
                <a:latin typeface="Arial" pitchFamily="34" charset="0"/>
                <a:ea typeface="+mn-ea"/>
                <a:cs typeface="+mn-cs"/>
              </a:rPr>
              <a:t>Grant Competition Highlights</a:t>
            </a:r>
          </a:p>
        </p:txBody>
      </p:sp>
      <p:sp>
        <p:nvSpPr>
          <p:cNvPr id="18438" name="Rectangle 5"/>
          <p:cNvSpPr>
            <a:spLocks noChangeArrowheads="1"/>
          </p:cNvSpPr>
          <p:nvPr/>
        </p:nvSpPr>
        <p:spPr bwMode="auto">
          <a:xfrm>
            <a:off x="228599" y="1476375"/>
            <a:ext cx="8785225" cy="54784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r>
              <a:rPr lang="en-US" altLang="en-US" sz="2000" b="1" dirty="0">
                <a:latin typeface="Arial" panose="020B0604020202020204" pitchFamily="34" charset="0"/>
                <a:cs typeface="Arial" pitchFamily="34" charset="0"/>
              </a:rPr>
              <a:t>The TPSID Program Competitive Priorities (Continued):</a:t>
            </a:r>
          </a:p>
          <a:p>
            <a:pPr eaLnBrk="1" hangingPunct="1">
              <a:spcBef>
                <a:spcPct val="0"/>
              </a:spcBef>
              <a:buClrTx/>
              <a:buSzTx/>
              <a:buFontTx/>
              <a:buNone/>
            </a:pPr>
            <a:endParaRPr lang="en-US" altLang="en-US" sz="2000" dirty="0">
              <a:latin typeface="Arial" panose="020B0604020202020204" pitchFamily="34" charset="0"/>
              <a:cs typeface="Arial" pitchFamily="34" charset="0"/>
            </a:endParaRPr>
          </a:p>
          <a:p>
            <a:pPr eaLnBrk="1" hangingPunct="1">
              <a:spcBef>
                <a:spcPts val="0"/>
              </a:spcBef>
              <a:buClrTx/>
              <a:buSzTx/>
              <a:buFontTx/>
              <a:buNone/>
            </a:pPr>
            <a:r>
              <a:rPr lang="en-US" sz="2000" b="1" u="sng" dirty="0">
                <a:latin typeface="Arial" panose="020B0604020202020204" pitchFamily="34" charset="0"/>
                <a:cs typeface="Arial" panose="020B0604020202020204" pitchFamily="34" charset="0"/>
              </a:rPr>
              <a:t>Competitive Preference Priority #3</a:t>
            </a:r>
            <a:r>
              <a:rPr lang="en-US" altLang="en-US" sz="2000" dirty="0">
                <a:latin typeface="Arial" panose="020B0604020202020204" pitchFamily="34" charset="0"/>
                <a:cs typeface="Arial" pitchFamily="34" charset="0"/>
              </a:rPr>
              <a:t> </a:t>
            </a:r>
            <a:r>
              <a:rPr lang="en-US" sz="2000" dirty="0">
                <a:latin typeface="Arial" panose="020B0604020202020204" pitchFamily="34" charset="0"/>
                <a:cs typeface="Arial" panose="020B0604020202020204" pitchFamily="34" charset="0"/>
              </a:rPr>
              <a:t>Competitive Preference Priority 3 – Spurring Investment in Qualified Opportunity Zones (1 point). </a:t>
            </a:r>
          </a:p>
          <a:p>
            <a:pPr eaLnBrk="1" hangingPunct="1">
              <a:spcBef>
                <a:spcPts val="0"/>
              </a:spcBef>
              <a:buClrTx/>
              <a:buSzTx/>
              <a:buFontTx/>
              <a:buNone/>
            </a:pPr>
            <a:endParaRPr lang="en-US" altLang="en-US" sz="2000" dirty="0">
              <a:latin typeface="Arial" panose="020B0604020202020204" pitchFamily="34" charset="0"/>
              <a:cs typeface="Arial" panose="020B0604020202020204" pitchFamily="34" charset="0"/>
            </a:endParaRPr>
          </a:p>
          <a:p>
            <a:r>
              <a:rPr lang="en-US" sz="1600" b="1" u="sng" dirty="0">
                <a:latin typeface="Arial" panose="020B0604020202020204" pitchFamily="34" charset="0"/>
                <a:cs typeface="Arial" panose="020B0604020202020204" pitchFamily="34" charset="0"/>
              </a:rPr>
              <a:t>Here is information that I was given to assist persons using this tool (continued):</a:t>
            </a:r>
            <a:endParaRPr lang="en-US" sz="1600" dirty="0">
              <a:latin typeface="Arial" panose="020B0604020202020204" pitchFamily="34" charset="0"/>
              <a:cs typeface="Arial" panose="020B0604020202020204" pitchFamily="34" charset="0"/>
            </a:endParaRPr>
          </a:p>
          <a:p>
            <a:r>
              <a:rPr lang="en-US" sz="1600" dirty="0">
                <a:latin typeface="Arial" panose="020B0604020202020204" pitchFamily="34" charset="0"/>
                <a:cs typeface="Arial" panose="020B0604020202020204" pitchFamily="34" charset="0"/>
              </a:rPr>
              <a:t>Once you’re in the desired location, select the Layers widget button on the right side, just above the transparency slider bar. The symbol looks like a stack of paper. The Layers widget provides supplemental Layers that can be stacked on top of the existing map. Opportunity Zones are at the bottom of the Layer list. Depending on screen size, you may need to scroll down. Check the box next to </a:t>
            </a:r>
            <a:r>
              <a:rPr lang="en-US" sz="1600" dirty="0" err="1">
                <a:latin typeface="Arial" panose="020B0604020202020204" pitchFamily="34" charset="0"/>
                <a:cs typeface="Arial" panose="020B0604020202020204" pitchFamily="34" charset="0"/>
              </a:rPr>
              <a:t>Opp</a:t>
            </a:r>
            <a:r>
              <a:rPr lang="en-US" sz="1600" dirty="0">
                <a:latin typeface="Arial" panose="020B0604020202020204" pitchFamily="34" charset="0"/>
                <a:cs typeface="Arial" panose="020B0604020202020204" pitchFamily="34" charset="0"/>
              </a:rPr>
              <a:t> Zones to turn on the layer and then click the original Layers widget button to close the Layers window. If there are </a:t>
            </a:r>
            <a:r>
              <a:rPr lang="en-US" sz="1600" dirty="0" err="1">
                <a:latin typeface="Arial" panose="020B0604020202020204" pitchFamily="34" charset="0"/>
                <a:cs typeface="Arial" panose="020B0604020202020204" pitchFamily="34" charset="0"/>
              </a:rPr>
              <a:t>OppZones</a:t>
            </a:r>
            <a:r>
              <a:rPr lang="en-US" sz="1600" dirty="0">
                <a:latin typeface="Arial" panose="020B0604020202020204" pitchFamily="34" charset="0"/>
                <a:cs typeface="Arial" panose="020B0604020202020204" pitchFamily="34" charset="0"/>
              </a:rPr>
              <a:t> in the area of your map, they’ll show up as light blue polygons. If you don’t see any </a:t>
            </a:r>
            <a:r>
              <a:rPr lang="en-US" sz="1600" dirty="0" err="1">
                <a:latin typeface="Arial" panose="020B0604020202020204" pitchFamily="34" charset="0"/>
                <a:cs typeface="Arial" panose="020B0604020202020204" pitchFamily="34" charset="0"/>
              </a:rPr>
              <a:t>Opp</a:t>
            </a:r>
            <a:r>
              <a:rPr lang="en-US" sz="1600" dirty="0">
                <a:latin typeface="Arial" panose="020B0604020202020204" pitchFamily="34" charset="0"/>
                <a:cs typeface="Arial" panose="020B0604020202020204" pitchFamily="34" charset="0"/>
              </a:rPr>
              <a:t> Zones, try zooming out to see a larger area. Some regions have more </a:t>
            </a:r>
            <a:r>
              <a:rPr lang="en-US" sz="1600" dirty="0" err="1">
                <a:latin typeface="Arial" panose="020B0604020202020204" pitchFamily="34" charset="0"/>
                <a:cs typeface="Arial" panose="020B0604020202020204" pitchFamily="34" charset="0"/>
              </a:rPr>
              <a:t>Opp</a:t>
            </a:r>
            <a:r>
              <a:rPr lang="en-US" sz="1600" dirty="0">
                <a:latin typeface="Arial" panose="020B0604020202020204" pitchFamily="34" charset="0"/>
                <a:cs typeface="Arial" panose="020B0604020202020204" pitchFamily="34" charset="0"/>
              </a:rPr>
              <a:t> Zones than others. </a:t>
            </a:r>
            <a:r>
              <a:rPr lang="en-US" sz="1600" dirty="0" err="1">
                <a:latin typeface="Arial" panose="020B0604020202020204" pitchFamily="34" charset="0"/>
                <a:cs typeface="Arial" panose="020B0604020202020204" pitchFamily="34" charset="0"/>
              </a:rPr>
              <a:t>Opp</a:t>
            </a:r>
            <a:r>
              <a:rPr lang="en-US" sz="1600" dirty="0">
                <a:latin typeface="Arial" panose="020B0604020202020204" pitchFamily="34" charset="0"/>
                <a:cs typeface="Arial" panose="020B0604020202020204" pitchFamily="34" charset="0"/>
              </a:rPr>
              <a:t> Zones rely on census tract boundaries. To find the ID# of an </a:t>
            </a:r>
            <a:r>
              <a:rPr lang="en-US" sz="1600" dirty="0" err="1">
                <a:latin typeface="Arial" panose="020B0604020202020204" pitchFamily="34" charset="0"/>
                <a:cs typeface="Arial" panose="020B0604020202020204" pitchFamily="34" charset="0"/>
              </a:rPr>
              <a:t>Opp</a:t>
            </a:r>
            <a:r>
              <a:rPr lang="en-US" sz="1600" dirty="0">
                <a:latin typeface="Arial" panose="020B0604020202020204" pitchFamily="34" charset="0"/>
                <a:cs typeface="Arial" panose="020B0604020202020204" pitchFamily="34" charset="0"/>
              </a:rPr>
              <a:t> Zone, select the polygon. A pop-up window will appear in the top left corner with the </a:t>
            </a:r>
            <a:r>
              <a:rPr lang="en-US" sz="1600" dirty="0" err="1">
                <a:latin typeface="Arial" panose="020B0604020202020204" pitchFamily="34" charset="0"/>
                <a:cs typeface="Arial" panose="020B0604020202020204" pitchFamily="34" charset="0"/>
              </a:rPr>
              <a:t>OppZone</a:t>
            </a:r>
            <a:r>
              <a:rPr lang="en-US" sz="1600" dirty="0">
                <a:latin typeface="Arial" panose="020B0604020202020204" pitchFamily="34" charset="0"/>
                <a:cs typeface="Arial" panose="020B0604020202020204" pitchFamily="34" charset="0"/>
              </a:rPr>
              <a:t> Tract ID#. </a:t>
            </a:r>
          </a:p>
          <a:p>
            <a:r>
              <a:rPr lang="en-US" sz="1600" b="1" dirty="0">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a:p>
            <a:pPr eaLnBrk="1" hangingPunct="1">
              <a:spcBef>
                <a:spcPct val="0"/>
              </a:spcBef>
              <a:buClrTx/>
              <a:buSzTx/>
              <a:buFontTx/>
              <a:buNone/>
            </a:pPr>
            <a:endParaRPr lang="en-US" altLang="en-US" sz="1600" b="1" dirty="0">
              <a:latin typeface="Arial" panose="020B0604020202020204" pitchFamily="34" charset="0"/>
              <a:cs typeface="Arial" pitchFamily="34" charset="0"/>
            </a:endParaRPr>
          </a:p>
          <a:p>
            <a:pPr eaLnBrk="1" hangingPunct="1">
              <a:spcBef>
                <a:spcPct val="0"/>
              </a:spcBef>
              <a:buClrTx/>
              <a:buSzTx/>
              <a:buFontTx/>
              <a:buNone/>
            </a:pPr>
            <a:endParaRPr lang="en-US" altLang="en-US" sz="1600" dirty="0">
              <a:latin typeface="Arial" pitchFamily="34" charset="0"/>
              <a:cs typeface="Arial" pitchFamily="34" charset="0"/>
            </a:endParaRPr>
          </a:p>
          <a:p>
            <a:pPr eaLnBrk="1" hangingPunct="1">
              <a:spcBef>
                <a:spcPct val="0"/>
              </a:spcBef>
              <a:buClrTx/>
              <a:buSzTx/>
              <a:buFontTx/>
              <a:buNone/>
            </a:pPr>
            <a:endParaRPr lang="en-US" altLang="en-US" sz="1600" dirty="0">
              <a:latin typeface="Arial" pitchFamily="34" charset="0"/>
              <a:cs typeface="Arial" pitchFamily="34" charset="0"/>
            </a:endParaRPr>
          </a:p>
        </p:txBody>
      </p:sp>
    </p:spTree>
    <p:extLst>
      <p:ext uri="{BB962C8B-B14F-4D97-AF65-F5344CB8AC3E}">
        <p14:creationId xmlns:p14="http://schemas.microsoft.com/office/powerpoint/2010/main" val="41664191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Footer Placeholder 2"/>
          <p:cNvSpPr>
            <a:spLocks noGrp="1"/>
          </p:cNvSpPr>
          <p:nvPr>
            <p:ph type="ftr" sz="quarter" idx="11"/>
          </p:nvPr>
        </p:nvSpPr>
        <p:spPr bwMode="auto">
          <a:xfrm>
            <a:off x="2362200" y="6048377"/>
            <a:ext cx="4038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r>
              <a:rPr lang="en-US" altLang="en-US" sz="1000" dirty="0">
                <a:latin typeface="Times New Roman" pitchFamily="18" charset="0"/>
              </a:rPr>
              <a:t>US Dept of Education, Office of Postsecondary Education</a:t>
            </a:r>
          </a:p>
        </p:txBody>
      </p:sp>
      <p:sp>
        <p:nvSpPr>
          <p:cNvPr id="19460"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fld id="{2988A89D-CFB8-4C13-B027-AF6FEF59DE2B}" type="slidenum">
              <a:rPr lang="en-US" altLang="en-US" sz="1000" smtClean="0">
                <a:latin typeface="Times New Roman" pitchFamily="18" charset="0"/>
              </a:rPr>
              <a:pPr eaLnBrk="1" hangingPunct="1">
                <a:spcBef>
                  <a:spcPct val="0"/>
                </a:spcBef>
                <a:buClrTx/>
                <a:buSzTx/>
                <a:buFontTx/>
                <a:buNone/>
              </a:pPr>
              <a:t>19</a:t>
            </a:fld>
            <a:endParaRPr lang="en-US" altLang="en-US" sz="1000">
              <a:latin typeface="Times New Roman" pitchFamily="18" charset="0"/>
            </a:endParaRPr>
          </a:p>
        </p:txBody>
      </p:sp>
      <p:sp>
        <p:nvSpPr>
          <p:cNvPr id="19461" name="Rectangle 4" descr="2020 TPSID Program &#10;Grant Competition Highlights&#10;"/>
          <p:cNvSpPr>
            <a:spLocks noGrp="1" noChangeArrowheads="1"/>
          </p:cNvSpPr>
          <p:nvPr>
            <p:ph type="title" idx="4294967295"/>
          </p:nvPr>
        </p:nvSpPr>
        <p:spPr bwMode="auto">
          <a:xfrm>
            <a:off x="533400" y="228600"/>
            <a:ext cx="8229600" cy="1200150"/>
          </a:xfrm>
          <a:prstGeom prst="rect">
            <a:avLst/>
          </a:prstGeom>
          <a:noFill/>
          <a:ln>
            <a:noFill/>
            <a:prstDash/>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3600" b="1" i="0" u="none" strike="noStrike" kern="1200" cap="none" spc="0" normalizeH="0" baseline="0" noProof="0" dirty="0">
                <a:ln>
                  <a:noFill/>
                </a:ln>
                <a:solidFill>
                  <a:schemeClr val="tx1"/>
                </a:solidFill>
                <a:effectLst/>
                <a:uLnTx/>
                <a:uFillTx/>
                <a:latin typeface="Arial" pitchFamily="34" charset="0"/>
                <a:ea typeface="+mn-ea"/>
                <a:cs typeface="+mn-cs"/>
              </a:rPr>
              <a:t>2020 TPSID Program </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3600" b="1" i="0" u="none" strike="noStrike" kern="1200" cap="none" spc="0" normalizeH="0" baseline="0" noProof="0" dirty="0">
                <a:ln>
                  <a:noFill/>
                </a:ln>
                <a:solidFill>
                  <a:schemeClr val="tx1"/>
                </a:solidFill>
                <a:effectLst/>
                <a:uLnTx/>
                <a:uFillTx/>
                <a:latin typeface="Arial" pitchFamily="34" charset="0"/>
                <a:ea typeface="+mn-ea"/>
                <a:cs typeface="+mn-cs"/>
              </a:rPr>
              <a:t>Grant Competition Highlights</a:t>
            </a:r>
          </a:p>
        </p:txBody>
      </p:sp>
      <p:sp>
        <p:nvSpPr>
          <p:cNvPr id="19462" name="Rectangle 5"/>
          <p:cNvSpPr>
            <a:spLocks noChangeArrowheads="1"/>
          </p:cNvSpPr>
          <p:nvPr/>
        </p:nvSpPr>
        <p:spPr bwMode="auto">
          <a:xfrm>
            <a:off x="277813" y="1676400"/>
            <a:ext cx="8534400" cy="28315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r>
              <a:rPr lang="en-US" altLang="en-US" sz="1800" dirty="0">
                <a:latin typeface="Arial" pitchFamily="34" charset="0"/>
                <a:cs typeface="Arial" pitchFamily="34" charset="0"/>
              </a:rPr>
              <a:t>The specific language for each priority may be found in the “Notice Inviting Applications” for the TPSID program or in the TPSID program application. </a:t>
            </a:r>
          </a:p>
          <a:p>
            <a:pPr eaLnBrk="1" hangingPunct="1">
              <a:spcBef>
                <a:spcPct val="0"/>
              </a:spcBef>
              <a:buClrTx/>
              <a:buSzTx/>
              <a:buFontTx/>
              <a:buNone/>
            </a:pPr>
            <a:endParaRPr lang="en-US" altLang="en-US" sz="1800" dirty="0">
              <a:latin typeface="Arial" pitchFamily="34" charset="0"/>
              <a:cs typeface="Arial" pitchFamily="34" charset="0"/>
            </a:endParaRPr>
          </a:p>
          <a:p>
            <a:pPr eaLnBrk="1" hangingPunct="1">
              <a:spcBef>
                <a:spcPct val="0"/>
              </a:spcBef>
              <a:buClrTx/>
              <a:buSzTx/>
              <a:buFontTx/>
              <a:buNone/>
            </a:pPr>
            <a:r>
              <a:rPr lang="en-US" altLang="en-US" sz="1800" dirty="0">
                <a:latin typeface="Arial" pitchFamily="34" charset="0"/>
                <a:cs typeface="Arial" pitchFamily="34" charset="0"/>
              </a:rPr>
              <a:t>The TPSID Program has </a:t>
            </a:r>
            <a:r>
              <a:rPr lang="en-US" altLang="en-US" sz="1800" b="1" dirty="0">
                <a:latin typeface="Arial" pitchFamily="34" charset="0"/>
                <a:cs typeface="Arial" pitchFamily="34" charset="0"/>
              </a:rPr>
              <a:t>ZERO </a:t>
            </a:r>
            <a:r>
              <a:rPr lang="en-US" altLang="en-US" sz="1800" dirty="0">
                <a:latin typeface="Arial" pitchFamily="34" charset="0"/>
                <a:cs typeface="Arial" pitchFamily="34" charset="0"/>
              </a:rPr>
              <a:t>Invitational priorities.</a:t>
            </a:r>
          </a:p>
          <a:p>
            <a:pPr eaLnBrk="1" hangingPunct="1">
              <a:spcBef>
                <a:spcPct val="0"/>
              </a:spcBef>
              <a:buClrTx/>
              <a:buSzTx/>
              <a:buFontTx/>
              <a:buNone/>
            </a:pPr>
            <a:endParaRPr lang="en-US" altLang="en-US" sz="1800" dirty="0">
              <a:latin typeface="Arial" pitchFamily="34" charset="0"/>
              <a:cs typeface="Arial" pitchFamily="34" charset="0"/>
            </a:endParaRPr>
          </a:p>
          <a:p>
            <a:pPr eaLnBrk="1" hangingPunct="1">
              <a:spcBef>
                <a:spcPct val="0"/>
              </a:spcBef>
              <a:buClrTx/>
              <a:buSzTx/>
              <a:buFontTx/>
              <a:buNone/>
            </a:pPr>
            <a:endParaRPr lang="en-US" altLang="en-US" sz="1800" dirty="0">
              <a:latin typeface="Arial" pitchFamily="34" charset="0"/>
              <a:cs typeface="Arial" pitchFamily="34" charset="0"/>
            </a:endParaRPr>
          </a:p>
          <a:p>
            <a:pPr eaLnBrk="1" hangingPunct="1">
              <a:spcBef>
                <a:spcPct val="0"/>
              </a:spcBef>
              <a:buClrTx/>
              <a:buSzTx/>
              <a:buFontTx/>
              <a:buNone/>
            </a:pPr>
            <a:endParaRPr lang="en-US" altLang="en-US" sz="1800" dirty="0">
              <a:latin typeface="Arial" pitchFamily="34" charset="0"/>
              <a:cs typeface="Arial" pitchFamily="34" charset="0"/>
            </a:endParaRPr>
          </a:p>
          <a:p>
            <a:pPr eaLnBrk="1" hangingPunct="1">
              <a:spcBef>
                <a:spcPct val="0"/>
              </a:spcBef>
              <a:buClrTx/>
              <a:buSzTx/>
              <a:buFontTx/>
              <a:buNone/>
            </a:pPr>
            <a:endParaRPr lang="en-US" altLang="en-US" sz="1800" dirty="0">
              <a:latin typeface="Arial" pitchFamily="34" charset="0"/>
              <a:cs typeface="Arial" pitchFamily="34" charset="0"/>
            </a:endParaRPr>
          </a:p>
          <a:p>
            <a:pPr eaLnBrk="1" hangingPunct="1">
              <a:spcBef>
                <a:spcPct val="0"/>
              </a:spcBef>
              <a:buClrTx/>
              <a:buSzTx/>
              <a:buFontTx/>
              <a:buNone/>
            </a:pPr>
            <a:endParaRPr lang="en-US" altLang="en-US" sz="1800" dirty="0">
              <a:latin typeface="Arial" pitchFamily="34" charset="0"/>
              <a:cs typeface="Arial" pitchFamily="34" charset="0"/>
            </a:endParaRPr>
          </a:p>
          <a:p>
            <a:pPr eaLnBrk="1" hangingPunct="1">
              <a:spcBef>
                <a:spcPct val="0"/>
              </a:spcBef>
              <a:buClrTx/>
              <a:buSzTx/>
              <a:buFontTx/>
              <a:buNone/>
            </a:pPr>
            <a:endParaRPr lang="en-US" altLang="en-US" sz="1600" dirty="0">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3"/>
          <p:cNvSpPr>
            <a:spLocks noGrp="1" noChangeArrowheads="1"/>
          </p:cNvSpPr>
          <p:nvPr>
            <p:ph idx="1"/>
          </p:nvPr>
        </p:nvSpPr>
        <p:spPr>
          <a:xfrm>
            <a:off x="425116" y="1648242"/>
            <a:ext cx="8229600" cy="4525963"/>
          </a:xfrm>
        </p:spPr>
        <p:txBody>
          <a:bodyPr/>
          <a:lstStyle/>
          <a:p>
            <a:pPr eaLnBrk="1" hangingPunct="1">
              <a:buFontTx/>
              <a:buNone/>
            </a:pPr>
            <a:r>
              <a:rPr lang="en-US" altLang="en-US" sz="2400" dirty="0">
                <a:latin typeface="Arial" pitchFamily="34" charset="0"/>
                <a:cs typeface="Arial" pitchFamily="34" charset="0"/>
              </a:rPr>
              <a:t>Both the TPSID and TPSID-CC applications may</a:t>
            </a:r>
          </a:p>
          <a:p>
            <a:pPr eaLnBrk="1" hangingPunct="1">
              <a:buFontTx/>
              <a:buNone/>
            </a:pPr>
            <a:r>
              <a:rPr lang="en-US" altLang="en-US" sz="2400" dirty="0">
                <a:latin typeface="Arial" pitchFamily="34" charset="0"/>
                <a:cs typeface="Arial" pitchFamily="34" charset="0"/>
              </a:rPr>
              <a:t>be found via: </a:t>
            </a:r>
            <a:r>
              <a:rPr lang="en-US" altLang="en-US" sz="2400" dirty="0">
                <a:latin typeface="Arial" pitchFamily="34" charset="0"/>
                <a:cs typeface="Arial" pitchFamily="34" charset="0"/>
                <a:hlinkClick r:id="rId3"/>
              </a:rPr>
              <a:t>www.Grants.gov</a:t>
            </a:r>
            <a:endParaRPr lang="en-US" altLang="en-US" sz="2400" dirty="0">
              <a:latin typeface="Arial" pitchFamily="34" charset="0"/>
              <a:cs typeface="Arial" pitchFamily="34" charset="0"/>
            </a:endParaRPr>
          </a:p>
          <a:p>
            <a:pPr eaLnBrk="1" hangingPunct="1">
              <a:buFontTx/>
              <a:buNone/>
            </a:pPr>
            <a:endParaRPr lang="en-US" altLang="en-US" sz="2400" dirty="0">
              <a:latin typeface="Arial" pitchFamily="34" charset="0"/>
              <a:cs typeface="Arial" pitchFamily="34" charset="0"/>
            </a:endParaRPr>
          </a:p>
          <a:p>
            <a:pPr algn="ctr" eaLnBrk="1" hangingPunct="1">
              <a:buFontTx/>
              <a:buNone/>
            </a:pPr>
            <a:r>
              <a:rPr lang="en-US" altLang="en-US" sz="2400" b="1" u="sng" dirty="0">
                <a:latin typeface="Arial" pitchFamily="34" charset="0"/>
                <a:cs typeface="Arial" pitchFamily="34" charset="0"/>
              </a:rPr>
              <a:t>CFDA numbers</a:t>
            </a:r>
            <a:r>
              <a:rPr lang="en-US" altLang="en-US" sz="2400" dirty="0">
                <a:latin typeface="Arial" pitchFamily="34" charset="0"/>
                <a:cs typeface="Arial" pitchFamily="34" charset="0"/>
              </a:rPr>
              <a:t>: </a:t>
            </a:r>
          </a:p>
          <a:p>
            <a:pPr algn="ctr" eaLnBrk="1" hangingPunct="1">
              <a:buFontTx/>
              <a:buNone/>
            </a:pPr>
            <a:r>
              <a:rPr lang="en-US" altLang="en-US" sz="2400" dirty="0">
                <a:latin typeface="Arial" pitchFamily="34" charset="0"/>
                <a:cs typeface="Arial" pitchFamily="34" charset="0"/>
              </a:rPr>
              <a:t>TPSID is 84.407A; </a:t>
            </a:r>
          </a:p>
          <a:p>
            <a:pPr algn="ctr" eaLnBrk="1" hangingPunct="1">
              <a:buFontTx/>
              <a:buNone/>
            </a:pPr>
            <a:r>
              <a:rPr lang="en-US" altLang="en-US" sz="2400" dirty="0">
                <a:latin typeface="Arial" pitchFamily="34" charset="0"/>
                <a:cs typeface="Arial" pitchFamily="34" charset="0"/>
              </a:rPr>
              <a:t>TPSID-CC is 84.407B</a:t>
            </a:r>
          </a:p>
          <a:p>
            <a:pPr algn="ctr" eaLnBrk="1" hangingPunct="1">
              <a:buFontTx/>
              <a:buNone/>
            </a:pPr>
            <a:endParaRPr lang="en-US" altLang="en-US" sz="2400" dirty="0">
              <a:latin typeface="Arial" pitchFamily="34" charset="0"/>
              <a:cs typeface="Arial" pitchFamily="34" charset="0"/>
            </a:endParaRPr>
          </a:p>
          <a:p>
            <a:pPr algn="ctr" eaLnBrk="1" hangingPunct="1">
              <a:buFontTx/>
              <a:buNone/>
            </a:pPr>
            <a:r>
              <a:rPr lang="en-US" altLang="en-US" sz="2400" b="1" u="sng" dirty="0">
                <a:latin typeface="Arial" pitchFamily="34" charset="0"/>
                <a:cs typeface="Arial" pitchFamily="34" charset="0"/>
              </a:rPr>
              <a:t>Opportunity numbers: </a:t>
            </a:r>
          </a:p>
          <a:p>
            <a:pPr algn="ctr" eaLnBrk="1" hangingPunct="1">
              <a:buFontTx/>
              <a:buNone/>
            </a:pPr>
            <a:r>
              <a:rPr lang="en-US" altLang="en-US" sz="2400" dirty="0">
                <a:latin typeface="Arial" pitchFamily="34" charset="0"/>
                <a:cs typeface="Arial" pitchFamily="34" charset="0"/>
              </a:rPr>
              <a:t>TPSID program is 051120-002;</a:t>
            </a:r>
          </a:p>
          <a:p>
            <a:pPr algn="ctr" eaLnBrk="1" hangingPunct="1">
              <a:buFontTx/>
              <a:buNone/>
            </a:pPr>
            <a:r>
              <a:rPr lang="en-US" altLang="en-US" sz="2400" dirty="0">
                <a:latin typeface="Arial" pitchFamily="34" charset="0"/>
                <a:cs typeface="Arial" pitchFamily="34" charset="0"/>
              </a:rPr>
              <a:t>TPSID-CC is 051120-003.</a:t>
            </a:r>
          </a:p>
        </p:txBody>
      </p:sp>
      <p:sp>
        <p:nvSpPr>
          <p:cNvPr id="62467" name="Rectangle 35"/>
          <p:cNvSpPr>
            <a:spLocks noGrp="1" noChangeArrowheads="1"/>
          </p:cNvSpPr>
          <p:nvPr>
            <p:ph type="ftr" sz="quarter" idx="11"/>
          </p:nvPr>
        </p:nvSpPr>
        <p:spPr bwMode="auto">
          <a:xfrm>
            <a:off x="2667000" y="6019800"/>
            <a:ext cx="4572000" cy="381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r>
              <a:rPr lang="en-US" altLang="en-US" sz="1400">
                <a:latin typeface="Times New Roman" pitchFamily="18" charset="0"/>
              </a:rPr>
              <a:t>US Dept of Education- Office of Postsecondary Education</a:t>
            </a:r>
          </a:p>
        </p:txBody>
      </p:sp>
      <p:sp>
        <p:nvSpPr>
          <p:cNvPr id="62468" name="Rectangle 36"/>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fld id="{5602D6F0-61DB-4D10-89D7-764558602519}" type="slidenum">
              <a:rPr lang="en-US" altLang="en-US" sz="1400" smtClean="0">
                <a:latin typeface="Times New Roman" pitchFamily="18" charset="0"/>
              </a:rPr>
              <a:pPr eaLnBrk="1" hangingPunct="1">
                <a:spcBef>
                  <a:spcPct val="0"/>
                </a:spcBef>
                <a:buClrTx/>
                <a:buSzTx/>
                <a:buFontTx/>
                <a:buNone/>
              </a:pPr>
              <a:t>2</a:t>
            </a:fld>
            <a:endParaRPr lang="en-US" altLang="en-US" sz="1400">
              <a:latin typeface="Times New Roman" pitchFamily="18" charset="0"/>
            </a:endParaRPr>
          </a:p>
        </p:txBody>
      </p:sp>
      <p:sp>
        <p:nvSpPr>
          <p:cNvPr id="7172" name="Rectangle 2"/>
          <p:cNvSpPr>
            <a:spLocks noGrp="1" noChangeArrowheads="1"/>
          </p:cNvSpPr>
          <p:nvPr>
            <p:ph type="title"/>
          </p:nvPr>
        </p:nvSpPr>
        <p:spPr>
          <a:xfrm>
            <a:off x="653716" y="333657"/>
            <a:ext cx="7772400" cy="1066800"/>
          </a:xfrm>
          <a:extLst>
            <a:ext uri="{909E8E84-426E-40DD-AFC4-6F175D3DCCD1}">
              <a14:hiddenFill xmlns:a14="http://schemas.microsoft.com/office/drawing/2010/main">
                <a:solidFill>
                  <a:srgbClr val="FFFFFF"/>
                </a:solidFill>
              </a14:hiddenFill>
            </a:ext>
          </a:extLst>
        </p:spPr>
        <p:txBody>
          <a:bodyPr>
            <a:normAutofit/>
          </a:bodyPr>
          <a:lstStyle/>
          <a:p>
            <a:pPr algn="ctr" eaLnBrk="1" fontAlgn="auto" hangingPunct="1">
              <a:spcAft>
                <a:spcPts val="0"/>
              </a:spcAft>
              <a:defRPr/>
            </a:pPr>
            <a:r>
              <a:rPr lang="en-US" altLang="en-US" sz="2800" dirty="0">
                <a:solidFill>
                  <a:schemeClr val="tx1"/>
                </a:solidFill>
                <a:effectLst/>
                <a:latin typeface="Arial" panose="020B0604020202020204" pitchFamily="34" charset="0"/>
                <a:cs typeface="Arial" panose="020B0604020202020204" pitchFamily="34" charset="0"/>
              </a:rPr>
              <a:t>Grants.gov Information For Both the TPSID and TPSID Coordinating Center Programs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Footer Placeholder 2"/>
          <p:cNvSpPr>
            <a:spLocks noGrp="1"/>
          </p:cNvSpPr>
          <p:nvPr>
            <p:ph type="ftr" sz="quarter" idx="11"/>
          </p:nvPr>
        </p:nvSpPr>
        <p:spPr bwMode="auto">
          <a:xfrm>
            <a:off x="2895600" y="5943600"/>
            <a:ext cx="3314700" cy="4762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r>
              <a:rPr lang="en-US" altLang="en-US" sz="1000" dirty="0">
                <a:latin typeface="Times New Roman" pitchFamily="18" charset="0"/>
              </a:rPr>
              <a:t>US Dept of Education, Office of Postsecondary Education</a:t>
            </a:r>
          </a:p>
        </p:txBody>
      </p:sp>
      <p:sp>
        <p:nvSpPr>
          <p:cNvPr id="20484"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fld id="{E77A0F4D-9AF9-4A34-BDCD-602D9717EE9A}" type="slidenum">
              <a:rPr lang="en-US" altLang="en-US" sz="1000" smtClean="0">
                <a:latin typeface="Times New Roman" pitchFamily="18" charset="0"/>
              </a:rPr>
              <a:pPr eaLnBrk="1" hangingPunct="1">
                <a:spcBef>
                  <a:spcPct val="0"/>
                </a:spcBef>
                <a:buClrTx/>
                <a:buSzTx/>
                <a:buFontTx/>
                <a:buNone/>
              </a:pPr>
              <a:t>20</a:t>
            </a:fld>
            <a:endParaRPr lang="en-US" altLang="en-US" sz="1000">
              <a:latin typeface="Times New Roman" pitchFamily="18" charset="0"/>
            </a:endParaRPr>
          </a:p>
        </p:txBody>
      </p:sp>
      <p:sp>
        <p:nvSpPr>
          <p:cNvPr id="20485" name="Rectangle 4" descr="2020 TPSID Program &#10;Grant Competition Highlights&#10;"/>
          <p:cNvSpPr>
            <a:spLocks noGrp="1" noChangeArrowheads="1"/>
          </p:cNvSpPr>
          <p:nvPr>
            <p:ph type="title" idx="4294967295"/>
          </p:nvPr>
        </p:nvSpPr>
        <p:spPr bwMode="auto">
          <a:xfrm>
            <a:off x="533400" y="228600"/>
            <a:ext cx="8229600" cy="1200150"/>
          </a:xfrm>
          <a:prstGeom prst="rect">
            <a:avLst/>
          </a:prstGeom>
          <a:noFill/>
          <a:ln>
            <a:noFill/>
            <a:prstDash/>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3600" b="1" i="0" u="none" strike="noStrike" kern="1200" cap="none" spc="0" normalizeH="0" baseline="0" noProof="0" dirty="0">
                <a:ln>
                  <a:noFill/>
                </a:ln>
                <a:solidFill>
                  <a:schemeClr val="tx1"/>
                </a:solidFill>
                <a:effectLst/>
                <a:uLnTx/>
                <a:uFillTx/>
                <a:latin typeface="Arial" pitchFamily="34" charset="0"/>
                <a:ea typeface="+mn-ea"/>
                <a:cs typeface="+mn-cs"/>
              </a:rPr>
              <a:t>2020 TPSID Program </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3600" b="1" i="0" u="none" strike="noStrike" kern="1200" cap="none" spc="0" normalizeH="0" baseline="0" noProof="0" dirty="0">
                <a:ln>
                  <a:noFill/>
                </a:ln>
                <a:solidFill>
                  <a:schemeClr val="tx1"/>
                </a:solidFill>
                <a:effectLst/>
                <a:uLnTx/>
                <a:uFillTx/>
                <a:latin typeface="Arial" pitchFamily="34" charset="0"/>
                <a:ea typeface="+mn-ea"/>
                <a:cs typeface="+mn-cs"/>
              </a:rPr>
              <a:t>Grant Competition Highlights</a:t>
            </a:r>
          </a:p>
        </p:txBody>
      </p:sp>
      <p:sp>
        <p:nvSpPr>
          <p:cNvPr id="20486" name="Rectangle 5"/>
          <p:cNvSpPr>
            <a:spLocks noChangeArrowheads="1"/>
          </p:cNvSpPr>
          <p:nvPr/>
        </p:nvSpPr>
        <p:spPr bwMode="auto">
          <a:xfrm>
            <a:off x="277813" y="1524000"/>
            <a:ext cx="8534400" cy="5201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r>
              <a:rPr lang="en-US" altLang="en-US" sz="2000" dirty="0">
                <a:latin typeface="Arial" pitchFamily="34" charset="0"/>
                <a:cs typeface="Arial" pitchFamily="34" charset="0"/>
              </a:rPr>
              <a:t>The TPSID Program Matching Requirement:</a:t>
            </a:r>
          </a:p>
          <a:p>
            <a:pPr eaLnBrk="1" hangingPunct="1">
              <a:spcBef>
                <a:spcPct val="0"/>
              </a:spcBef>
              <a:buClrTx/>
              <a:buSzTx/>
              <a:buFontTx/>
              <a:buNone/>
            </a:pPr>
            <a:endParaRPr lang="en-US" altLang="en-US" sz="2000" dirty="0">
              <a:latin typeface="Arial" pitchFamily="34" charset="0"/>
              <a:cs typeface="Arial" pitchFamily="34" charset="0"/>
            </a:endParaRPr>
          </a:p>
          <a:p>
            <a:pPr>
              <a:spcBef>
                <a:spcPct val="0"/>
              </a:spcBef>
              <a:buClrTx/>
              <a:buSzTx/>
              <a:buFontTx/>
              <a:buNone/>
            </a:pPr>
            <a:r>
              <a:rPr lang="en-US" altLang="en-US" sz="2000" b="1" dirty="0">
                <a:latin typeface="Arial" pitchFamily="34" charset="0"/>
                <a:cs typeface="Arial" pitchFamily="34" charset="0"/>
              </a:rPr>
              <a:t>Highlight #8-</a:t>
            </a:r>
            <a:r>
              <a:rPr lang="en-US" altLang="en-US" sz="2000" dirty="0">
                <a:latin typeface="Arial" pitchFamily="34" charset="0"/>
                <a:cs typeface="Arial" pitchFamily="34" charset="0"/>
              </a:rPr>
              <a:t>The TPSID Program has a matching requirement. Your matching requirement may be met via cash, or in-kind contribution (such as space, equipment, personnel). Donated time may be used as cost share because the person(s) working on the TPSID grant are not being paid for the time that they are working. </a:t>
            </a:r>
          </a:p>
          <a:p>
            <a:pPr>
              <a:spcBef>
                <a:spcPct val="0"/>
              </a:spcBef>
              <a:buClrTx/>
              <a:buSzTx/>
              <a:buFontTx/>
              <a:buNone/>
            </a:pPr>
            <a:endParaRPr lang="en-US" altLang="en-US" sz="2000" dirty="0">
              <a:latin typeface="Arial" pitchFamily="34" charset="0"/>
              <a:cs typeface="Arial" pitchFamily="34" charset="0"/>
            </a:endParaRPr>
          </a:p>
          <a:p>
            <a:pPr>
              <a:spcBef>
                <a:spcPct val="0"/>
              </a:spcBef>
              <a:buClrTx/>
              <a:buSzTx/>
              <a:buFontTx/>
              <a:buNone/>
            </a:pPr>
            <a:r>
              <a:rPr lang="en-US" altLang="en-US" sz="2000" dirty="0">
                <a:latin typeface="Arial" pitchFamily="34" charset="0"/>
                <a:cs typeface="Arial" pitchFamily="34" charset="0"/>
              </a:rPr>
              <a:t>The TPSID program has an 8% indirect cost rate cap. </a:t>
            </a:r>
            <a:r>
              <a:rPr lang="en-US" altLang="en-US" sz="2000" b="1" dirty="0">
                <a:latin typeface="Arial" pitchFamily="34" charset="0"/>
                <a:cs typeface="Arial" pitchFamily="34" charset="0"/>
              </a:rPr>
              <a:t>Unrecovered indirect costs</a:t>
            </a:r>
            <a:r>
              <a:rPr lang="en-US" altLang="en-US" sz="2000" dirty="0">
                <a:latin typeface="Arial" pitchFamily="34" charset="0"/>
                <a:cs typeface="Arial" pitchFamily="34" charset="0"/>
              </a:rPr>
              <a:t> (IHEs that have negotiated indirect cost rates well above 8% that may be seeking to utilize the remaining indirect costs they were unable to utilize because of the 8% cap) </a:t>
            </a:r>
            <a:r>
              <a:rPr lang="en-US" altLang="en-US" sz="2000" b="1" dirty="0">
                <a:latin typeface="Arial" pitchFamily="34" charset="0"/>
                <a:cs typeface="Arial" pitchFamily="34" charset="0"/>
              </a:rPr>
              <a:t>MAY NOT be used to meet the match under the TPSID program. </a:t>
            </a:r>
            <a:endParaRPr lang="en-US" altLang="en-US" sz="2000" dirty="0">
              <a:latin typeface="Arial" pitchFamily="34" charset="0"/>
              <a:cs typeface="Arial" pitchFamily="34" charset="0"/>
            </a:endParaRPr>
          </a:p>
          <a:p>
            <a:pPr>
              <a:spcBef>
                <a:spcPct val="0"/>
              </a:spcBef>
              <a:buClrTx/>
              <a:buSzTx/>
              <a:buFontTx/>
              <a:buNone/>
            </a:pPr>
            <a:r>
              <a:rPr lang="en-US" altLang="en-US" sz="2000" b="1" dirty="0">
                <a:latin typeface="Arial" pitchFamily="34" charset="0"/>
                <a:cs typeface="Arial" pitchFamily="34" charset="0"/>
              </a:rPr>
              <a:t> </a:t>
            </a:r>
            <a:endParaRPr lang="en-US" altLang="en-US" sz="2000" dirty="0">
              <a:latin typeface="Arial" pitchFamily="34" charset="0"/>
              <a:cs typeface="Arial" pitchFamily="34" charset="0"/>
            </a:endParaRPr>
          </a:p>
          <a:p>
            <a:pPr>
              <a:spcBef>
                <a:spcPct val="0"/>
              </a:spcBef>
              <a:buClrTx/>
              <a:buSzTx/>
              <a:buFontTx/>
              <a:buNone/>
            </a:pPr>
            <a:r>
              <a:rPr lang="en-US" altLang="en-US" sz="2000" dirty="0">
                <a:latin typeface="Arial" pitchFamily="34" charset="0"/>
                <a:cs typeface="Arial" pitchFamily="34" charset="0"/>
              </a:rPr>
              <a:t> </a:t>
            </a:r>
          </a:p>
          <a:p>
            <a:pPr eaLnBrk="1" hangingPunct="1">
              <a:spcBef>
                <a:spcPct val="0"/>
              </a:spcBef>
              <a:buClrTx/>
              <a:buSzTx/>
              <a:buFontTx/>
              <a:buNone/>
            </a:pPr>
            <a:endParaRPr lang="en-US" altLang="en-US" sz="1600" dirty="0">
              <a:latin typeface="Arial" pitchFamily="34" charset="0"/>
              <a:cs typeface="Arial" pitchFamily="34" charset="0"/>
            </a:endParaRPr>
          </a:p>
          <a:p>
            <a:pPr eaLnBrk="1" hangingPunct="1">
              <a:spcBef>
                <a:spcPct val="0"/>
              </a:spcBef>
              <a:buClrTx/>
              <a:buSzTx/>
              <a:buFontTx/>
              <a:buNone/>
            </a:pPr>
            <a:endParaRPr lang="en-US" altLang="en-US" sz="1600" dirty="0">
              <a:latin typeface="Arial" pitchFamily="34" charset="0"/>
              <a:cs typeface="Arial"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Date Placeholder 1"/>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r>
              <a:rPr lang="en-US" altLang="en-US" sz="1000">
                <a:latin typeface="Times New Roman" pitchFamily="18" charset="0"/>
              </a:rPr>
              <a:t>July 12, 2010</a:t>
            </a:r>
          </a:p>
        </p:txBody>
      </p:sp>
      <p:sp>
        <p:nvSpPr>
          <p:cNvPr id="20483" name="Footer Placeholder 2"/>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r>
              <a:rPr lang="en-US" altLang="en-US" sz="1000">
                <a:latin typeface="Times New Roman" pitchFamily="18" charset="0"/>
              </a:rPr>
              <a:t>US Dept of Education, Office of Postsecondary Education</a:t>
            </a:r>
          </a:p>
        </p:txBody>
      </p:sp>
      <p:sp>
        <p:nvSpPr>
          <p:cNvPr id="20484"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fld id="{E77A0F4D-9AF9-4A34-BDCD-602D9717EE9A}" type="slidenum">
              <a:rPr lang="en-US" altLang="en-US" sz="1000" smtClean="0">
                <a:latin typeface="Times New Roman" pitchFamily="18" charset="0"/>
              </a:rPr>
              <a:pPr eaLnBrk="1" hangingPunct="1">
                <a:spcBef>
                  <a:spcPct val="0"/>
                </a:spcBef>
                <a:buClrTx/>
                <a:buSzTx/>
                <a:buFontTx/>
                <a:buNone/>
              </a:pPr>
              <a:t>21</a:t>
            </a:fld>
            <a:endParaRPr lang="en-US" altLang="en-US" sz="1000">
              <a:latin typeface="Times New Roman" pitchFamily="18" charset="0"/>
            </a:endParaRPr>
          </a:p>
        </p:txBody>
      </p:sp>
      <p:sp>
        <p:nvSpPr>
          <p:cNvPr id="20485" name="Rectangle 4" descr="2020 TPSID Program &#10;Grant Competition Highlights&#10;"/>
          <p:cNvSpPr>
            <a:spLocks noGrp="1" noChangeArrowheads="1"/>
          </p:cNvSpPr>
          <p:nvPr>
            <p:ph type="title" idx="4294967295"/>
          </p:nvPr>
        </p:nvSpPr>
        <p:spPr bwMode="auto">
          <a:xfrm>
            <a:off x="533400" y="228600"/>
            <a:ext cx="8229600" cy="1200150"/>
          </a:xfrm>
          <a:prstGeom prst="rect">
            <a:avLst/>
          </a:prstGeom>
          <a:noFill/>
          <a:ln>
            <a:noFill/>
            <a:prstDash/>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3600" b="1" i="0" u="none" strike="noStrike" kern="1200" cap="none" spc="0" normalizeH="0" baseline="0" noProof="0" dirty="0">
                <a:ln>
                  <a:noFill/>
                </a:ln>
                <a:solidFill>
                  <a:schemeClr val="tx1"/>
                </a:solidFill>
                <a:effectLst/>
                <a:uLnTx/>
                <a:uFillTx/>
                <a:latin typeface="Arial" pitchFamily="34" charset="0"/>
                <a:ea typeface="+mn-ea"/>
                <a:cs typeface="+mn-cs"/>
              </a:rPr>
              <a:t>2020 TPSID Program </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3600" b="1" i="0" u="none" strike="noStrike" kern="1200" cap="none" spc="0" normalizeH="0" baseline="0" noProof="0" dirty="0">
                <a:ln>
                  <a:noFill/>
                </a:ln>
                <a:solidFill>
                  <a:schemeClr val="tx1"/>
                </a:solidFill>
                <a:effectLst/>
                <a:uLnTx/>
                <a:uFillTx/>
                <a:latin typeface="Arial" pitchFamily="34" charset="0"/>
                <a:ea typeface="+mn-ea"/>
                <a:cs typeface="+mn-cs"/>
              </a:rPr>
              <a:t>Grant Competition Highlights</a:t>
            </a:r>
          </a:p>
        </p:txBody>
      </p:sp>
      <p:sp>
        <p:nvSpPr>
          <p:cNvPr id="20486" name="Rectangle 5"/>
          <p:cNvSpPr>
            <a:spLocks noChangeArrowheads="1"/>
          </p:cNvSpPr>
          <p:nvPr/>
        </p:nvSpPr>
        <p:spPr bwMode="auto">
          <a:xfrm>
            <a:off x="277813" y="1524000"/>
            <a:ext cx="8534400" cy="3939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r>
              <a:rPr lang="en-US" altLang="en-US" sz="1800" b="1" dirty="0">
                <a:latin typeface="Arial" pitchFamily="34" charset="0"/>
                <a:cs typeface="Arial" pitchFamily="34" charset="0"/>
              </a:rPr>
              <a:t>The TPSID Program Matching Requirement (continued):</a:t>
            </a:r>
          </a:p>
          <a:p>
            <a:pPr eaLnBrk="1" hangingPunct="1">
              <a:spcBef>
                <a:spcPct val="0"/>
              </a:spcBef>
              <a:buClrTx/>
              <a:buSzTx/>
              <a:buFontTx/>
              <a:buNone/>
            </a:pPr>
            <a:endParaRPr lang="en-US" altLang="en-US" sz="1800" b="1" dirty="0">
              <a:latin typeface="Arial" pitchFamily="34" charset="0"/>
              <a:cs typeface="Arial" pitchFamily="34" charset="0"/>
            </a:endParaRPr>
          </a:p>
          <a:p>
            <a:pPr>
              <a:spcBef>
                <a:spcPct val="0"/>
              </a:spcBef>
              <a:buClrTx/>
              <a:buSzTx/>
              <a:buFontTx/>
              <a:buNone/>
            </a:pPr>
            <a:r>
              <a:rPr lang="en-US" altLang="en-US" sz="1800" b="1" dirty="0">
                <a:latin typeface="Arial" pitchFamily="34" charset="0"/>
                <a:cs typeface="Arial" pitchFamily="34" charset="0"/>
              </a:rPr>
              <a:t>Highlight #8-</a:t>
            </a:r>
            <a:r>
              <a:rPr lang="en-US" altLang="en-US" sz="1800" b="1" u="sng" dirty="0">
                <a:latin typeface="Arial" pitchFamily="34" charset="0"/>
                <a:cs typeface="Arial" pitchFamily="34" charset="0"/>
              </a:rPr>
              <a:t>SPECIAL NOTE: For applicants that voluntarily include a matching percentage that is above the 25% TPSID program matching requirement </a:t>
            </a:r>
            <a:r>
              <a:rPr lang="en-US" altLang="en-US" sz="1800" dirty="0">
                <a:latin typeface="Arial" pitchFamily="34" charset="0"/>
                <a:cs typeface="Arial" pitchFamily="34" charset="0"/>
              </a:rPr>
              <a:t>(for any/all of the project years within their five-year project period) must meet the matching requirement that they proposed and that was included in their funded TPSID program application). </a:t>
            </a:r>
          </a:p>
          <a:p>
            <a:pPr>
              <a:spcBef>
                <a:spcPct val="0"/>
              </a:spcBef>
              <a:buClrTx/>
              <a:buSzTx/>
              <a:buFontTx/>
              <a:buNone/>
            </a:pPr>
            <a:endParaRPr lang="en-US" altLang="en-US" sz="1800" dirty="0">
              <a:latin typeface="Arial" pitchFamily="34" charset="0"/>
              <a:cs typeface="Arial" pitchFamily="34" charset="0"/>
            </a:endParaRPr>
          </a:p>
          <a:p>
            <a:pPr>
              <a:spcBef>
                <a:spcPct val="0"/>
              </a:spcBef>
              <a:buClrTx/>
              <a:buSzTx/>
              <a:buFontTx/>
              <a:buNone/>
            </a:pPr>
            <a:r>
              <a:rPr lang="en-US" altLang="en-US" sz="1800" dirty="0">
                <a:latin typeface="Arial" pitchFamily="34" charset="0"/>
                <a:cs typeface="Arial" pitchFamily="34" charset="0"/>
              </a:rPr>
              <a:t>If</a:t>
            </a:r>
            <a:r>
              <a:rPr lang="en-US" sz="1800" dirty="0">
                <a:latin typeface="Arial" panose="020B0604020202020204" pitchFamily="34" charset="0"/>
                <a:cs typeface="Arial" panose="020B0604020202020204" pitchFamily="34" charset="0"/>
              </a:rPr>
              <a:t> your project is funded, your IHE must meet the matching requirement that your project annually proposed and was included in your funded TPSID program application—regardless of changes that could affect your TPSID/IHE’s ability to do so. </a:t>
            </a:r>
          </a:p>
          <a:p>
            <a:pPr>
              <a:spcBef>
                <a:spcPct val="0"/>
              </a:spcBef>
              <a:buClrTx/>
              <a:buSzTx/>
              <a:buFontTx/>
              <a:buNone/>
            </a:pPr>
            <a:endParaRPr lang="en-US" altLang="en-US" sz="1800" dirty="0">
              <a:latin typeface="Arial" panose="020B0604020202020204" pitchFamily="34" charset="0"/>
              <a:cs typeface="Arial" panose="020B0604020202020204" pitchFamily="34" charset="0"/>
            </a:endParaRPr>
          </a:p>
          <a:p>
            <a:pPr eaLnBrk="1" hangingPunct="1">
              <a:spcBef>
                <a:spcPct val="0"/>
              </a:spcBef>
              <a:buClrTx/>
              <a:buSzTx/>
              <a:buFontTx/>
              <a:buNone/>
            </a:pPr>
            <a:endParaRPr lang="en-US" alt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857278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Footer Placeholder 2"/>
          <p:cNvSpPr>
            <a:spLocks noGrp="1"/>
          </p:cNvSpPr>
          <p:nvPr>
            <p:ph type="ftr" sz="quarter" idx="11"/>
          </p:nvPr>
        </p:nvSpPr>
        <p:spPr bwMode="auto">
          <a:xfrm>
            <a:off x="2416176" y="6086475"/>
            <a:ext cx="3527424" cy="3222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r>
              <a:rPr lang="en-US" altLang="en-US" sz="1000" dirty="0">
                <a:latin typeface="Times New Roman" pitchFamily="18" charset="0"/>
              </a:rPr>
              <a:t>US Dept of Education, Office of Postsecondary Education</a:t>
            </a:r>
          </a:p>
        </p:txBody>
      </p:sp>
      <p:sp>
        <p:nvSpPr>
          <p:cNvPr id="20484"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fld id="{E77A0F4D-9AF9-4A34-BDCD-602D9717EE9A}" type="slidenum">
              <a:rPr lang="en-US" altLang="en-US" sz="1000" smtClean="0">
                <a:latin typeface="Times New Roman" pitchFamily="18" charset="0"/>
              </a:rPr>
              <a:pPr eaLnBrk="1" hangingPunct="1">
                <a:spcBef>
                  <a:spcPct val="0"/>
                </a:spcBef>
                <a:buClrTx/>
                <a:buSzTx/>
                <a:buFontTx/>
                <a:buNone/>
              </a:pPr>
              <a:t>22</a:t>
            </a:fld>
            <a:endParaRPr lang="en-US" altLang="en-US" sz="1000">
              <a:latin typeface="Times New Roman" pitchFamily="18" charset="0"/>
            </a:endParaRPr>
          </a:p>
        </p:txBody>
      </p:sp>
      <p:sp>
        <p:nvSpPr>
          <p:cNvPr id="20485" name="Rectangle 4" descr="2020 TPSID Program &#10;Grant Competition Highlights&#10;"/>
          <p:cNvSpPr>
            <a:spLocks noGrp="1" noChangeArrowheads="1"/>
          </p:cNvSpPr>
          <p:nvPr>
            <p:ph type="title" idx="4294967295"/>
          </p:nvPr>
        </p:nvSpPr>
        <p:spPr bwMode="auto">
          <a:xfrm>
            <a:off x="533400" y="228600"/>
            <a:ext cx="8229600" cy="1200150"/>
          </a:xfrm>
          <a:prstGeom prst="rect">
            <a:avLst/>
          </a:prstGeom>
          <a:noFill/>
          <a:ln>
            <a:noFill/>
            <a:prstDash/>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3600" b="1" i="0" u="none" strike="noStrike" kern="1200" cap="none" spc="0" normalizeH="0" baseline="0" noProof="0" dirty="0">
                <a:ln>
                  <a:noFill/>
                </a:ln>
                <a:solidFill>
                  <a:schemeClr val="tx1"/>
                </a:solidFill>
                <a:effectLst/>
                <a:uLnTx/>
                <a:uFillTx/>
                <a:latin typeface="Arial" pitchFamily="34" charset="0"/>
                <a:ea typeface="+mn-ea"/>
                <a:cs typeface="+mn-cs"/>
              </a:rPr>
              <a:t>2020 TPSID Program </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3600" b="1" i="0" u="none" strike="noStrike" kern="1200" cap="none" spc="0" normalizeH="0" baseline="0" noProof="0" dirty="0">
                <a:ln>
                  <a:noFill/>
                </a:ln>
                <a:solidFill>
                  <a:schemeClr val="tx1"/>
                </a:solidFill>
                <a:effectLst/>
                <a:uLnTx/>
                <a:uFillTx/>
                <a:latin typeface="Arial" pitchFamily="34" charset="0"/>
                <a:ea typeface="+mn-ea"/>
                <a:cs typeface="+mn-cs"/>
              </a:rPr>
              <a:t>Grant Competition Highlights</a:t>
            </a:r>
          </a:p>
        </p:txBody>
      </p:sp>
      <p:sp>
        <p:nvSpPr>
          <p:cNvPr id="20486" name="Rectangle 5"/>
          <p:cNvSpPr>
            <a:spLocks noChangeArrowheads="1"/>
          </p:cNvSpPr>
          <p:nvPr/>
        </p:nvSpPr>
        <p:spPr bwMode="auto">
          <a:xfrm>
            <a:off x="502920" y="1371600"/>
            <a:ext cx="7952581" cy="60016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r>
              <a:rPr lang="en-US" altLang="en-US" sz="2000" b="1" dirty="0">
                <a:latin typeface="Arial" pitchFamily="34" charset="0"/>
                <a:cs typeface="Arial" pitchFamily="34" charset="0"/>
              </a:rPr>
              <a:t>The TPSID Program Matching Requirement (continued):</a:t>
            </a:r>
          </a:p>
          <a:p>
            <a:pPr eaLnBrk="1" hangingPunct="1">
              <a:spcBef>
                <a:spcPct val="0"/>
              </a:spcBef>
              <a:buClrTx/>
              <a:buSzTx/>
              <a:buFontTx/>
              <a:buNone/>
            </a:pPr>
            <a:endParaRPr lang="en-US" altLang="en-US" sz="2000" b="1" dirty="0">
              <a:latin typeface="Arial" pitchFamily="34" charset="0"/>
              <a:cs typeface="Arial" pitchFamily="34" charset="0"/>
            </a:endParaRPr>
          </a:p>
          <a:p>
            <a:pPr>
              <a:spcBef>
                <a:spcPct val="0"/>
              </a:spcBef>
              <a:buClrTx/>
              <a:buSzTx/>
              <a:buFontTx/>
              <a:buNone/>
            </a:pPr>
            <a:r>
              <a:rPr lang="en-US" altLang="en-US" sz="2000" b="1" dirty="0">
                <a:latin typeface="Arial" pitchFamily="34" charset="0"/>
                <a:cs typeface="Arial" pitchFamily="34" charset="0"/>
              </a:rPr>
              <a:t>Highlight #8-</a:t>
            </a:r>
            <a:r>
              <a:rPr lang="en-US" altLang="en-US" sz="2000" b="1" u="sng" dirty="0">
                <a:latin typeface="Arial" pitchFamily="34" charset="0"/>
                <a:cs typeface="Arial" pitchFamily="34" charset="0"/>
              </a:rPr>
              <a:t>SPECIAL NOTE (continued): </a:t>
            </a:r>
          </a:p>
          <a:p>
            <a:pPr>
              <a:spcBef>
                <a:spcPct val="0"/>
              </a:spcBef>
              <a:buClrTx/>
              <a:buSzTx/>
              <a:buFontTx/>
              <a:buNone/>
            </a:pPr>
            <a:endParaRPr lang="en-US" altLang="en-US" sz="2000" b="1" u="sng" dirty="0">
              <a:latin typeface="Arial" pitchFamily="34" charset="0"/>
              <a:cs typeface="Arial" pitchFamily="34" charset="0"/>
            </a:endParaRPr>
          </a:p>
          <a:p>
            <a:pPr>
              <a:spcBef>
                <a:spcPct val="0"/>
              </a:spcBef>
              <a:buClrTx/>
              <a:buSzTx/>
              <a:buFontTx/>
              <a:buNone/>
            </a:pPr>
            <a:r>
              <a:rPr lang="en-US" altLang="en-US" sz="2000" dirty="0">
                <a:latin typeface="Arial" panose="020B0604020202020204" pitchFamily="34" charset="0"/>
                <a:cs typeface="Arial" panose="020B0604020202020204" pitchFamily="34" charset="0"/>
              </a:rPr>
              <a:t>In other words, while considering any percentage above the minimum 25% matching requirement, please factor in the possibility that regardless of unforeseen situations which could affect your project’s original plan for annually meeting your TPSID program matching requirement, </a:t>
            </a:r>
            <a:r>
              <a:rPr lang="en-US" altLang="en-US" sz="2000" b="1" dirty="0">
                <a:latin typeface="Arial" panose="020B0604020202020204" pitchFamily="34" charset="0"/>
                <a:cs typeface="Arial" panose="020B0604020202020204" pitchFamily="34" charset="0"/>
              </a:rPr>
              <a:t>your project will still be held accountable for meeting the annual matching requirement that you proposed in your funded application. </a:t>
            </a:r>
          </a:p>
          <a:p>
            <a:pPr>
              <a:spcBef>
                <a:spcPct val="0"/>
              </a:spcBef>
              <a:buClrTx/>
              <a:buSzTx/>
              <a:buFontTx/>
              <a:buNone/>
            </a:pPr>
            <a:endParaRPr lang="en-US" altLang="en-US" sz="2000" dirty="0">
              <a:latin typeface="Arial" panose="020B0604020202020204" pitchFamily="34" charset="0"/>
              <a:cs typeface="Arial" panose="020B0604020202020204" pitchFamily="34" charset="0"/>
            </a:endParaRPr>
          </a:p>
          <a:p>
            <a:pPr>
              <a:spcBef>
                <a:spcPct val="0"/>
              </a:spcBef>
              <a:buClrTx/>
              <a:buSzTx/>
              <a:buFontTx/>
              <a:buNone/>
            </a:pPr>
            <a:r>
              <a:rPr lang="en-US" altLang="en-US" sz="2000" dirty="0">
                <a:latin typeface="Arial" panose="020B0604020202020204" pitchFamily="34" charset="0"/>
                <a:cs typeface="Arial" panose="020B0604020202020204" pitchFamily="34" charset="0"/>
              </a:rPr>
              <a:t>After your project is funded, you will not be allowed to “default” to meeting the 25% minimum matching requirement.</a:t>
            </a:r>
          </a:p>
          <a:p>
            <a:pPr>
              <a:spcBef>
                <a:spcPct val="0"/>
              </a:spcBef>
              <a:buClrTx/>
              <a:buSzTx/>
              <a:buFontTx/>
              <a:buNone/>
            </a:pPr>
            <a:r>
              <a:rPr lang="en-US" altLang="en-US" sz="2000" dirty="0">
                <a:latin typeface="Arial" panose="020B0604020202020204" pitchFamily="34" charset="0"/>
                <a:cs typeface="Arial" panose="020B0604020202020204" pitchFamily="34" charset="0"/>
              </a:rPr>
              <a:t> </a:t>
            </a:r>
          </a:p>
          <a:p>
            <a:pPr eaLnBrk="1" hangingPunct="1">
              <a:spcBef>
                <a:spcPct val="0"/>
              </a:spcBef>
              <a:buClrTx/>
              <a:buSzTx/>
              <a:buFontTx/>
              <a:buNone/>
            </a:pPr>
            <a:endParaRPr lang="en-US" altLang="en-US" sz="2000" dirty="0">
              <a:latin typeface="Arial" panose="020B0604020202020204" pitchFamily="34" charset="0"/>
              <a:cs typeface="Arial" panose="020B0604020202020204" pitchFamily="34" charset="0"/>
            </a:endParaRPr>
          </a:p>
          <a:p>
            <a:pPr>
              <a:spcBef>
                <a:spcPct val="0"/>
              </a:spcBef>
              <a:buClrTx/>
              <a:buSzTx/>
              <a:buFontTx/>
              <a:buNone/>
            </a:pPr>
            <a:endParaRPr lang="en-US" altLang="en-US" sz="1600" b="1" u="sng" dirty="0">
              <a:latin typeface="Arial" pitchFamily="34" charset="0"/>
              <a:cs typeface="Arial" pitchFamily="34" charset="0"/>
            </a:endParaRPr>
          </a:p>
          <a:p>
            <a:pPr>
              <a:spcBef>
                <a:spcPct val="0"/>
              </a:spcBef>
              <a:buClrTx/>
              <a:buSzTx/>
              <a:buFontTx/>
              <a:buNone/>
            </a:pPr>
            <a:endParaRPr lang="en-US" altLang="en-US" sz="1600" b="1" u="sng" dirty="0">
              <a:latin typeface="Arial" pitchFamily="34" charset="0"/>
              <a:cs typeface="Arial" pitchFamily="34" charset="0"/>
            </a:endParaRPr>
          </a:p>
          <a:p>
            <a:pPr>
              <a:spcBef>
                <a:spcPct val="0"/>
              </a:spcBef>
              <a:buClrTx/>
              <a:buSzTx/>
              <a:buFontTx/>
              <a:buNone/>
            </a:pPr>
            <a:endParaRPr lang="en-US" altLang="en-US" sz="1600" b="1" u="sng" dirty="0">
              <a:latin typeface="Arial" pitchFamily="34" charset="0"/>
              <a:cs typeface="Arial" pitchFamily="34" charset="0"/>
            </a:endParaRPr>
          </a:p>
          <a:p>
            <a:pPr eaLnBrk="1" hangingPunct="1">
              <a:spcBef>
                <a:spcPct val="0"/>
              </a:spcBef>
              <a:buClrTx/>
              <a:buSzTx/>
              <a:buFontTx/>
              <a:buNone/>
            </a:pPr>
            <a:endParaRPr lang="en-US" altLang="en-US" sz="1600" dirty="0">
              <a:latin typeface="Arial" pitchFamily="34" charset="0"/>
              <a:cs typeface="Arial" pitchFamily="34" charset="0"/>
            </a:endParaRPr>
          </a:p>
        </p:txBody>
      </p:sp>
    </p:spTree>
    <p:extLst>
      <p:ext uri="{BB962C8B-B14F-4D97-AF65-F5344CB8AC3E}">
        <p14:creationId xmlns:p14="http://schemas.microsoft.com/office/powerpoint/2010/main" val="32195664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Footer Placeholder 2"/>
          <p:cNvSpPr>
            <a:spLocks noGrp="1"/>
          </p:cNvSpPr>
          <p:nvPr>
            <p:ph type="ftr" sz="quarter" idx="11"/>
          </p:nvPr>
        </p:nvSpPr>
        <p:spPr bwMode="auto">
          <a:xfrm>
            <a:off x="2133600" y="5943600"/>
            <a:ext cx="38100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r>
              <a:rPr lang="en-US" altLang="en-US" sz="1000">
                <a:latin typeface="Times New Roman" pitchFamily="18" charset="0"/>
              </a:rPr>
              <a:t>US Dept of Education, Office of Postsecondary Education</a:t>
            </a:r>
          </a:p>
        </p:txBody>
      </p:sp>
      <p:sp>
        <p:nvSpPr>
          <p:cNvPr id="20484"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fld id="{E77A0F4D-9AF9-4A34-BDCD-602D9717EE9A}" type="slidenum">
              <a:rPr lang="en-US" altLang="en-US" sz="1000" smtClean="0">
                <a:latin typeface="Times New Roman" pitchFamily="18" charset="0"/>
              </a:rPr>
              <a:pPr eaLnBrk="1" hangingPunct="1">
                <a:spcBef>
                  <a:spcPct val="0"/>
                </a:spcBef>
                <a:buClrTx/>
                <a:buSzTx/>
                <a:buFontTx/>
                <a:buNone/>
              </a:pPr>
              <a:t>23</a:t>
            </a:fld>
            <a:endParaRPr lang="en-US" altLang="en-US" sz="1000">
              <a:latin typeface="Times New Roman" pitchFamily="18" charset="0"/>
            </a:endParaRPr>
          </a:p>
        </p:txBody>
      </p:sp>
      <p:sp>
        <p:nvSpPr>
          <p:cNvPr id="20485" name="Rectangle 4" descr="2020 TPSID Program &#10;Grant Competition Highlights&#10;"/>
          <p:cNvSpPr>
            <a:spLocks noGrp="1" noChangeArrowheads="1"/>
          </p:cNvSpPr>
          <p:nvPr>
            <p:ph type="title" idx="4294967295"/>
          </p:nvPr>
        </p:nvSpPr>
        <p:spPr bwMode="auto">
          <a:xfrm>
            <a:off x="533400" y="228600"/>
            <a:ext cx="8229600" cy="1200150"/>
          </a:xfrm>
          <a:prstGeom prst="rect">
            <a:avLst/>
          </a:prstGeom>
          <a:noFill/>
          <a:ln>
            <a:noFill/>
            <a:prstDash/>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3600" b="1" i="0" u="none" strike="noStrike" kern="1200" cap="none" spc="0" normalizeH="0" baseline="0" noProof="0" dirty="0">
                <a:ln>
                  <a:noFill/>
                </a:ln>
                <a:solidFill>
                  <a:schemeClr val="tx1"/>
                </a:solidFill>
                <a:effectLst/>
                <a:uLnTx/>
                <a:uFillTx/>
                <a:latin typeface="Arial" pitchFamily="34" charset="0"/>
                <a:ea typeface="+mn-ea"/>
                <a:cs typeface="+mn-cs"/>
              </a:rPr>
              <a:t>2020 TPSID Program </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3600" b="1" i="0" u="none" strike="noStrike" kern="1200" cap="none" spc="0" normalizeH="0" baseline="0" noProof="0" dirty="0">
                <a:ln>
                  <a:noFill/>
                </a:ln>
                <a:solidFill>
                  <a:schemeClr val="tx1"/>
                </a:solidFill>
                <a:effectLst/>
                <a:uLnTx/>
                <a:uFillTx/>
                <a:latin typeface="Arial" pitchFamily="34" charset="0"/>
                <a:ea typeface="+mn-ea"/>
                <a:cs typeface="+mn-cs"/>
              </a:rPr>
              <a:t>Grant Competition Highlights</a:t>
            </a:r>
          </a:p>
        </p:txBody>
      </p:sp>
      <p:sp>
        <p:nvSpPr>
          <p:cNvPr id="20486" name="Rectangle 5"/>
          <p:cNvSpPr>
            <a:spLocks noChangeArrowheads="1"/>
          </p:cNvSpPr>
          <p:nvPr/>
        </p:nvSpPr>
        <p:spPr bwMode="auto">
          <a:xfrm>
            <a:off x="381000" y="1453734"/>
            <a:ext cx="8534400" cy="5016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r>
              <a:rPr lang="en-US" altLang="en-US" sz="1600" b="1" dirty="0">
                <a:latin typeface="Arial" pitchFamily="34" charset="0"/>
                <a:cs typeface="Arial" pitchFamily="34" charset="0"/>
              </a:rPr>
              <a:t>The TPSID Program Matching Requirement (continued):</a:t>
            </a:r>
          </a:p>
          <a:p>
            <a:pPr eaLnBrk="1" hangingPunct="1">
              <a:spcBef>
                <a:spcPct val="0"/>
              </a:spcBef>
              <a:buClrTx/>
              <a:buSzTx/>
              <a:buFontTx/>
              <a:buNone/>
            </a:pPr>
            <a:endParaRPr lang="en-US" altLang="en-US" sz="1600" b="1" dirty="0">
              <a:latin typeface="Arial" pitchFamily="34" charset="0"/>
              <a:cs typeface="Arial" pitchFamily="34" charset="0"/>
            </a:endParaRPr>
          </a:p>
          <a:p>
            <a:pPr>
              <a:spcBef>
                <a:spcPct val="0"/>
              </a:spcBef>
              <a:buClrTx/>
              <a:buSzTx/>
              <a:buFontTx/>
              <a:buNone/>
            </a:pPr>
            <a:r>
              <a:rPr lang="en-US" altLang="en-US" sz="1600" b="1" dirty="0">
                <a:latin typeface="Arial" pitchFamily="34" charset="0"/>
                <a:cs typeface="Arial" pitchFamily="34" charset="0"/>
              </a:rPr>
              <a:t>Highlight #8-</a:t>
            </a:r>
            <a:r>
              <a:rPr lang="en-US" altLang="en-US" sz="1600" b="1" u="sng" dirty="0">
                <a:latin typeface="Arial" pitchFamily="34" charset="0"/>
                <a:cs typeface="Arial" pitchFamily="34" charset="0"/>
              </a:rPr>
              <a:t>SPECIAL NOTE AS IT RELATES TO YOUR MATCHING REQUIREMENT AND YOUR PARTNERSHIPS:  </a:t>
            </a:r>
            <a:r>
              <a:rPr lang="en-US" sz="1600" dirty="0">
                <a:latin typeface="Arial" panose="020B0604020202020204" pitchFamily="34" charset="0"/>
                <a:cs typeface="Arial" panose="020B0604020202020204" pitchFamily="34" charset="0"/>
              </a:rPr>
              <a:t>If your project is funded, and one of your partners neglects to fully meet their commitments that were outlined in your project’s specific Memo of Understanding (MOU) with them, please note that the lead applicant is responsible for developing/implementing a plan for providing the supports/services that the vacated partner is no longer providing (as outlined in your approved Memo of Understanding (MOU). Additionally, if one of your project partners leaves the partnership, the lead applicant must develop a plan for still meeting that partner’s portion of the matching requirement.</a:t>
            </a:r>
          </a:p>
          <a:p>
            <a:pPr>
              <a:spcBef>
                <a:spcPct val="0"/>
              </a:spcBef>
              <a:buClrTx/>
              <a:buSzTx/>
              <a:buFontTx/>
              <a:buNone/>
            </a:pPr>
            <a:endParaRPr lang="en-US" altLang="en-US" sz="1600" b="1" u="sng" dirty="0">
              <a:latin typeface="Arial" pitchFamily="34" charset="0"/>
              <a:cs typeface="Arial" pitchFamily="34" charset="0"/>
            </a:endParaRPr>
          </a:p>
          <a:p>
            <a:pPr>
              <a:spcBef>
                <a:spcPct val="0"/>
              </a:spcBef>
              <a:buClrTx/>
              <a:buSzTx/>
              <a:buFontTx/>
              <a:buNone/>
            </a:pPr>
            <a:r>
              <a:rPr lang="en-US" altLang="en-US" sz="1600" dirty="0">
                <a:latin typeface="Arial" pitchFamily="34" charset="0"/>
                <a:cs typeface="Arial" pitchFamily="34" charset="0"/>
              </a:rPr>
              <a:t>Regular written communication with each of your partners will help to minimize the lead applicant’s potential risk of not being aware of potential situations that are similar to what </a:t>
            </a:r>
          </a:p>
          <a:p>
            <a:pPr>
              <a:spcBef>
                <a:spcPct val="0"/>
              </a:spcBef>
              <a:buClrTx/>
              <a:buSzTx/>
              <a:buFontTx/>
              <a:buNone/>
            </a:pPr>
            <a:r>
              <a:rPr lang="en-US" altLang="en-US" sz="1600" dirty="0">
                <a:latin typeface="Arial" pitchFamily="34" charset="0"/>
                <a:cs typeface="Arial" pitchFamily="34" charset="0"/>
              </a:rPr>
              <a:t>has been mentioned here. Written documentation of potential issues, which includes your mitigation measures and the outcomes of such measures, will need to be shared with your TPSID program officer in a timely manner, via a separate email (and not embedded in the annual performance report).</a:t>
            </a:r>
          </a:p>
          <a:p>
            <a:pPr>
              <a:spcBef>
                <a:spcPct val="0"/>
              </a:spcBef>
              <a:buClrTx/>
              <a:buSzTx/>
              <a:buFontTx/>
              <a:buNone/>
            </a:pPr>
            <a:endParaRPr lang="en-US" altLang="en-US" sz="1600" b="1" u="sng" dirty="0">
              <a:latin typeface="Arial" pitchFamily="34" charset="0"/>
              <a:cs typeface="Arial" pitchFamily="34" charset="0"/>
            </a:endParaRPr>
          </a:p>
          <a:p>
            <a:pPr eaLnBrk="1" hangingPunct="1">
              <a:spcBef>
                <a:spcPct val="0"/>
              </a:spcBef>
              <a:buClrTx/>
              <a:buSzTx/>
              <a:buFontTx/>
              <a:buNone/>
            </a:pPr>
            <a:endParaRPr lang="en-US" altLang="en-US" sz="1600" dirty="0">
              <a:latin typeface="Arial" pitchFamily="34" charset="0"/>
              <a:cs typeface="Arial" pitchFamily="34" charset="0"/>
            </a:endParaRPr>
          </a:p>
          <a:p>
            <a:pPr eaLnBrk="1" hangingPunct="1">
              <a:spcBef>
                <a:spcPct val="0"/>
              </a:spcBef>
              <a:buClrTx/>
              <a:buSzTx/>
              <a:buFontTx/>
              <a:buNone/>
            </a:pPr>
            <a:endParaRPr lang="en-US" altLang="en-US" sz="1600" dirty="0">
              <a:latin typeface="Arial" pitchFamily="34" charset="0"/>
              <a:cs typeface="Arial" pitchFamily="34" charset="0"/>
            </a:endParaRPr>
          </a:p>
        </p:txBody>
      </p:sp>
    </p:spTree>
    <p:extLst>
      <p:ext uri="{BB962C8B-B14F-4D97-AF65-F5344CB8AC3E}">
        <p14:creationId xmlns:p14="http://schemas.microsoft.com/office/powerpoint/2010/main" val="354866378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Footer Placeholder 2"/>
          <p:cNvSpPr>
            <a:spLocks noGrp="1"/>
          </p:cNvSpPr>
          <p:nvPr>
            <p:ph type="ftr" sz="quarter" idx="11"/>
          </p:nvPr>
        </p:nvSpPr>
        <p:spPr bwMode="auto">
          <a:xfrm>
            <a:off x="2438400" y="5943601"/>
            <a:ext cx="3657600" cy="228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r>
              <a:rPr lang="en-US" altLang="en-US" sz="1000" dirty="0">
                <a:latin typeface="Times New Roman" pitchFamily="18" charset="0"/>
              </a:rPr>
              <a:t>US Dept of Education, Office of Postsecondary Education</a:t>
            </a:r>
          </a:p>
        </p:txBody>
      </p:sp>
      <p:sp>
        <p:nvSpPr>
          <p:cNvPr id="21508"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fld id="{9B7A2557-02A4-4EC6-9BBA-D76B5F8C1401}" type="slidenum">
              <a:rPr lang="en-US" altLang="en-US" sz="1000" smtClean="0">
                <a:latin typeface="Times New Roman" pitchFamily="18" charset="0"/>
              </a:rPr>
              <a:pPr eaLnBrk="1" hangingPunct="1">
                <a:spcBef>
                  <a:spcPct val="0"/>
                </a:spcBef>
                <a:buClrTx/>
                <a:buSzTx/>
                <a:buFontTx/>
                <a:buNone/>
              </a:pPr>
              <a:t>24</a:t>
            </a:fld>
            <a:endParaRPr lang="en-US" altLang="en-US" sz="1000">
              <a:latin typeface="Times New Roman" pitchFamily="18" charset="0"/>
            </a:endParaRPr>
          </a:p>
        </p:txBody>
      </p:sp>
      <p:sp>
        <p:nvSpPr>
          <p:cNvPr id="21509" name="Rectangle 4" descr="2020 TPSID Program &#10;Grant Competition Highlights&#10;"/>
          <p:cNvSpPr>
            <a:spLocks noGrp="1" noChangeArrowheads="1"/>
          </p:cNvSpPr>
          <p:nvPr>
            <p:ph type="title" idx="4294967295"/>
          </p:nvPr>
        </p:nvSpPr>
        <p:spPr bwMode="auto">
          <a:xfrm>
            <a:off x="533400" y="98052"/>
            <a:ext cx="8229600" cy="1200150"/>
          </a:xfrm>
          <a:prstGeom prst="rect">
            <a:avLst/>
          </a:prstGeom>
          <a:noFill/>
          <a:ln>
            <a:noFill/>
            <a:prstDash/>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3600" b="1" i="0" u="none" strike="noStrike" kern="1200" cap="none" spc="0" normalizeH="0" baseline="0" noProof="0" dirty="0">
                <a:ln>
                  <a:noFill/>
                </a:ln>
                <a:solidFill>
                  <a:schemeClr val="tx1"/>
                </a:solidFill>
                <a:effectLst/>
                <a:uLnTx/>
                <a:uFillTx/>
                <a:latin typeface="Arial" pitchFamily="34" charset="0"/>
                <a:ea typeface="+mn-ea"/>
                <a:cs typeface="+mn-cs"/>
              </a:rPr>
              <a:t>2020 TPSID Program </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3600" b="1" i="0" u="none" strike="noStrike" kern="1200" cap="none" spc="0" normalizeH="0" baseline="0" noProof="0" dirty="0">
                <a:ln>
                  <a:noFill/>
                </a:ln>
                <a:solidFill>
                  <a:schemeClr val="tx1"/>
                </a:solidFill>
                <a:effectLst/>
                <a:uLnTx/>
                <a:uFillTx/>
                <a:latin typeface="Arial" pitchFamily="34" charset="0"/>
                <a:ea typeface="+mn-ea"/>
                <a:cs typeface="+mn-cs"/>
              </a:rPr>
              <a:t>Grant Competition Highlights</a:t>
            </a:r>
          </a:p>
        </p:txBody>
      </p:sp>
      <p:sp>
        <p:nvSpPr>
          <p:cNvPr id="21510" name="Rectangle 5"/>
          <p:cNvSpPr>
            <a:spLocks noChangeArrowheads="1"/>
          </p:cNvSpPr>
          <p:nvPr/>
        </p:nvSpPr>
        <p:spPr bwMode="auto">
          <a:xfrm>
            <a:off x="294081" y="1224843"/>
            <a:ext cx="8534400" cy="53245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r>
              <a:rPr lang="en-US" altLang="en-US" sz="1800" dirty="0">
                <a:latin typeface="Arial" pitchFamily="34" charset="0"/>
                <a:cs typeface="Arial" pitchFamily="34" charset="0"/>
              </a:rPr>
              <a:t>The TPSID Program Matching Requirement (Continued):</a:t>
            </a:r>
          </a:p>
          <a:p>
            <a:pPr eaLnBrk="1" hangingPunct="1">
              <a:spcBef>
                <a:spcPct val="0"/>
              </a:spcBef>
              <a:buClrTx/>
              <a:buSzTx/>
              <a:buFontTx/>
              <a:buNone/>
            </a:pPr>
            <a:endParaRPr lang="en-US" altLang="en-US" sz="1800" dirty="0">
              <a:latin typeface="Arial" pitchFamily="34" charset="0"/>
              <a:cs typeface="Arial" pitchFamily="34" charset="0"/>
            </a:endParaRPr>
          </a:p>
          <a:p>
            <a:pPr>
              <a:spcBef>
                <a:spcPct val="0"/>
              </a:spcBef>
              <a:buClrTx/>
              <a:buSzTx/>
              <a:buFontTx/>
              <a:buNone/>
            </a:pPr>
            <a:r>
              <a:rPr lang="en-US" altLang="en-US" sz="1800" b="1" dirty="0">
                <a:latin typeface="Arial" pitchFamily="34" charset="0"/>
                <a:cs typeface="Arial" pitchFamily="34" charset="0"/>
              </a:rPr>
              <a:t>Highlight #8- </a:t>
            </a:r>
            <a:r>
              <a:rPr lang="en-US" altLang="en-US" sz="1800" dirty="0">
                <a:latin typeface="Arial" pitchFamily="34" charset="0"/>
                <a:cs typeface="Arial" pitchFamily="34" charset="0"/>
              </a:rPr>
              <a:t>Has a matching requirement:</a:t>
            </a:r>
          </a:p>
          <a:p>
            <a:pPr>
              <a:spcBef>
                <a:spcPct val="0"/>
              </a:spcBef>
              <a:buClrTx/>
              <a:buSzTx/>
              <a:buFontTx/>
              <a:buNone/>
            </a:pPr>
            <a:endParaRPr lang="en-US" altLang="en-US" sz="1800" dirty="0">
              <a:latin typeface="Arial" pitchFamily="34" charset="0"/>
              <a:cs typeface="Arial" pitchFamily="34" charset="0"/>
            </a:endParaRPr>
          </a:p>
          <a:p>
            <a:pPr>
              <a:spcBef>
                <a:spcPct val="0"/>
              </a:spcBef>
              <a:buClrTx/>
              <a:buSzTx/>
              <a:buFontTx/>
              <a:buNone/>
            </a:pPr>
            <a:r>
              <a:rPr lang="en-US" altLang="en-US" sz="1800" b="1" dirty="0">
                <a:latin typeface="Arial" pitchFamily="34" charset="0"/>
                <a:cs typeface="Arial" pitchFamily="34" charset="0"/>
              </a:rPr>
              <a:t>Please note: the matching requirement (which is comprised only of total direct funds) can not be met with federal funds.</a:t>
            </a:r>
            <a:r>
              <a:rPr lang="en-US" altLang="en-US" sz="1800" dirty="0">
                <a:latin typeface="Arial" pitchFamily="34" charset="0"/>
                <a:cs typeface="Arial" pitchFamily="34" charset="0"/>
              </a:rPr>
              <a:t> </a:t>
            </a:r>
          </a:p>
          <a:p>
            <a:pPr eaLnBrk="1" hangingPunct="1">
              <a:spcBef>
                <a:spcPct val="0"/>
              </a:spcBef>
              <a:buClrTx/>
              <a:buSzTx/>
              <a:buFontTx/>
              <a:buNone/>
            </a:pPr>
            <a:endParaRPr lang="en-US" altLang="en-US" sz="1800" dirty="0">
              <a:latin typeface="Arial" pitchFamily="34" charset="0"/>
              <a:cs typeface="Arial" pitchFamily="34" charset="0"/>
            </a:endParaRPr>
          </a:p>
          <a:p>
            <a:pPr>
              <a:spcBef>
                <a:spcPct val="0"/>
              </a:spcBef>
              <a:buClrTx/>
              <a:buSzTx/>
              <a:buFontTx/>
              <a:buNone/>
            </a:pPr>
            <a:r>
              <a:rPr lang="en-US" altLang="en-US" sz="1800" dirty="0">
                <a:latin typeface="Arial" pitchFamily="34" charset="0"/>
                <a:cs typeface="Arial" pitchFamily="34" charset="0"/>
              </a:rPr>
              <a:t>Ex: It is the TPSID program’s understanding that, if a TPSID project collaborates with the Vocational Rehabilitation agency within their state and have a partnership established in which Voc. Rehab. will be supporting TPSID project participants with tuition and book costs, while they attend that IHE’s TPSID project, that this would be allowable because it is an in-kind contribution (and because it is a non-federal funding source). </a:t>
            </a:r>
          </a:p>
          <a:p>
            <a:pPr>
              <a:spcBef>
                <a:spcPct val="0"/>
              </a:spcBef>
              <a:buClrTx/>
              <a:buSzTx/>
              <a:buFontTx/>
              <a:buNone/>
            </a:pPr>
            <a:endParaRPr lang="en-US" altLang="en-US" sz="1800" dirty="0">
              <a:latin typeface="Arial" pitchFamily="34" charset="0"/>
              <a:cs typeface="Arial" pitchFamily="34" charset="0"/>
            </a:endParaRPr>
          </a:p>
          <a:p>
            <a:pPr>
              <a:spcBef>
                <a:spcPct val="0"/>
              </a:spcBef>
              <a:buClrTx/>
              <a:buSzTx/>
              <a:buFontTx/>
              <a:buNone/>
            </a:pPr>
            <a:r>
              <a:rPr lang="en-US" altLang="en-US" sz="1800" dirty="0">
                <a:latin typeface="Arial" pitchFamily="34" charset="0"/>
                <a:cs typeface="Arial" pitchFamily="34" charset="0"/>
              </a:rPr>
              <a:t>Additional information relating to Vocational Rehabilitation agencies as they relate to the TPSID program may be found in the FAQs located on the TPSID program website.</a:t>
            </a:r>
          </a:p>
          <a:p>
            <a:pPr>
              <a:spcBef>
                <a:spcPct val="0"/>
              </a:spcBef>
              <a:buClrTx/>
              <a:buSzTx/>
              <a:buFontTx/>
              <a:buNone/>
            </a:pPr>
            <a:r>
              <a:rPr lang="en-US" altLang="en-US" sz="1800" dirty="0">
                <a:latin typeface="Arial" pitchFamily="34" charset="0"/>
                <a:cs typeface="Arial" pitchFamily="34" charset="0"/>
              </a:rPr>
              <a:t> </a:t>
            </a:r>
          </a:p>
          <a:p>
            <a:pPr eaLnBrk="1" hangingPunct="1">
              <a:spcBef>
                <a:spcPct val="0"/>
              </a:spcBef>
              <a:buClrTx/>
              <a:buSzTx/>
              <a:buFontTx/>
              <a:buNone/>
            </a:pPr>
            <a:endParaRPr lang="en-US" altLang="en-US" sz="1600" dirty="0">
              <a:latin typeface="Arial" pitchFamily="34" charset="0"/>
              <a:cs typeface="Arial" pitchFamily="34"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3"/>
          <p:cNvSpPr>
            <a:spLocks noGrp="1" noChangeArrowheads="1"/>
          </p:cNvSpPr>
          <p:nvPr>
            <p:ph idx="1"/>
          </p:nvPr>
        </p:nvSpPr>
        <p:spPr>
          <a:xfrm>
            <a:off x="457200" y="1392238"/>
            <a:ext cx="7467600" cy="4953000"/>
          </a:xfrm>
        </p:spPr>
        <p:txBody>
          <a:bodyPr/>
          <a:lstStyle/>
          <a:p>
            <a:pPr marL="0" indent="0" eaLnBrk="1" hangingPunct="1">
              <a:spcBef>
                <a:spcPct val="0"/>
              </a:spcBef>
              <a:buFont typeface="Wingdings 3" pitchFamily="18" charset="2"/>
              <a:buNone/>
            </a:pPr>
            <a:endParaRPr lang="en-US" altLang="en-US" sz="2000" dirty="0">
              <a:latin typeface="Arial" pitchFamily="34" charset="0"/>
              <a:cs typeface="Arial" pitchFamily="34" charset="0"/>
            </a:endParaRPr>
          </a:p>
          <a:p>
            <a:pPr marL="0" indent="0" eaLnBrk="1" hangingPunct="1">
              <a:spcBef>
                <a:spcPct val="0"/>
              </a:spcBef>
              <a:buFont typeface="Wingdings 3" pitchFamily="18" charset="2"/>
              <a:buNone/>
            </a:pPr>
            <a:r>
              <a:rPr lang="en-US" altLang="en-US" sz="2000" dirty="0">
                <a:latin typeface="Arial" pitchFamily="34" charset="0"/>
                <a:cs typeface="Arial" pitchFamily="34" charset="0"/>
              </a:rPr>
              <a:t>(1) Serve students with intellectual disabilities;</a:t>
            </a:r>
          </a:p>
          <a:p>
            <a:pPr marL="0" indent="0" eaLnBrk="1" hangingPunct="1">
              <a:spcBef>
                <a:spcPct val="0"/>
              </a:spcBef>
              <a:buFont typeface="Wingdings 3" pitchFamily="18" charset="2"/>
              <a:buNone/>
            </a:pPr>
            <a:endParaRPr lang="en-US" altLang="en-US" sz="2000" dirty="0">
              <a:latin typeface="Arial" pitchFamily="34" charset="0"/>
              <a:cs typeface="Arial" pitchFamily="34" charset="0"/>
            </a:endParaRPr>
          </a:p>
          <a:p>
            <a:pPr marL="0" indent="0" eaLnBrk="1" hangingPunct="1">
              <a:spcBef>
                <a:spcPct val="0"/>
              </a:spcBef>
              <a:buFont typeface="Wingdings 3" pitchFamily="18" charset="2"/>
              <a:buNone/>
            </a:pPr>
            <a:r>
              <a:rPr lang="en-US" altLang="en-US" sz="2000" dirty="0">
                <a:latin typeface="Arial" pitchFamily="34" charset="0"/>
                <a:cs typeface="Arial" pitchFamily="34" charset="0"/>
              </a:rPr>
              <a:t>The TPSID program:</a:t>
            </a:r>
          </a:p>
          <a:p>
            <a:pPr marL="0" indent="0" eaLnBrk="1" hangingPunct="1">
              <a:spcBef>
                <a:spcPct val="0"/>
              </a:spcBef>
              <a:buFont typeface="Wingdings 3" pitchFamily="18" charset="2"/>
              <a:buNone/>
            </a:pPr>
            <a:endParaRPr lang="en-US" altLang="en-US" sz="2000" dirty="0">
              <a:latin typeface="Arial" pitchFamily="34" charset="0"/>
              <a:cs typeface="Arial" pitchFamily="34" charset="0"/>
            </a:endParaRPr>
          </a:p>
          <a:p>
            <a:pPr marL="0" indent="0" eaLnBrk="1" hangingPunct="1">
              <a:spcBef>
                <a:spcPct val="0"/>
              </a:spcBef>
              <a:buFont typeface="Wingdings 3" pitchFamily="18" charset="2"/>
              <a:buNone/>
            </a:pPr>
            <a:r>
              <a:rPr lang="en-US" altLang="en-US" sz="2000" dirty="0">
                <a:latin typeface="Arial" pitchFamily="34" charset="0"/>
                <a:cs typeface="Arial" pitchFamily="34" charset="0"/>
              </a:rPr>
              <a:t>*Does not stipulate that TPSID projects are limited to only serving ID students ages 18-26. TPSID projects may propose to serve older adults with intellectual disabilities (who are still eligible for special education and related services under IDEA) who are currently, or were formerly, eligible for free and appropriate public education-Section 760-20 U.S.C. 1140, Section 760 (2);</a:t>
            </a:r>
          </a:p>
          <a:p>
            <a:pPr marL="0" indent="0" eaLnBrk="1" hangingPunct="1">
              <a:spcBef>
                <a:spcPct val="0"/>
              </a:spcBef>
              <a:buFont typeface="Wingdings 3" pitchFamily="18" charset="2"/>
              <a:buNone/>
            </a:pPr>
            <a:endParaRPr lang="en-US" altLang="en-US" sz="2000" b="1" dirty="0">
              <a:latin typeface="Arial" pitchFamily="34" charset="0"/>
              <a:cs typeface="Arial" pitchFamily="34" charset="0"/>
            </a:endParaRPr>
          </a:p>
          <a:p>
            <a:pPr marL="0" indent="0" eaLnBrk="1" hangingPunct="1">
              <a:spcBef>
                <a:spcPct val="0"/>
              </a:spcBef>
              <a:buFont typeface="Wingdings 3" pitchFamily="18" charset="2"/>
              <a:buNone/>
            </a:pPr>
            <a:endParaRPr lang="en-US" altLang="en-US" sz="2000" dirty="0">
              <a:latin typeface="Arial" pitchFamily="34" charset="0"/>
              <a:cs typeface="Arial" pitchFamily="34" charset="0"/>
            </a:endParaRPr>
          </a:p>
        </p:txBody>
      </p:sp>
      <p:sp>
        <p:nvSpPr>
          <p:cNvPr id="23555" name="Rectangle 35"/>
          <p:cNvSpPr>
            <a:spLocks noGrp="1" noChangeArrowheads="1"/>
          </p:cNvSpPr>
          <p:nvPr>
            <p:ph type="ftr" sz="quarter" idx="11"/>
          </p:nvPr>
        </p:nvSpPr>
        <p:spPr bwMode="auto">
          <a:xfrm>
            <a:off x="2362200" y="6249988"/>
            <a:ext cx="4724400" cy="228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r>
              <a:rPr lang="en-US" altLang="en-US" sz="1400">
                <a:latin typeface="Times New Roman" pitchFamily="18" charset="0"/>
              </a:rPr>
              <a:t>US Dept of Education- Office of Postsecondary Education</a:t>
            </a:r>
          </a:p>
        </p:txBody>
      </p:sp>
      <p:sp>
        <p:nvSpPr>
          <p:cNvPr id="23556" name="Rectangle 36"/>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fld id="{2BF9F44E-1D2C-470E-B6E5-B8644EF1247F}" type="slidenum">
              <a:rPr lang="en-US" altLang="en-US" sz="1400" smtClean="0">
                <a:latin typeface="Times New Roman" pitchFamily="18" charset="0"/>
              </a:rPr>
              <a:pPr eaLnBrk="1" hangingPunct="1">
                <a:spcBef>
                  <a:spcPct val="0"/>
                </a:spcBef>
                <a:buClrTx/>
                <a:buSzTx/>
                <a:buFontTx/>
                <a:buNone/>
              </a:pPr>
              <a:t>25</a:t>
            </a:fld>
            <a:endParaRPr lang="en-US" altLang="en-US" sz="1400">
              <a:latin typeface="Times New Roman" pitchFamily="18" charset="0"/>
            </a:endParaRPr>
          </a:p>
        </p:txBody>
      </p:sp>
      <p:sp>
        <p:nvSpPr>
          <p:cNvPr id="7" name="Rectangle 2"/>
          <p:cNvSpPr>
            <a:spLocks noGrp="1" noChangeArrowheads="1"/>
          </p:cNvSpPr>
          <p:nvPr>
            <p:ph type="title"/>
          </p:nvPr>
        </p:nvSpPr>
        <p:spPr>
          <a:xfrm>
            <a:off x="-53975" y="379412"/>
            <a:ext cx="9067800" cy="982663"/>
          </a:xfrm>
          <a:extLst>
            <a:ext uri="{909E8E84-426E-40DD-AFC4-6F175D3DCCD1}">
              <a14:hiddenFill xmlns:a14="http://schemas.microsoft.com/office/drawing/2010/main">
                <a:solidFill>
                  <a:srgbClr val="FFFFFF"/>
                </a:solidFill>
              </a14:hiddenFill>
            </a:ext>
          </a:extLst>
        </p:spPr>
        <p:txBody>
          <a:bodyPr>
            <a:normAutofit fontScale="90000"/>
          </a:bodyPr>
          <a:lstStyle/>
          <a:p>
            <a:pPr algn="ctr" eaLnBrk="1" fontAlgn="auto" hangingPunct="1">
              <a:spcAft>
                <a:spcPts val="0"/>
              </a:spcAft>
              <a:defRPr/>
            </a:pPr>
            <a:r>
              <a:rPr lang="en-US" altLang="en-US" sz="3600" dirty="0">
                <a:solidFill>
                  <a:schemeClr val="tx1"/>
                </a:solidFill>
                <a:effectLst/>
                <a:latin typeface="Arial" panose="020B0604020202020204" pitchFamily="34" charset="0"/>
                <a:cs typeface="Arial" panose="020B0604020202020204" pitchFamily="34" charset="0"/>
              </a:rPr>
              <a:t>TPSID Program Absolute Priority</a:t>
            </a:r>
            <a:br>
              <a:rPr lang="en-US" altLang="en-US" sz="3600" dirty="0">
                <a:solidFill>
                  <a:schemeClr val="tx1"/>
                </a:solidFill>
                <a:effectLst/>
                <a:latin typeface="Arial" panose="020B0604020202020204" pitchFamily="34" charset="0"/>
                <a:cs typeface="Arial" panose="020B0604020202020204" pitchFamily="34" charset="0"/>
              </a:rPr>
            </a:br>
            <a:r>
              <a:rPr lang="en-US" altLang="en-US" sz="1800" dirty="0">
                <a:solidFill>
                  <a:schemeClr val="tx1"/>
                </a:solidFill>
                <a:effectLst/>
                <a:latin typeface="Arial" panose="020B0604020202020204" pitchFamily="34" charset="0"/>
                <a:cs typeface="Arial" panose="020B0604020202020204" pitchFamily="34" charset="0"/>
              </a:rPr>
              <a:t>(</a:t>
            </a:r>
            <a:r>
              <a:rPr lang="en-US" altLang="en-US" sz="1800" u="sng" dirty="0">
                <a:solidFill>
                  <a:schemeClr val="tx1"/>
                </a:solidFill>
                <a:effectLst/>
                <a:latin typeface="Arial" panose="020B0604020202020204" pitchFamily="34" charset="0"/>
                <a:cs typeface="Arial" panose="020B0604020202020204" pitchFamily="34" charset="0"/>
              </a:rPr>
              <a:t>The TPSID program has ONE absolute program that is comprised of </a:t>
            </a:r>
            <a:br>
              <a:rPr lang="en-US" altLang="en-US" sz="1800" u="sng" dirty="0">
                <a:solidFill>
                  <a:schemeClr val="tx1"/>
                </a:solidFill>
                <a:effectLst/>
                <a:latin typeface="Arial" panose="020B0604020202020204" pitchFamily="34" charset="0"/>
                <a:cs typeface="Arial" panose="020B0604020202020204" pitchFamily="34" charset="0"/>
              </a:rPr>
            </a:br>
            <a:r>
              <a:rPr lang="en-US" altLang="en-US" sz="1800" u="sng" dirty="0">
                <a:solidFill>
                  <a:schemeClr val="tx1"/>
                </a:solidFill>
                <a:effectLst/>
                <a:latin typeface="Arial" panose="020B0604020202020204" pitchFamily="34" charset="0"/>
                <a:cs typeface="Arial" panose="020B0604020202020204" pitchFamily="34" charset="0"/>
              </a:rPr>
              <a:t>eight elements that are mandatory uses of TPSID program funds. It is mandatory that your project addresses all eight components of the TPSID program absolute priority</a:t>
            </a:r>
            <a:r>
              <a:rPr lang="en-US" altLang="en-US" sz="1800" dirty="0">
                <a:solidFill>
                  <a:schemeClr val="tx1"/>
                </a:solidFill>
                <a:effectLst/>
                <a:latin typeface="Arial" panose="020B0604020202020204" pitchFamily="34" charset="0"/>
                <a:cs typeface="Arial" panose="020B0604020202020204" pitchFamily="34" charset="0"/>
              </a:rPr>
              <a:t>)</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3"/>
          <p:cNvSpPr>
            <a:spLocks noGrp="1" noChangeArrowheads="1"/>
          </p:cNvSpPr>
          <p:nvPr>
            <p:ph idx="1"/>
          </p:nvPr>
        </p:nvSpPr>
        <p:spPr>
          <a:xfrm>
            <a:off x="609600" y="1638300"/>
            <a:ext cx="7467600" cy="4953000"/>
          </a:xfrm>
        </p:spPr>
        <p:txBody>
          <a:bodyPr/>
          <a:lstStyle/>
          <a:p>
            <a:pPr marL="0" indent="0" eaLnBrk="1" hangingPunct="1">
              <a:spcBef>
                <a:spcPct val="0"/>
              </a:spcBef>
              <a:buFont typeface="Wingdings 3" pitchFamily="18" charset="2"/>
              <a:buNone/>
            </a:pPr>
            <a:endParaRPr lang="en-US" altLang="en-US" sz="2000" dirty="0">
              <a:latin typeface="Arial" pitchFamily="34" charset="0"/>
              <a:cs typeface="Arial" pitchFamily="34" charset="0"/>
            </a:endParaRPr>
          </a:p>
          <a:p>
            <a:pPr marL="0" indent="0" eaLnBrk="1" hangingPunct="1">
              <a:spcBef>
                <a:spcPct val="0"/>
              </a:spcBef>
              <a:buFont typeface="Wingdings 3" pitchFamily="18" charset="2"/>
              <a:buNone/>
            </a:pPr>
            <a:r>
              <a:rPr lang="en-US" altLang="en-US" sz="2000" dirty="0">
                <a:latin typeface="Arial" pitchFamily="34" charset="0"/>
                <a:cs typeface="Arial" pitchFamily="34" charset="0"/>
              </a:rPr>
              <a:t>(1) Serve students with intellectual disabilities (continued);</a:t>
            </a:r>
          </a:p>
          <a:p>
            <a:pPr marL="0" indent="0" eaLnBrk="1" hangingPunct="1">
              <a:spcBef>
                <a:spcPct val="0"/>
              </a:spcBef>
              <a:buFont typeface="Wingdings 3" pitchFamily="18" charset="2"/>
              <a:buNone/>
            </a:pPr>
            <a:endParaRPr lang="en-US" altLang="en-US" sz="2000" dirty="0">
              <a:latin typeface="Arial" pitchFamily="34" charset="0"/>
              <a:cs typeface="Arial" pitchFamily="34" charset="0"/>
            </a:endParaRPr>
          </a:p>
          <a:p>
            <a:pPr marL="0" indent="0" eaLnBrk="1" hangingPunct="1">
              <a:spcBef>
                <a:spcPct val="0"/>
              </a:spcBef>
              <a:buFont typeface="Wingdings 3" pitchFamily="18" charset="2"/>
              <a:buNone/>
            </a:pPr>
            <a:r>
              <a:rPr lang="en-US" altLang="en-US" sz="2000" dirty="0">
                <a:latin typeface="Arial" pitchFamily="34" charset="0"/>
                <a:cs typeface="Arial" pitchFamily="34" charset="0"/>
              </a:rPr>
              <a:t>The TPSID program:</a:t>
            </a:r>
          </a:p>
          <a:p>
            <a:pPr marL="0" indent="0" eaLnBrk="1" hangingPunct="1">
              <a:spcBef>
                <a:spcPct val="0"/>
              </a:spcBef>
              <a:buFont typeface="Wingdings 3" pitchFamily="18" charset="2"/>
              <a:buNone/>
            </a:pPr>
            <a:endParaRPr lang="en-US" altLang="en-US" sz="2000" dirty="0">
              <a:latin typeface="Arial" pitchFamily="34" charset="0"/>
              <a:cs typeface="Arial" pitchFamily="34" charset="0"/>
            </a:endParaRPr>
          </a:p>
          <a:p>
            <a:pPr marL="0" indent="0" eaLnBrk="1" hangingPunct="1">
              <a:spcBef>
                <a:spcPct val="0"/>
              </a:spcBef>
              <a:buNone/>
            </a:pPr>
            <a:r>
              <a:rPr lang="en-US" altLang="en-US" sz="2000" dirty="0">
                <a:latin typeface="Arial" pitchFamily="34" charset="0"/>
                <a:cs typeface="Arial" pitchFamily="34" charset="0"/>
              </a:rPr>
              <a:t>*</a:t>
            </a:r>
            <a:r>
              <a:rPr lang="en-US" altLang="en-US" sz="1800" dirty="0">
                <a:latin typeface="Arial" panose="020B0604020202020204" pitchFamily="34" charset="0"/>
                <a:cs typeface="Arial" panose="020B0604020202020204" pitchFamily="34" charset="0"/>
              </a:rPr>
              <a:t>D</a:t>
            </a:r>
            <a:r>
              <a:rPr lang="en-US" sz="1800" dirty="0">
                <a:latin typeface="Arial" panose="020B0604020202020204" pitchFamily="34" charset="0"/>
                <a:cs typeface="Arial" panose="020B0604020202020204" pitchFamily="34" charset="0"/>
              </a:rPr>
              <a:t>oes not require a minimum or a maximum number of student program participants</a:t>
            </a:r>
            <a:r>
              <a:rPr lang="en-US" altLang="en-US" sz="1800" dirty="0">
                <a:latin typeface="Arial" panose="020B0604020202020204" pitchFamily="34" charset="0"/>
                <a:cs typeface="Arial" pitchFamily="34" charset="0"/>
              </a:rPr>
              <a:t>;</a:t>
            </a:r>
          </a:p>
        </p:txBody>
      </p:sp>
      <p:sp>
        <p:nvSpPr>
          <p:cNvPr id="23555" name="Rectangle 35"/>
          <p:cNvSpPr>
            <a:spLocks noGrp="1" noChangeArrowheads="1"/>
          </p:cNvSpPr>
          <p:nvPr>
            <p:ph type="ftr" sz="quarter" idx="11"/>
          </p:nvPr>
        </p:nvSpPr>
        <p:spPr bwMode="auto">
          <a:xfrm>
            <a:off x="2362200" y="6249988"/>
            <a:ext cx="4724400" cy="228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r>
              <a:rPr lang="en-US" altLang="en-US" sz="1400">
                <a:latin typeface="Times New Roman" pitchFamily="18" charset="0"/>
              </a:rPr>
              <a:t>US Dept of Education- Office of Postsecondary Education</a:t>
            </a:r>
          </a:p>
        </p:txBody>
      </p:sp>
      <p:sp>
        <p:nvSpPr>
          <p:cNvPr id="23556" name="Rectangle 36"/>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fld id="{2BF9F44E-1D2C-470E-B6E5-B8644EF1247F}" type="slidenum">
              <a:rPr lang="en-US" altLang="en-US" sz="1400" smtClean="0">
                <a:latin typeface="Times New Roman" pitchFamily="18" charset="0"/>
              </a:rPr>
              <a:pPr eaLnBrk="1" hangingPunct="1">
                <a:spcBef>
                  <a:spcPct val="0"/>
                </a:spcBef>
                <a:buClrTx/>
                <a:buSzTx/>
                <a:buFontTx/>
                <a:buNone/>
              </a:pPr>
              <a:t>26</a:t>
            </a:fld>
            <a:endParaRPr lang="en-US" altLang="en-US" sz="1400">
              <a:latin typeface="Times New Roman" pitchFamily="18" charset="0"/>
            </a:endParaRPr>
          </a:p>
        </p:txBody>
      </p:sp>
      <p:sp>
        <p:nvSpPr>
          <p:cNvPr id="7" name="Rectangle 2"/>
          <p:cNvSpPr>
            <a:spLocks noGrp="1" noChangeArrowheads="1"/>
          </p:cNvSpPr>
          <p:nvPr>
            <p:ph type="title"/>
          </p:nvPr>
        </p:nvSpPr>
        <p:spPr>
          <a:xfrm>
            <a:off x="38100" y="457200"/>
            <a:ext cx="9067800" cy="982663"/>
          </a:xfrm>
          <a:extLst>
            <a:ext uri="{909E8E84-426E-40DD-AFC4-6F175D3DCCD1}">
              <a14:hiddenFill xmlns:a14="http://schemas.microsoft.com/office/drawing/2010/main">
                <a:solidFill>
                  <a:srgbClr val="FFFFFF"/>
                </a:solidFill>
              </a14:hiddenFill>
            </a:ext>
          </a:extLst>
        </p:spPr>
        <p:txBody>
          <a:bodyPr>
            <a:normAutofit fontScale="90000"/>
          </a:bodyPr>
          <a:lstStyle/>
          <a:p>
            <a:pPr algn="ctr" eaLnBrk="1" fontAlgn="auto" hangingPunct="1">
              <a:spcAft>
                <a:spcPts val="0"/>
              </a:spcAft>
              <a:defRPr/>
            </a:pPr>
            <a:r>
              <a:rPr lang="en-US" altLang="en-US" sz="3600" dirty="0">
                <a:solidFill>
                  <a:schemeClr val="tx1"/>
                </a:solidFill>
                <a:effectLst/>
                <a:latin typeface="Arial" panose="020B0604020202020204" pitchFamily="34" charset="0"/>
                <a:cs typeface="Arial" panose="020B0604020202020204" pitchFamily="34" charset="0"/>
              </a:rPr>
              <a:t>TPSID Program Absolute Priority</a:t>
            </a:r>
            <a:br>
              <a:rPr lang="en-US" altLang="en-US" sz="3600" dirty="0">
                <a:solidFill>
                  <a:schemeClr val="tx1"/>
                </a:solidFill>
                <a:effectLst/>
                <a:latin typeface="Arial" panose="020B0604020202020204" pitchFamily="34" charset="0"/>
                <a:cs typeface="Arial" panose="020B0604020202020204" pitchFamily="34" charset="0"/>
              </a:rPr>
            </a:br>
            <a:r>
              <a:rPr lang="en-US" altLang="en-US" sz="1800" dirty="0">
                <a:solidFill>
                  <a:schemeClr val="tx1"/>
                </a:solidFill>
                <a:effectLst/>
                <a:latin typeface="Arial" panose="020B0604020202020204" pitchFamily="34" charset="0"/>
                <a:cs typeface="Arial" panose="020B0604020202020204" pitchFamily="34" charset="0"/>
              </a:rPr>
              <a:t>(</a:t>
            </a:r>
            <a:r>
              <a:rPr lang="en-US" altLang="en-US" sz="1800" u="sng" dirty="0">
                <a:solidFill>
                  <a:schemeClr val="tx1"/>
                </a:solidFill>
                <a:effectLst/>
                <a:latin typeface="Arial" panose="020B0604020202020204" pitchFamily="34" charset="0"/>
                <a:cs typeface="Arial" panose="020B0604020202020204" pitchFamily="34" charset="0"/>
              </a:rPr>
              <a:t>The TPSID program has ONE absolute program that is comprised of </a:t>
            </a:r>
            <a:br>
              <a:rPr lang="en-US" altLang="en-US" sz="1800" u="sng" dirty="0">
                <a:solidFill>
                  <a:schemeClr val="tx1"/>
                </a:solidFill>
                <a:effectLst/>
                <a:latin typeface="Arial" panose="020B0604020202020204" pitchFamily="34" charset="0"/>
                <a:cs typeface="Arial" panose="020B0604020202020204" pitchFamily="34" charset="0"/>
              </a:rPr>
            </a:br>
            <a:r>
              <a:rPr lang="en-US" altLang="en-US" sz="1800" u="sng" dirty="0">
                <a:solidFill>
                  <a:schemeClr val="tx1"/>
                </a:solidFill>
                <a:effectLst/>
                <a:latin typeface="Arial" panose="020B0604020202020204" pitchFamily="34" charset="0"/>
                <a:cs typeface="Arial" panose="020B0604020202020204" pitchFamily="34" charset="0"/>
              </a:rPr>
              <a:t>eight elements that are mandatory uses of TPSID program funds. It is mandatory that your project addresses all eight components of the TPSID program absolute priority</a:t>
            </a:r>
            <a:r>
              <a:rPr lang="en-US" altLang="en-US" sz="1800" dirty="0">
                <a:solidFill>
                  <a:schemeClr val="tx1"/>
                </a:solidFill>
                <a:effectLst/>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214050147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p:cNvSpPr>
            <a:spLocks noGrp="1" noChangeArrowheads="1"/>
          </p:cNvSpPr>
          <p:nvPr>
            <p:ph idx="1"/>
          </p:nvPr>
        </p:nvSpPr>
        <p:spPr>
          <a:xfrm>
            <a:off x="685800" y="952500"/>
            <a:ext cx="7467600" cy="4953000"/>
          </a:xfrm>
        </p:spPr>
        <p:txBody>
          <a:bodyPr/>
          <a:lstStyle/>
          <a:p>
            <a:pPr marL="0" indent="0" eaLnBrk="1" hangingPunct="1">
              <a:spcBef>
                <a:spcPct val="0"/>
              </a:spcBef>
              <a:buFont typeface="Wingdings 3" pitchFamily="18" charset="2"/>
              <a:buNone/>
            </a:pPr>
            <a:endParaRPr lang="en-US" altLang="en-US" sz="2000" dirty="0">
              <a:latin typeface="Arial" pitchFamily="34" charset="0"/>
              <a:cs typeface="Arial" pitchFamily="34" charset="0"/>
            </a:endParaRPr>
          </a:p>
          <a:p>
            <a:pPr marL="0" indent="0" eaLnBrk="1" hangingPunct="1">
              <a:spcBef>
                <a:spcPct val="0"/>
              </a:spcBef>
              <a:buFont typeface="Wingdings 3" pitchFamily="18" charset="2"/>
              <a:buNone/>
            </a:pPr>
            <a:r>
              <a:rPr lang="en-US" altLang="en-US" sz="2000" dirty="0">
                <a:latin typeface="Arial" pitchFamily="34" charset="0"/>
                <a:cs typeface="Arial" pitchFamily="34" charset="0"/>
              </a:rPr>
              <a:t>(1) Serve students with intellectual disabilities (continued);</a:t>
            </a:r>
          </a:p>
          <a:p>
            <a:pPr marL="0" indent="0" eaLnBrk="1" hangingPunct="1">
              <a:spcBef>
                <a:spcPct val="0"/>
              </a:spcBef>
              <a:buFont typeface="Wingdings 3" pitchFamily="18" charset="2"/>
              <a:buNone/>
            </a:pPr>
            <a:endParaRPr lang="en-US" altLang="en-US" sz="2000" dirty="0">
              <a:latin typeface="Arial" pitchFamily="34" charset="0"/>
              <a:cs typeface="Arial" pitchFamily="34" charset="0"/>
            </a:endParaRPr>
          </a:p>
          <a:p>
            <a:pPr marL="0" indent="0" eaLnBrk="1" hangingPunct="1">
              <a:spcBef>
                <a:spcPct val="0"/>
              </a:spcBef>
              <a:buFont typeface="Wingdings 3" pitchFamily="18" charset="2"/>
              <a:buNone/>
            </a:pPr>
            <a:r>
              <a:rPr lang="en-US" altLang="en-US" sz="2000" dirty="0">
                <a:latin typeface="Arial" pitchFamily="34" charset="0"/>
                <a:cs typeface="Arial" pitchFamily="34" charset="0"/>
              </a:rPr>
              <a:t>The TPSID Program: </a:t>
            </a:r>
          </a:p>
          <a:p>
            <a:pPr marL="0" indent="0" eaLnBrk="1" hangingPunct="1">
              <a:spcBef>
                <a:spcPct val="0"/>
              </a:spcBef>
              <a:buFont typeface="Wingdings 3" pitchFamily="18" charset="2"/>
              <a:buNone/>
            </a:pPr>
            <a:endParaRPr lang="en-US" altLang="en-US" sz="2000" b="1" dirty="0">
              <a:latin typeface="Arial" pitchFamily="34" charset="0"/>
              <a:cs typeface="Arial" pitchFamily="34" charset="0"/>
            </a:endParaRPr>
          </a:p>
          <a:p>
            <a:pPr marL="0" indent="0" eaLnBrk="1" hangingPunct="1">
              <a:spcBef>
                <a:spcPct val="0"/>
              </a:spcBef>
              <a:buFont typeface="Wingdings 3" pitchFamily="18" charset="2"/>
              <a:buNone/>
            </a:pPr>
            <a:r>
              <a:rPr lang="en-US" altLang="en-US" sz="2000" b="1" dirty="0">
                <a:latin typeface="Arial" pitchFamily="34" charset="0"/>
                <a:cs typeface="Arial" pitchFamily="34" charset="0"/>
              </a:rPr>
              <a:t>*</a:t>
            </a:r>
            <a:r>
              <a:rPr lang="en-US" altLang="en-US" sz="2000" dirty="0">
                <a:latin typeface="Arial" pitchFamily="34" charset="0"/>
                <a:cs typeface="Arial" pitchFamily="34" charset="0"/>
              </a:rPr>
              <a:t>Legislation does not specify an IQ limitation for the ID students enrolled in their TPSID CTP programs. Please keep in mind that individual IHEs may have their own enrollment requirements.</a:t>
            </a:r>
          </a:p>
          <a:p>
            <a:pPr marL="0" indent="0" eaLnBrk="1" hangingPunct="1">
              <a:spcBef>
                <a:spcPct val="0"/>
              </a:spcBef>
              <a:buFont typeface="Wingdings 3" pitchFamily="18" charset="2"/>
              <a:buNone/>
            </a:pPr>
            <a:endParaRPr lang="en-US" altLang="en-US" sz="2000" b="1" dirty="0">
              <a:latin typeface="Arial" pitchFamily="34" charset="0"/>
              <a:cs typeface="Arial" pitchFamily="34" charset="0"/>
            </a:endParaRPr>
          </a:p>
          <a:p>
            <a:pPr marL="0" indent="0" eaLnBrk="1" hangingPunct="1">
              <a:spcBef>
                <a:spcPct val="0"/>
              </a:spcBef>
              <a:buFont typeface="Wingdings 3" pitchFamily="18" charset="2"/>
              <a:buNone/>
            </a:pPr>
            <a:endParaRPr lang="en-US" altLang="en-US" sz="2000" b="1" dirty="0">
              <a:latin typeface="Arial" pitchFamily="34" charset="0"/>
              <a:cs typeface="Arial" pitchFamily="34" charset="0"/>
            </a:endParaRPr>
          </a:p>
        </p:txBody>
      </p:sp>
      <p:sp>
        <p:nvSpPr>
          <p:cNvPr id="24579" name="Rectangle 35"/>
          <p:cNvSpPr>
            <a:spLocks noGrp="1" noChangeArrowheads="1"/>
          </p:cNvSpPr>
          <p:nvPr>
            <p:ph type="ftr" sz="quarter" idx="11"/>
          </p:nvPr>
        </p:nvSpPr>
        <p:spPr bwMode="auto">
          <a:xfrm>
            <a:off x="2362200" y="6249988"/>
            <a:ext cx="4724400" cy="228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r>
              <a:rPr lang="en-US" altLang="en-US" sz="1400">
                <a:latin typeface="Times New Roman" pitchFamily="18" charset="0"/>
              </a:rPr>
              <a:t>US Dept of Education- Office of Postsecondary Education</a:t>
            </a:r>
          </a:p>
        </p:txBody>
      </p:sp>
      <p:sp>
        <p:nvSpPr>
          <p:cNvPr id="24580" name="Rectangle 36"/>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fld id="{CD784E7F-FEDD-421D-A0C3-5BE7A19787D6}" type="slidenum">
              <a:rPr lang="en-US" altLang="en-US" sz="1400" smtClean="0">
                <a:latin typeface="Times New Roman" pitchFamily="18" charset="0"/>
              </a:rPr>
              <a:pPr eaLnBrk="1" hangingPunct="1">
                <a:spcBef>
                  <a:spcPct val="0"/>
                </a:spcBef>
                <a:buClrTx/>
                <a:buSzTx/>
                <a:buFontTx/>
                <a:buNone/>
              </a:pPr>
              <a:t>27</a:t>
            </a:fld>
            <a:endParaRPr lang="en-US" altLang="en-US" sz="1400">
              <a:latin typeface="Times New Roman" pitchFamily="18" charset="0"/>
            </a:endParaRPr>
          </a:p>
        </p:txBody>
      </p:sp>
      <p:sp>
        <p:nvSpPr>
          <p:cNvPr id="7" name="Rectangle 2"/>
          <p:cNvSpPr>
            <a:spLocks noGrp="1" noChangeArrowheads="1"/>
          </p:cNvSpPr>
          <p:nvPr>
            <p:ph type="title"/>
          </p:nvPr>
        </p:nvSpPr>
        <p:spPr>
          <a:xfrm>
            <a:off x="838200" y="152083"/>
            <a:ext cx="8915400" cy="769937"/>
          </a:xfrm>
          <a:extLst>
            <a:ext uri="{909E8E84-426E-40DD-AFC4-6F175D3DCCD1}">
              <a14:hiddenFill xmlns:a14="http://schemas.microsoft.com/office/drawing/2010/main">
                <a:solidFill>
                  <a:srgbClr val="FFFFFF"/>
                </a:solidFill>
              </a14:hiddenFill>
            </a:ext>
          </a:extLst>
        </p:spPr>
        <p:txBody>
          <a:bodyPr>
            <a:normAutofit fontScale="90000"/>
          </a:bodyPr>
          <a:lstStyle/>
          <a:p>
            <a:pPr eaLnBrk="1" fontAlgn="auto" hangingPunct="1">
              <a:spcAft>
                <a:spcPts val="0"/>
              </a:spcAft>
              <a:defRPr/>
            </a:pPr>
            <a:r>
              <a:rPr lang="en-US" altLang="en-US" sz="3600" dirty="0">
                <a:solidFill>
                  <a:schemeClr val="tx1"/>
                </a:solidFill>
                <a:effectLst/>
                <a:latin typeface="Arial" panose="020B0604020202020204" pitchFamily="34" charset="0"/>
                <a:cs typeface="Arial" panose="020B0604020202020204" pitchFamily="34" charset="0"/>
              </a:rPr>
              <a:t>TPSID Program Absolute Priority</a:t>
            </a:r>
            <a:br>
              <a:rPr lang="en-US" altLang="en-US" sz="3600" dirty="0">
                <a:solidFill>
                  <a:schemeClr val="tx1"/>
                </a:solidFill>
                <a:effectLst/>
                <a:latin typeface="Arial" panose="020B0604020202020204" pitchFamily="34" charset="0"/>
                <a:cs typeface="Arial" panose="020B0604020202020204" pitchFamily="34" charset="0"/>
              </a:rPr>
            </a:br>
            <a:r>
              <a:rPr lang="en-US" altLang="en-US" sz="2000" dirty="0">
                <a:solidFill>
                  <a:schemeClr val="tx1"/>
                </a:solidFill>
                <a:effectLst/>
                <a:latin typeface="Arial" panose="020B0604020202020204" pitchFamily="34" charset="0"/>
                <a:cs typeface="Arial" panose="020B0604020202020204" pitchFamily="34" charset="0"/>
              </a:rPr>
              <a:t>(all eight elements are mandatory uses of TPSID program funds)</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p:cNvSpPr>
            <a:spLocks noGrp="1" noChangeArrowheads="1"/>
          </p:cNvSpPr>
          <p:nvPr>
            <p:ph idx="1"/>
          </p:nvPr>
        </p:nvSpPr>
        <p:spPr>
          <a:xfrm>
            <a:off x="685800" y="685800"/>
            <a:ext cx="7467600" cy="4953000"/>
          </a:xfrm>
        </p:spPr>
        <p:txBody>
          <a:bodyPr/>
          <a:lstStyle/>
          <a:p>
            <a:pPr marL="0" indent="0" eaLnBrk="1" hangingPunct="1">
              <a:spcBef>
                <a:spcPct val="0"/>
              </a:spcBef>
              <a:buFont typeface="Wingdings 3" pitchFamily="18" charset="2"/>
              <a:buNone/>
            </a:pPr>
            <a:endParaRPr lang="en-US" altLang="en-US" sz="2000" dirty="0">
              <a:latin typeface="Arial" pitchFamily="34" charset="0"/>
              <a:cs typeface="Arial" pitchFamily="34" charset="0"/>
            </a:endParaRPr>
          </a:p>
          <a:p>
            <a:pPr marL="0" indent="0" eaLnBrk="1" hangingPunct="1">
              <a:spcBef>
                <a:spcPct val="0"/>
              </a:spcBef>
              <a:buFont typeface="Wingdings 3" pitchFamily="18" charset="2"/>
              <a:buNone/>
            </a:pPr>
            <a:r>
              <a:rPr lang="en-US" altLang="en-US" sz="1800" dirty="0">
                <a:latin typeface="Arial" pitchFamily="34" charset="0"/>
                <a:cs typeface="Arial" pitchFamily="34" charset="0"/>
              </a:rPr>
              <a:t>(1) Serve students with intellectual disabilities (continued);</a:t>
            </a:r>
          </a:p>
          <a:p>
            <a:pPr marL="0" indent="0" eaLnBrk="1" hangingPunct="1">
              <a:spcBef>
                <a:spcPct val="0"/>
              </a:spcBef>
              <a:buFont typeface="Wingdings 3" pitchFamily="18" charset="2"/>
              <a:buNone/>
            </a:pPr>
            <a:endParaRPr lang="en-US" altLang="en-US" sz="1800" dirty="0">
              <a:latin typeface="Arial" pitchFamily="34" charset="0"/>
              <a:cs typeface="Arial" pitchFamily="34" charset="0"/>
            </a:endParaRPr>
          </a:p>
          <a:p>
            <a:pPr marL="0" indent="0" eaLnBrk="1" hangingPunct="1">
              <a:spcBef>
                <a:spcPct val="0"/>
              </a:spcBef>
              <a:buFont typeface="Wingdings 3" pitchFamily="18" charset="2"/>
              <a:buNone/>
            </a:pPr>
            <a:r>
              <a:rPr lang="en-US" altLang="en-US" sz="1800" dirty="0">
                <a:latin typeface="Arial" pitchFamily="34" charset="0"/>
                <a:cs typeface="Arial" pitchFamily="34" charset="0"/>
              </a:rPr>
              <a:t>The TPSID Program: </a:t>
            </a:r>
          </a:p>
          <a:p>
            <a:pPr marL="0" indent="0" eaLnBrk="1" hangingPunct="1">
              <a:spcBef>
                <a:spcPct val="0"/>
              </a:spcBef>
              <a:buFont typeface="Wingdings 3" pitchFamily="18" charset="2"/>
              <a:buNone/>
            </a:pPr>
            <a:endParaRPr lang="en-US" sz="2000" dirty="0">
              <a:latin typeface="Arial" pitchFamily="34" charset="0"/>
              <a:cs typeface="Arial" pitchFamily="34" charset="0"/>
            </a:endParaRPr>
          </a:p>
          <a:p>
            <a:pPr marL="0" indent="0" eaLnBrk="1" hangingPunct="1">
              <a:spcBef>
                <a:spcPct val="0"/>
              </a:spcBef>
              <a:buFont typeface="Wingdings 3" pitchFamily="18" charset="2"/>
              <a:buNone/>
            </a:pPr>
            <a:r>
              <a:rPr lang="en-US" sz="1600" b="1" dirty="0">
                <a:latin typeface="Arial" panose="020B0604020202020204" pitchFamily="34" charset="0"/>
                <a:cs typeface="Arial" panose="020B0604020202020204" pitchFamily="34" charset="0"/>
              </a:rPr>
              <a:t>The following requirement in which TPSIDs are being required to serve high school aged youth in TPSID is not new.</a:t>
            </a:r>
          </a:p>
          <a:p>
            <a:pPr marL="109537" indent="0">
              <a:buNone/>
            </a:pPr>
            <a:endParaRPr lang="en-US" sz="1600" b="1" dirty="0">
              <a:latin typeface="Arial" panose="020B0604020202020204" pitchFamily="34" charset="0"/>
              <a:cs typeface="Arial" panose="020B0604020202020204" pitchFamily="34" charset="0"/>
            </a:endParaRPr>
          </a:p>
          <a:p>
            <a:pPr marL="109537" indent="0">
              <a:buNone/>
            </a:pPr>
            <a:r>
              <a:rPr lang="en-US" sz="1600" dirty="0">
                <a:latin typeface="Arial" panose="020B0604020202020204" pitchFamily="34" charset="0"/>
                <a:cs typeface="Arial" panose="020B0604020202020204" pitchFamily="34" charset="0"/>
              </a:rPr>
              <a:t>The TPSID program legislation applies to all students who are receiving supports and services via the TPSID program. </a:t>
            </a:r>
          </a:p>
          <a:p>
            <a:endParaRPr lang="en-US" sz="1600" dirty="0">
              <a:latin typeface="Arial" panose="020B0604020202020204" pitchFamily="34" charset="0"/>
              <a:cs typeface="Arial" panose="020B0604020202020204" pitchFamily="34" charset="0"/>
            </a:endParaRPr>
          </a:p>
          <a:p>
            <a:pPr marL="109537" indent="0">
              <a:buNone/>
            </a:pPr>
            <a:r>
              <a:rPr lang="en-US" sz="1600" b="1" u="sng" dirty="0">
                <a:latin typeface="Arial" panose="020B0604020202020204" pitchFamily="34" charset="0"/>
                <a:cs typeface="Arial" panose="020B0604020202020204" pitchFamily="34" charset="0"/>
              </a:rPr>
              <a:t>The following noted TPSID program requirement includes dually enrolled students as they receive special education transition services from public school systems while participating in TPSID program projects</a:t>
            </a:r>
            <a:r>
              <a:rPr lang="en-US" sz="1600" dirty="0">
                <a:latin typeface="Arial" panose="020B0604020202020204" pitchFamily="34" charset="0"/>
                <a:cs typeface="Arial" panose="020B0604020202020204" pitchFamily="34" charset="0"/>
              </a:rPr>
              <a:t>: “requires students with intellectual disabilities to be socially and academically integrated with their non-disabled students to the maximum extent possible” (Section 760-20 U.S.C. 1140). </a:t>
            </a:r>
          </a:p>
          <a:p>
            <a:pPr marL="109537" indent="0">
              <a:buNone/>
            </a:pPr>
            <a:r>
              <a:rPr lang="en-US" sz="1600" b="1" u="sng" dirty="0">
                <a:latin typeface="Arial" panose="020B0604020202020204" pitchFamily="34" charset="0"/>
                <a:cs typeface="Arial" panose="020B0604020202020204" pitchFamily="34" charset="0"/>
              </a:rPr>
              <a:t>Please note</a:t>
            </a:r>
            <a:r>
              <a:rPr lang="en-US" sz="1600" b="1" dirty="0">
                <a:latin typeface="Arial" panose="020B0604020202020204" pitchFamily="34" charset="0"/>
                <a:cs typeface="Arial" panose="020B0604020202020204" pitchFamily="34" charset="0"/>
              </a:rPr>
              <a:t>: </a:t>
            </a:r>
            <a:r>
              <a:rPr lang="en-US" sz="1600" dirty="0">
                <a:latin typeface="Arial" panose="020B0604020202020204" pitchFamily="34" charset="0"/>
                <a:cs typeface="Arial" panose="020B0604020202020204" pitchFamily="34" charset="0"/>
              </a:rPr>
              <a:t>The definition of a student with an intellectual disability specifically requires students with intellectual disabilities to participate on not less than a half-time basis, as determined by the IHE.</a:t>
            </a:r>
          </a:p>
          <a:p>
            <a:pPr marL="109537" indent="0">
              <a:buNone/>
            </a:pPr>
            <a:endParaRPr lang="en-US" sz="1600" dirty="0">
              <a:latin typeface="Arial" panose="020B0604020202020204" pitchFamily="34" charset="0"/>
              <a:cs typeface="Arial" panose="020B0604020202020204" pitchFamily="34" charset="0"/>
            </a:endParaRPr>
          </a:p>
          <a:p>
            <a:pPr marL="0" indent="0" eaLnBrk="1" hangingPunct="1">
              <a:spcBef>
                <a:spcPct val="0"/>
              </a:spcBef>
              <a:buFont typeface="Wingdings 3" pitchFamily="18" charset="2"/>
              <a:buNone/>
            </a:pPr>
            <a:endParaRPr lang="en-US" altLang="en-US" sz="2000" b="1" dirty="0">
              <a:latin typeface="Arial" pitchFamily="34" charset="0"/>
              <a:cs typeface="Arial" pitchFamily="34" charset="0"/>
            </a:endParaRPr>
          </a:p>
        </p:txBody>
      </p:sp>
      <p:sp>
        <p:nvSpPr>
          <p:cNvPr id="24579" name="Rectangle 35"/>
          <p:cNvSpPr>
            <a:spLocks noGrp="1" noChangeArrowheads="1"/>
          </p:cNvSpPr>
          <p:nvPr>
            <p:ph type="ftr" sz="quarter" idx="11"/>
          </p:nvPr>
        </p:nvSpPr>
        <p:spPr bwMode="auto">
          <a:xfrm>
            <a:off x="2362200" y="6249988"/>
            <a:ext cx="4724400" cy="228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r>
              <a:rPr lang="en-US" altLang="en-US" sz="1400">
                <a:latin typeface="Times New Roman" pitchFamily="18" charset="0"/>
              </a:rPr>
              <a:t>US Dept of Education- Office of Postsecondary Education</a:t>
            </a:r>
          </a:p>
        </p:txBody>
      </p:sp>
      <p:sp>
        <p:nvSpPr>
          <p:cNvPr id="24580" name="Rectangle 36"/>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fld id="{CD784E7F-FEDD-421D-A0C3-5BE7A19787D6}" type="slidenum">
              <a:rPr lang="en-US" altLang="en-US" sz="1400" smtClean="0">
                <a:latin typeface="Times New Roman" pitchFamily="18" charset="0"/>
              </a:rPr>
              <a:pPr eaLnBrk="1" hangingPunct="1">
                <a:spcBef>
                  <a:spcPct val="0"/>
                </a:spcBef>
                <a:buClrTx/>
                <a:buSzTx/>
                <a:buFontTx/>
                <a:buNone/>
              </a:pPr>
              <a:t>28</a:t>
            </a:fld>
            <a:endParaRPr lang="en-US" altLang="en-US" sz="1400">
              <a:latin typeface="Times New Roman" pitchFamily="18" charset="0"/>
            </a:endParaRPr>
          </a:p>
        </p:txBody>
      </p:sp>
      <p:sp>
        <p:nvSpPr>
          <p:cNvPr id="7" name="Rectangle 2"/>
          <p:cNvSpPr>
            <a:spLocks noGrp="1" noChangeArrowheads="1"/>
          </p:cNvSpPr>
          <p:nvPr>
            <p:ph type="title"/>
          </p:nvPr>
        </p:nvSpPr>
        <p:spPr>
          <a:xfrm>
            <a:off x="838200" y="84137"/>
            <a:ext cx="8915400" cy="769937"/>
          </a:xfrm>
          <a:extLst>
            <a:ext uri="{909E8E84-426E-40DD-AFC4-6F175D3DCCD1}">
              <a14:hiddenFill xmlns:a14="http://schemas.microsoft.com/office/drawing/2010/main">
                <a:solidFill>
                  <a:srgbClr val="FFFFFF"/>
                </a:solidFill>
              </a14:hiddenFill>
            </a:ext>
          </a:extLst>
        </p:spPr>
        <p:txBody>
          <a:bodyPr>
            <a:normAutofit fontScale="90000"/>
          </a:bodyPr>
          <a:lstStyle/>
          <a:p>
            <a:pPr eaLnBrk="1" fontAlgn="auto" hangingPunct="1">
              <a:spcAft>
                <a:spcPts val="0"/>
              </a:spcAft>
              <a:defRPr/>
            </a:pPr>
            <a:r>
              <a:rPr lang="en-US" altLang="en-US" sz="3600" dirty="0">
                <a:solidFill>
                  <a:schemeClr val="tx1"/>
                </a:solidFill>
                <a:effectLst/>
                <a:latin typeface="Arial" panose="020B0604020202020204" pitchFamily="34" charset="0"/>
                <a:cs typeface="Arial" panose="020B0604020202020204" pitchFamily="34" charset="0"/>
              </a:rPr>
              <a:t>TPSID Program Absolute Priority</a:t>
            </a:r>
            <a:br>
              <a:rPr lang="en-US" altLang="en-US" sz="3600" dirty="0">
                <a:solidFill>
                  <a:schemeClr val="tx1"/>
                </a:solidFill>
                <a:effectLst/>
                <a:latin typeface="Arial" panose="020B0604020202020204" pitchFamily="34" charset="0"/>
                <a:cs typeface="Arial" panose="020B0604020202020204" pitchFamily="34" charset="0"/>
              </a:rPr>
            </a:br>
            <a:r>
              <a:rPr lang="en-US" altLang="en-US" sz="2000" dirty="0">
                <a:solidFill>
                  <a:schemeClr val="tx1"/>
                </a:solidFill>
                <a:effectLst/>
                <a:latin typeface="Arial" panose="020B0604020202020204" pitchFamily="34" charset="0"/>
                <a:cs typeface="Arial" panose="020B0604020202020204" pitchFamily="34" charset="0"/>
              </a:rPr>
              <a:t>(all eight elements are mandatory uses of TPSID program funds)</a:t>
            </a:r>
          </a:p>
        </p:txBody>
      </p:sp>
    </p:spTree>
    <p:extLst>
      <p:ext uri="{BB962C8B-B14F-4D97-AF65-F5344CB8AC3E}">
        <p14:creationId xmlns:p14="http://schemas.microsoft.com/office/powerpoint/2010/main" val="217943204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9" name="Rectangle 3"/>
          <p:cNvSpPr>
            <a:spLocks noGrp="1" noChangeArrowheads="1"/>
          </p:cNvSpPr>
          <p:nvPr>
            <p:ph idx="1"/>
          </p:nvPr>
        </p:nvSpPr>
        <p:spPr>
          <a:xfrm>
            <a:off x="609600" y="838200"/>
            <a:ext cx="7467600" cy="4953000"/>
          </a:xfrm>
        </p:spPr>
        <p:txBody>
          <a:bodyPr>
            <a:noAutofit/>
          </a:bodyPr>
          <a:lstStyle/>
          <a:p>
            <a:pPr marL="0" indent="0" eaLnBrk="1" fontAlgn="auto" hangingPunct="1">
              <a:spcBef>
                <a:spcPts val="0"/>
              </a:spcBef>
              <a:spcAft>
                <a:spcPts val="0"/>
              </a:spcAft>
              <a:buFont typeface="Wingdings 3" pitchFamily="18" charset="2"/>
              <a:buNone/>
              <a:defRPr/>
            </a:pPr>
            <a:endParaRPr lang="en-US" sz="2000" dirty="0">
              <a:latin typeface="Arial" panose="020B0604020202020204" pitchFamily="34" charset="0"/>
              <a:cs typeface="Arial" panose="020B0604020202020204" pitchFamily="34" charset="0"/>
            </a:endParaRPr>
          </a:p>
          <a:p>
            <a:pPr marL="0" indent="0" eaLnBrk="1" fontAlgn="auto" hangingPunct="1">
              <a:spcBef>
                <a:spcPts val="0"/>
              </a:spcBef>
              <a:spcAft>
                <a:spcPts val="0"/>
              </a:spcAft>
              <a:buFont typeface="Wingdings 3" pitchFamily="18" charset="2"/>
              <a:buNone/>
              <a:defRPr/>
            </a:pPr>
            <a:r>
              <a:rPr lang="en-US" sz="2000" dirty="0">
                <a:latin typeface="Arial" panose="020B0604020202020204" pitchFamily="34" charset="0"/>
                <a:cs typeface="Arial" panose="020B0604020202020204" pitchFamily="34" charset="0"/>
              </a:rPr>
              <a:t>(1) TPSID Program definition of an ID student (continued): </a:t>
            </a:r>
          </a:p>
          <a:p>
            <a:pPr marL="109537" indent="0">
              <a:buNone/>
            </a:pPr>
            <a:endParaRPr lang="en-US" sz="1600" dirty="0">
              <a:latin typeface="Arial" panose="020B0604020202020204" pitchFamily="34" charset="0"/>
              <a:cs typeface="Arial" panose="020B0604020202020204" pitchFamily="34" charset="0"/>
            </a:endParaRPr>
          </a:p>
          <a:p>
            <a:pPr marL="109537" indent="0">
              <a:buNone/>
            </a:pPr>
            <a:r>
              <a:rPr lang="en-US" sz="1600" b="1" dirty="0">
                <a:latin typeface="Arial" panose="020B0604020202020204" pitchFamily="34" charset="0"/>
                <a:cs typeface="Arial" panose="020B0604020202020204" pitchFamily="34" charset="0"/>
              </a:rPr>
              <a:t>Student with an intellectual disability means </a:t>
            </a:r>
            <a:r>
              <a:rPr lang="en-US" sz="1600" dirty="0">
                <a:latin typeface="Arial" panose="020B0604020202020204" pitchFamily="34" charset="0"/>
                <a:cs typeface="Arial" panose="020B0604020202020204" pitchFamily="34" charset="0"/>
              </a:rPr>
              <a:t>a student with a cognitive impairment, characterized by significant limitations in intellectual and cognitive functioning; and adaptive behavior as expressed in conceptual, social, and practical adaptive skills; and </a:t>
            </a:r>
          </a:p>
          <a:p>
            <a:pPr marL="109537" indent="0">
              <a:buNone/>
            </a:pPr>
            <a:endParaRPr lang="en-US" sz="1600" dirty="0">
              <a:latin typeface="Arial" panose="020B0604020202020204" pitchFamily="34" charset="0"/>
              <a:cs typeface="Arial" panose="020B0604020202020204" pitchFamily="34" charset="0"/>
            </a:endParaRPr>
          </a:p>
          <a:p>
            <a:pPr marL="109537" indent="0">
              <a:buNone/>
            </a:pPr>
            <a:r>
              <a:rPr lang="en-US" sz="1600" dirty="0">
                <a:latin typeface="Arial" panose="020B0604020202020204" pitchFamily="34" charset="0"/>
                <a:cs typeface="Arial" panose="020B0604020202020204" pitchFamily="34" charset="0"/>
              </a:rPr>
              <a:t>Who is currently, or was formerly, eligible for a free appropriate public education (FAPE) under the IDEA. </a:t>
            </a:r>
          </a:p>
          <a:p>
            <a:pPr marL="0" indent="0" eaLnBrk="1" fontAlgn="auto" hangingPunct="1">
              <a:spcBef>
                <a:spcPts val="0"/>
              </a:spcBef>
              <a:spcAft>
                <a:spcPts val="0"/>
              </a:spcAft>
              <a:buFont typeface="Wingdings 3" pitchFamily="18" charset="2"/>
              <a:buNone/>
              <a:defRPr/>
            </a:pPr>
            <a:endParaRPr lang="en-US" sz="2000" b="1" dirty="0">
              <a:latin typeface="Arial" panose="020B0604020202020204" pitchFamily="34" charset="0"/>
              <a:cs typeface="Arial" panose="020B0604020202020204" pitchFamily="34" charset="0"/>
            </a:endParaRPr>
          </a:p>
          <a:p>
            <a:pPr marL="0" indent="0" eaLnBrk="1" fontAlgn="auto" hangingPunct="1">
              <a:spcBef>
                <a:spcPts val="0"/>
              </a:spcBef>
              <a:spcAft>
                <a:spcPts val="0"/>
              </a:spcAft>
              <a:buFont typeface="Wingdings 3" pitchFamily="18" charset="2"/>
              <a:buNone/>
              <a:defRPr/>
            </a:pPr>
            <a:r>
              <a:rPr lang="en-US" sz="1600" b="1" dirty="0">
                <a:latin typeface="Arial" panose="020B0604020202020204" pitchFamily="34" charset="0"/>
                <a:cs typeface="Arial" panose="020B0604020202020204" pitchFamily="34" charset="0"/>
              </a:rPr>
              <a:t>As a result, only those students with disabilities who meet the statutory definition of a student with an intellectual disability may be TPSID program participants</a:t>
            </a:r>
            <a:r>
              <a:rPr lang="en-US" sz="1600" dirty="0">
                <a:latin typeface="Arial" panose="020B0604020202020204" pitchFamily="34" charset="0"/>
                <a:cs typeface="Arial" panose="020B0604020202020204" pitchFamily="34" charset="0"/>
              </a:rPr>
              <a:t> (those who are or were formerly eligible for a Free and Appropriate Public Education (FAPE) under the IDEA—the formal IDEA process and has received an IDEA eligibility determination)</a:t>
            </a:r>
            <a:r>
              <a:rPr lang="en-US" sz="1600" b="1" dirty="0">
                <a:latin typeface="Arial" panose="020B0604020202020204" pitchFamily="34" charset="0"/>
                <a:cs typeface="Arial" panose="020B0604020202020204" pitchFamily="34" charset="0"/>
              </a:rPr>
              <a:t>. </a:t>
            </a:r>
          </a:p>
          <a:p>
            <a:pPr marL="0" indent="0" eaLnBrk="1" fontAlgn="auto" hangingPunct="1">
              <a:spcBef>
                <a:spcPts val="0"/>
              </a:spcBef>
              <a:spcAft>
                <a:spcPts val="0"/>
              </a:spcAft>
              <a:buFont typeface="Wingdings 3" pitchFamily="18" charset="2"/>
              <a:buNone/>
              <a:defRPr/>
            </a:pPr>
            <a:endParaRPr lang="en-US" sz="1600" b="1" dirty="0">
              <a:latin typeface="Arial" panose="020B0604020202020204" pitchFamily="34" charset="0"/>
              <a:cs typeface="Arial" panose="020B0604020202020204" pitchFamily="34" charset="0"/>
            </a:endParaRPr>
          </a:p>
          <a:p>
            <a:pPr marL="0" indent="0" eaLnBrk="1" fontAlgn="auto" hangingPunct="1">
              <a:spcBef>
                <a:spcPts val="0"/>
              </a:spcBef>
              <a:spcAft>
                <a:spcPts val="0"/>
              </a:spcAft>
              <a:buFont typeface="Wingdings 3" pitchFamily="18" charset="2"/>
              <a:buNone/>
              <a:defRPr/>
            </a:pPr>
            <a:r>
              <a:rPr lang="en-US" sz="1600" dirty="0">
                <a:latin typeface="Arial" panose="020B0604020202020204" pitchFamily="34" charset="0"/>
                <a:cs typeface="Arial" panose="020B0604020202020204" pitchFamily="34" charset="0"/>
              </a:rPr>
              <a:t>The above referenced definition may be found in the published Federal Register notice for this program, or in the TPSID program application. </a:t>
            </a:r>
          </a:p>
          <a:p>
            <a:pPr marL="0" indent="0" eaLnBrk="1" fontAlgn="auto" hangingPunct="1">
              <a:spcBef>
                <a:spcPts val="0"/>
              </a:spcBef>
              <a:spcAft>
                <a:spcPts val="0"/>
              </a:spcAft>
              <a:buFont typeface="Wingdings 3" pitchFamily="18" charset="2"/>
              <a:buNone/>
              <a:defRPr/>
            </a:pPr>
            <a:r>
              <a:rPr lang="en-US" sz="1600" dirty="0">
                <a:latin typeface="Arial" panose="020B0604020202020204" pitchFamily="34" charset="0"/>
                <a:cs typeface="Arial" panose="020B0604020202020204" pitchFamily="34" charset="0"/>
              </a:rPr>
              <a:t> </a:t>
            </a:r>
          </a:p>
          <a:p>
            <a:pPr marL="0" indent="-256032" eaLnBrk="1" fontAlgn="auto" hangingPunct="1">
              <a:spcBef>
                <a:spcPts val="0"/>
              </a:spcBef>
              <a:spcAft>
                <a:spcPts val="0"/>
              </a:spcAft>
              <a:buFontTx/>
              <a:buNone/>
              <a:defRPr/>
            </a:pPr>
            <a:endParaRPr lang="en-US" sz="2000" dirty="0">
              <a:latin typeface="Arial" panose="020B0604020202020204" pitchFamily="34" charset="0"/>
              <a:cs typeface="Arial" panose="020B0604020202020204" pitchFamily="34" charset="0"/>
            </a:endParaRPr>
          </a:p>
          <a:p>
            <a:pPr marL="0" indent="0" eaLnBrk="1" fontAlgn="auto" hangingPunct="1">
              <a:spcBef>
                <a:spcPts val="0"/>
              </a:spcBef>
              <a:spcAft>
                <a:spcPts val="0"/>
              </a:spcAft>
              <a:buFont typeface="Wingdings 3" pitchFamily="18" charset="2"/>
              <a:buNone/>
              <a:defRPr/>
            </a:pPr>
            <a:endParaRPr lang="en-US" sz="2000" b="1" dirty="0">
              <a:latin typeface="Arial" panose="020B0604020202020204" pitchFamily="34" charset="0"/>
              <a:cs typeface="Arial" panose="020B0604020202020204" pitchFamily="34" charset="0"/>
            </a:endParaRPr>
          </a:p>
          <a:p>
            <a:pPr marL="365760" indent="-256032" eaLnBrk="1" fontAlgn="auto" hangingPunct="1">
              <a:spcAft>
                <a:spcPts val="0"/>
              </a:spcAft>
              <a:buFontTx/>
              <a:buNone/>
              <a:defRPr/>
            </a:pPr>
            <a:endParaRPr lang="en-US" sz="2000" dirty="0">
              <a:latin typeface="Arial" panose="020B0604020202020204" pitchFamily="34" charset="0"/>
              <a:cs typeface="Arial" panose="020B0604020202020204" pitchFamily="34" charset="0"/>
            </a:endParaRPr>
          </a:p>
        </p:txBody>
      </p:sp>
      <p:sp>
        <p:nvSpPr>
          <p:cNvPr id="25603" name="Rectangle 35"/>
          <p:cNvSpPr>
            <a:spLocks noGrp="1" noChangeArrowheads="1"/>
          </p:cNvSpPr>
          <p:nvPr>
            <p:ph type="ftr" sz="quarter" idx="11"/>
          </p:nvPr>
        </p:nvSpPr>
        <p:spPr bwMode="auto">
          <a:xfrm>
            <a:off x="1981200" y="6180138"/>
            <a:ext cx="4724400" cy="228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r>
              <a:rPr lang="en-US" altLang="en-US" sz="1400" dirty="0">
                <a:latin typeface="Times New Roman" pitchFamily="18" charset="0"/>
              </a:rPr>
              <a:t>US Dept of Education- Office of Postsecondary Education</a:t>
            </a:r>
          </a:p>
        </p:txBody>
      </p:sp>
      <p:sp>
        <p:nvSpPr>
          <p:cNvPr id="25604" name="Rectangle 36"/>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fld id="{69E96584-B997-4326-AF5F-706666E67487}" type="slidenum">
              <a:rPr lang="en-US" altLang="en-US" sz="1400" smtClean="0">
                <a:latin typeface="Times New Roman" pitchFamily="18" charset="0"/>
              </a:rPr>
              <a:pPr eaLnBrk="1" hangingPunct="1">
                <a:spcBef>
                  <a:spcPct val="0"/>
                </a:spcBef>
                <a:buClrTx/>
                <a:buSzTx/>
                <a:buFontTx/>
                <a:buNone/>
              </a:pPr>
              <a:t>29</a:t>
            </a:fld>
            <a:endParaRPr lang="en-US" altLang="en-US" sz="1400">
              <a:latin typeface="Times New Roman" pitchFamily="18" charset="0"/>
            </a:endParaRPr>
          </a:p>
        </p:txBody>
      </p:sp>
      <p:sp>
        <p:nvSpPr>
          <p:cNvPr id="6148" name="Rectangle 2"/>
          <p:cNvSpPr>
            <a:spLocks noGrp="1" noChangeArrowheads="1"/>
          </p:cNvSpPr>
          <p:nvPr>
            <p:ph type="title"/>
          </p:nvPr>
        </p:nvSpPr>
        <p:spPr>
          <a:xfrm>
            <a:off x="457200" y="152400"/>
            <a:ext cx="8153400" cy="769937"/>
          </a:xfrm>
          <a:extLst>
            <a:ext uri="{909E8E84-426E-40DD-AFC4-6F175D3DCCD1}">
              <a14:hiddenFill xmlns:a14="http://schemas.microsoft.com/office/drawing/2010/main">
                <a:solidFill>
                  <a:srgbClr val="FFFFFF"/>
                </a:solidFill>
              </a14:hiddenFill>
            </a:ext>
          </a:extLst>
        </p:spPr>
        <p:txBody>
          <a:bodyPr>
            <a:normAutofit fontScale="90000"/>
          </a:bodyPr>
          <a:lstStyle/>
          <a:p>
            <a:pPr eaLnBrk="1" fontAlgn="auto" hangingPunct="1">
              <a:spcAft>
                <a:spcPts val="0"/>
              </a:spcAft>
              <a:defRPr/>
            </a:pPr>
            <a:r>
              <a:rPr lang="en-US" altLang="en-US" sz="3600" dirty="0">
                <a:solidFill>
                  <a:schemeClr val="tx1"/>
                </a:solidFill>
                <a:effectLst/>
                <a:latin typeface="Arial" panose="020B0604020202020204" pitchFamily="34" charset="0"/>
                <a:cs typeface="Arial" panose="020B0604020202020204" pitchFamily="34" charset="0"/>
              </a:rPr>
              <a:t>TPSID Program Definition of ID Students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35"/>
          <p:cNvSpPr>
            <a:spLocks noGrp="1" noChangeArrowheads="1"/>
          </p:cNvSpPr>
          <p:nvPr>
            <p:ph type="ftr" sz="quarter" idx="11"/>
          </p:nvPr>
        </p:nvSpPr>
        <p:spPr bwMode="auto">
          <a:xfrm>
            <a:off x="1981200" y="6248400"/>
            <a:ext cx="556260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r>
              <a:rPr lang="en-US" altLang="en-US" sz="1400" dirty="0">
                <a:latin typeface="Times New Roman" pitchFamily="18" charset="0"/>
              </a:rPr>
              <a:t>US Dept of Education- Office of Postsecondary Education</a:t>
            </a:r>
          </a:p>
        </p:txBody>
      </p:sp>
      <p:sp>
        <p:nvSpPr>
          <p:cNvPr id="10243" name="Rectangle 36"/>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fld id="{2C4FFC33-7C86-4720-8C0A-F20B22326F1D}" type="slidenum">
              <a:rPr lang="en-US" altLang="en-US" sz="1400" smtClean="0">
                <a:latin typeface="Times New Roman" pitchFamily="18" charset="0"/>
              </a:rPr>
              <a:pPr eaLnBrk="1" hangingPunct="1">
                <a:spcBef>
                  <a:spcPct val="0"/>
                </a:spcBef>
                <a:buClrTx/>
                <a:buSzTx/>
                <a:buFontTx/>
                <a:buNone/>
              </a:pPr>
              <a:t>3</a:t>
            </a:fld>
            <a:endParaRPr lang="en-US" altLang="en-US" sz="1400">
              <a:latin typeface="Times New Roman" pitchFamily="18" charset="0"/>
            </a:endParaRPr>
          </a:p>
        </p:txBody>
      </p:sp>
      <p:sp>
        <p:nvSpPr>
          <p:cNvPr id="3078" name="Rectangle 7"/>
          <p:cNvSpPr>
            <a:spLocks noGrp="1" noChangeArrowheads="1"/>
          </p:cNvSpPr>
          <p:nvPr>
            <p:ph type="title" idx="4294967295"/>
          </p:nvPr>
        </p:nvSpPr>
        <p:spPr>
          <a:xfrm>
            <a:off x="457200" y="1295400"/>
            <a:ext cx="8610600" cy="20574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Autofit/>
          </a:bodyPr>
          <a:lstStyle/>
          <a:p>
            <a:pPr eaLnBrk="1" fontAlgn="auto" hangingPunct="1">
              <a:spcAft>
                <a:spcPts val="0"/>
              </a:spcAft>
              <a:defRPr/>
            </a:pPr>
            <a:br>
              <a:rPr lang="en-US" altLang="en-US" sz="2400" dirty="0">
                <a:solidFill>
                  <a:schemeClr val="tx1"/>
                </a:solidFill>
                <a:effectLst/>
                <a:latin typeface="Arial" panose="020B0604020202020204" pitchFamily="34" charset="0"/>
                <a:cs typeface="Arial" panose="020B0604020202020204" pitchFamily="34" charset="0"/>
              </a:rPr>
            </a:br>
            <a:br>
              <a:rPr lang="en-US" altLang="en-US" sz="2400" dirty="0">
                <a:solidFill>
                  <a:schemeClr val="tx1"/>
                </a:solidFill>
                <a:effectLst/>
                <a:latin typeface="Arial" panose="020B0604020202020204" pitchFamily="34" charset="0"/>
                <a:cs typeface="Arial" panose="020B0604020202020204" pitchFamily="34" charset="0"/>
              </a:rPr>
            </a:br>
            <a:r>
              <a:rPr lang="en-US" altLang="en-US" sz="2400" dirty="0">
                <a:solidFill>
                  <a:schemeClr val="tx1"/>
                </a:solidFill>
                <a:effectLst/>
                <a:latin typeface="Arial" panose="020B0604020202020204" pitchFamily="34" charset="0"/>
                <a:cs typeface="Arial" panose="020B0604020202020204" pitchFamily="34" charset="0"/>
              </a:rPr>
              <a:t>		      </a:t>
            </a:r>
            <a:br>
              <a:rPr lang="en-US" altLang="en-US" sz="2400" dirty="0">
                <a:solidFill>
                  <a:schemeClr val="tx1"/>
                </a:solidFill>
                <a:effectLst/>
                <a:latin typeface="Arial" panose="020B0604020202020204" pitchFamily="34" charset="0"/>
                <a:cs typeface="Arial" panose="020B0604020202020204" pitchFamily="34" charset="0"/>
              </a:rPr>
            </a:br>
            <a:r>
              <a:rPr lang="en-US" altLang="en-US" sz="2400" dirty="0">
                <a:solidFill>
                  <a:schemeClr val="tx1"/>
                </a:solidFill>
                <a:effectLst/>
                <a:latin typeface="Arial" panose="020B0604020202020204" pitchFamily="34" charset="0"/>
                <a:cs typeface="Arial" panose="020B0604020202020204" pitchFamily="34" charset="0"/>
              </a:rPr>
              <a:t>		</a:t>
            </a:r>
            <a:br>
              <a:rPr lang="en-US" altLang="en-US" sz="2400" dirty="0">
                <a:solidFill>
                  <a:schemeClr val="tx1"/>
                </a:solidFill>
                <a:effectLst/>
                <a:latin typeface="Arial" panose="020B0604020202020204" pitchFamily="34" charset="0"/>
                <a:cs typeface="Arial" panose="020B0604020202020204" pitchFamily="34" charset="0"/>
              </a:rPr>
            </a:br>
            <a:br>
              <a:rPr lang="en-US" altLang="en-US" sz="2400" dirty="0">
                <a:solidFill>
                  <a:schemeClr val="tx1"/>
                </a:solidFill>
                <a:effectLst/>
                <a:latin typeface="Arial" panose="020B0604020202020204" pitchFamily="34" charset="0"/>
                <a:cs typeface="Arial" panose="020B0604020202020204" pitchFamily="34" charset="0"/>
              </a:rPr>
            </a:br>
            <a:r>
              <a:rPr lang="en-US" altLang="en-US" sz="2400" dirty="0">
                <a:solidFill>
                  <a:schemeClr val="tx1"/>
                </a:solidFill>
                <a:effectLst/>
                <a:latin typeface="Arial" panose="020B0604020202020204" pitchFamily="34" charset="0"/>
                <a:cs typeface="Arial" panose="020B0604020202020204" pitchFamily="34" charset="0"/>
              </a:rPr>
              <a:t>		</a:t>
            </a:r>
            <a:r>
              <a:rPr lang="en-US" altLang="en-US" sz="2400" u="sng" dirty="0">
                <a:solidFill>
                  <a:schemeClr val="tx1"/>
                </a:solidFill>
                <a:effectLst/>
                <a:latin typeface="Arial" panose="020B0604020202020204" pitchFamily="34" charset="0"/>
                <a:cs typeface="Arial" panose="020B0604020202020204" pitchFamily="34" charset="0"/>
              </a:rPr>
              <a:t>TPSID Program Information</a:t>
            </a:r>
            <a:br>
              <a:rPr lang="en-US" altLang="en-US" sz="2400" u="sng" dirty="0">
                <a:solidFill>
                  <a:schemeClr val="tx1"/>
                </a:solidFill>
                <a:effectLst/>
                <a:latin typeface="Arial" panose="020B0604020202020204" pitchFamily="34" charset="0"/>
                <a:cs typeface="Arial" panose="020B0604020202020204" pitchFamily="34" charset="0"/>
              </a:rPr>
            </a:br>
            <a:br>
              <a:rPr lang="en-US" altLang="en-US" sz="2000" dirty="0">
                <a:solidFill>
                  <a:schemeClr val="tx1"/>
                </a:solidFill>
                <a:effectLst/>
                <a:latin typeface="Arial" panose="020B0604020202020204" pitchFamily="34" charset="0"/>
                <a:cs typeface="Arial" panose="020B0604020202020204" pitchFamily="34" charset="0"/>
              </a:rPr>
            </a:br>
            <a:r>
              <a:rPr lang="en-US" altLang="en-US" sz="1800" b="0" dirty="0">
                <a:solidFill>
                  <a:schemeClr val="tx1"/>
                </a:solidFill>
                <a:effectLst/>
                <a:latin typeface="Arial" panose="020B0604020202020204" pitchFamily="34" charset="0"/>
                <a:cs typeface="Arial" panose="020B0604020202020204" pitchFamily="34" charset="0"/>
              </a:rPr>
              <a:t>Slides: 4-5		Authorization/Overview</a:t>
            </a:r>
            <a:br>
              <a:rPr lang="en-US" altLang="en-US" sz="1800" b="0" dirty="0">
                <a:solidFill>
                  <a:schemeClr val="tx1"/>
                </a:solidFill>
                <a:effectLst/>
                <a:latin typeface="Arial" panose="020B0604020202020204" pitchFamily="34" charset="0"/>
                <a:cs typeface="Arial" panose="020B0604020202020204" pitchFamily="34" charset="0"/>
              </a:rPr>
            </a:br>
            <a:r>
              <a:rPr lang="en-US" altLang="en-US" sz="1800" b="0" dirty="0">
                <a:solidFill>
                  <a:schemeClr val="tx1"/>
                </a:solidFill>
                <a:effectLst/>
                <a:latin typeface="Arial" panose="020B0604020202020204" pitchFamily="34" charset="0"/>
                <a:cs typeface="Arial" panose="020B0604020202020204" pitchFamily="34" charset="0"/>
              </a:rPr>
              <a:t>Slides: 6-9		Program Description/Eligibility Info.</a:t>
            </a:r>
            <a:br>
              <a:rPr lang="en-US" altLang="en-US" sz="1800" b="0" dirty="0">
                <a:solidFill>
                  <a:schemeClr val="tx1"/>
                </a:solidFill>
                <a:effectLst/>
                <a:latin typeface="Arial" panose="020B0604020202020204" pitchFamily="34" charset="0"/>
                <a:cs typeface="Arial" panose="020B0604020202020204" pitchFamily="34" charset="0"/>
              </a:rPr>
            </a:br>
            <a:r>
              <a:rPr lang="en-US" altLang="en-US" sz="1800" b="0" dirty="0">
                <a:solidFill>
                  <a:schemeClr val="tx1"/>
                </a:solidFill>
                <a:effectLst/>
                <a:latin typeface="Arial" panose="020B0604020202020204" pitchFamily="34" charset="0"/>
                <a:cs typeface="Arial" panose="020B0604020202020204" pitchFamily="34" charset="0"/>
              </a:rPr>
              <a:t>Slides: 10-24		Competition Highlights</a:t>
            </a:r>
            <a:br>
              <a:rPr lang="en-US" altLang="en-US" sz="1800" b="0" dirty="0">
                <a:solidFill>
                  <a:schemeClr val="tx1"/>
                </a:solidFill>
                <a:effectLst/>
                <a:latin typeface="Arial" panose="020B0604020202020204" pitchFamily="34" charset="0"/>
                <a:cs typeface="Arial" panose="020B0604020202020204" pitchFamily="34" charset="0"/>
              </a:rPr>
            </a:br>
            <a:r>
              <a:rPr lang="en-US" altLang="en-US" sz="1800" b="0" dirty="0">
                <a:solidFill>
                  <a:schemeClr val="tx1"/>
                </a:solidFill>
                <a:effectLst/>
                <a:latin typeface="Arial" panose="020B0604020202020204" pitchFamily="34" charset="0"/>
                <a:cs typeface="Arial" panose="020B0604020202020204" pitchFamily="34" charset="0"/>
              </a:rPr>
              <a:t>Slides 25-68		Absolute Priority</a:t>
            </a:r>
            <a:br>
              <a:rPr lang="en-US" altLang="en-US" sz="1800" b="0" dirty="0">
                <a:solidFill>
                  <a:schemeClr val="tx1"/>
                </a:solidFill>
                <a:effectLst/>
                <a:latin typeface="Arial" panose="020B0604020202020204" pitchFamily="34" charset="0"/>
                <a:cs typeface="Arial" panose="020B0604020202020204" pitchFamily="34" charset="0"/>
              </a:rPr>
            </a:br>
            <a:r>
              <a:rPr lang="en-US" altLang="en-US" sz="1800" b="0" dirty="0">
                <a:solidFill>
                  <a:schemeClr val="tx1"/>
                </a:solidFill>
                <a:effectLst/>
                <a:latin typeface="Arial" panose="020B0604020202020204" pitchFamily="34" charset="0"/>
                <a:cs typeface="Arial" panose="020B0604020202020204" pitchFamily="34" charset="0"/>
              </a:rPr>
              <a:t>Slides 69-74		Recommended Page Limitation Info.</a:t>
            </a:r>
            <a:br>
              <a:rPr lang="en-US" altLang="en-US" sz="1800" b="0" dirty="0">
                <a:solidFill>
                  <a:schemeClr val="tx1"/>
                </a:solidFill>
                <a:effectLst/>
                <a:latin typeface="Arial" panose="020B0604020202020204" pitchFamily="34" charset="0"/>
                <a:cs typeface="Arial" panose="020B0604020202020204" pitchFamily="34" charset="0"/>
              </a:rPr>
            </a:br>
            <a:r>
              <a:rPr lang="en-US" altLang="en-US" sz="1800" b="0" dirty="0">
                <a:solidFill>
                  <a:schemeClr val="tx1"/>
                </a:solidFill>
                <a:effectLst/>
                <a:latin typeface="Arial" panose="020B0604020202020204" pitchFamily="34" charset="0"/>
                <a:cs typeface="Arial" panose="020B0604020202020204" pitchFamily="34" charset="0"/>
              </a:rPr>
              <a:t>Slides 75-76		Selection Criteria</a:t>
            </a:r>
            <a:br>
              <a:rPr lang="en-US" altLang="en-US" sz="1800" b="0" dirty="0">
                <a:solidFill>
                  <a:schemeClr val="tx1"/>
                </a:solidFill>
                <a:effectLst/>
                <a:latin typeface="Arial" panose="020B0604020202020204" pitchFamily="34" charset="0"/>
                <a:cs typeface="Arial" panose="020B0604020202020204" pitchFamily="34" charset="0"/>
              </a:rPr>
            </a:br>
            <a:r>
              <a:rPr lang="en-US" altLang="en-US" sz="1800" b="0" dirty="0">
                <a:solidFill>
                  <a:schemeClr val="tx1"/>
                </a:solidFill>
                <a:effectLst/>
                <a:latin typeface="Arial" panose="020B0604020202020204" pitchFamily="34" charset="0"/>
                <a:cs typeface="Arial" panose="020B0604020202020204" pitchFamily="34" charset="0"/>
              </a:rPr>
              <a:t>Slides 77-90		TPSID Program &amp; ID Student Eligibility for</a:t>
            </a:r>
            <a:br>
              <a:rPr lang="en-US" altLang="en-US" sz="1800" b="0" dirty="0">
                <a:solidFill>
                  <a:schemeClr val="tx1"/>
                </a:solidFill>
                <a:effectLst/>
                <a:latin typeface="Arial" panose="020B0604020202020204" pitchFamily="34" charset="0"/>
                <a:cs typeface="Arial" panose="020B0604020202020204" pitchFamily="34" charset="0"/>
              </a:rPr>
            </a:br>
            <a:r>
              <a:rPr lang="en-US" altLang="en-US" sz="1800" b="0" dirty="0">
                <a:solidFill>
                  <a:schemeClr val="tx1"/>
                </a:solidFill>
                <a:effectLst/>
                <a:latin typeface="Arial" panose="020B0604020202020204" pitchFamily="34" charset="0"/>
                <a:cs typeface="Arial" panose="020B0604020202020204" pitchFamily="34" charset="0"/>
              </a:rPr>
              <a:t>			Federal Student Aid</a:t>
            </a:r>
            <a:br>
              <a:rPr lang="en-US" altLang="en-US" sz="1800" b="0" dirty="0">
                <a:solidFill>
                  <a:schemeClr val="tx1"/>
                </a:solidFill>
                <a:effectLst/>
                <a:latin typeface="Arial" panose="020B0604020202020204" pitchFamily="34" charset="0"/>
                <a:cs typeface="Arial" panose="020B0604020202020204" pitchFamily="34" charset="0"/>
              </a:rPr>
            </a:br>
            <a:r>
              <a:rPr lang="en-US" altLang="en-US" sz="1800" b="0" dirty="0">
                <a:solidFill>
                  <a:schemeClr val="tx1"/>
                </a:solidFill>
                <a:effectLst/>
                <a:latin typeface="Arial" panose="020B0604020202020204" pitchFamily="34" charset="0"/>
                <a:cs typeface="Arial" panose="020B0604020202020204" pitchFamily="34" charset="0"/>
              </a:rPr>
              <a:t>Slide 91			GPRA</a:t>
            </a:r>
            <a:br>
              <a:rPr lang="en-US" altLang="en-US" sz="1800" b="0" dirty="0">
                <a:solidFill>
                  <a:schemeClr val="tx1"/>
                </a:solidFill>
                <a:effectLst/>
                <a:latin typeface="Arial" panose="020B0604020202020204" pitchFamily="34" charset="0"/>
                <a:cs typeface="Arial" panose="020B0604020202020204" pitchFamily="34" charset="0"/>
              </a:rPr>
            </a:br>
            <a:r>
              <a:rPr lang="en-US" altLang="en-US" sz="1800" b="0" dirty="0">
                <a:solidFill>
                  <a:schemeClr val="tx1"/>
                </a:solidFill>
                <a:effectLst/>
                <a:latin typeface="Arial" panose="020B0604020202020204" pitchFamily="34" charset="0"/>
                <a:cs typeface="Arial" panose="020B0604020202020204" pitchFamily="34" charset="0"/>
              </a:rPr>
              <a:t>Slides 92-95		TPSID Performance Measures</a:t>
            </a:r>
            <a:br>
              <a:rPr lang="en-US" altLang="en-US" sz="1800" b="0" dirty="0">
                <a:solidFill>
                  <a:schemeClr val="tx1"/>
                </a:solidFill>
                <a:effectLst/>
                <a:latin typeface="Arial" panose="020B0604020202020204" pitchFamily="34" charset="0"/>
                <a:cs typeface="Arial" panose="020B0604020202020204" pitchFamily="34" charset="0"/>
              </a:rPr>
            </a:br>
            <a:br>
              <a:rPr lang="en-US" altLang="en-US" sz="1800" b="0" dirty="0">
                <a:solidFill>
                  <a:schemeClr val="tx1"/>
                </a:solidFill>
                <a:effectLst/>
                <a:latin typeface="Arial" panose="020B0604020202020204" pitchFamily="34" charset="0"/>
                <a:cs typeface="Arial" panose="020B0604020202020204" pitchFamily="34" charset="0"/>
              </a:rPr>
            </a:br>
            <a:r>
              <a:rPr lang="en-US" altLang="en-US" sz="1800" u="sng" dirty="0">
                <a:solidFill>
                  <a:schemeClr val="tx1"/>
                </a:solidFill>
                <a:effectLst/>
                <a:latin typeface="Arial" panose="020B0604020202020204" pitchFamily="34" charset="0"/>
                <a:cs typeface="Arial" panose="020B0604020202020204" pitchFamily="34" charset="0"/>
              </a:rPr>
              <a:t>TPSID –Coordinating Center (TPSID-CC) Program Information</a:t>
            </a:r>
            <a:br>
              <a:rPr lang="en-US" altLang="en-US" sz="1800" u="sng" dirty="0">
                <a:solidFill>
                  <a:schemeClr val="tx1"/>
                </a:solidFill>
                <a:effectLst/>
                <a:latin typeface="Arial" panose="020B0604020202020204" pitchFamily="34" charset="0"/>
                <a:cs typeface="Arial" panose="020B0604020202020204" pitchFamily="34" charset="0"/>
              </a:rPr>
            </a:br>
            <a:br>
              <a:rPr lang="en-US" altLang="en-US" sz="2400" u="sng" dirty="0">
                <a:solidFill>
                  <a:schemeClr val="tx1"/>
                </a:solidFill>
                <a:effectLst/>
                <a:latin typeface="Arial" panose="020B0604020202020204" pitchFamily="34" charset="0"/>
                <a:cs typeface="Arial" panose="020B0604020202020204" pitchFamily="34" charset="0"/>
              </a:rPr>
            </a:br>
            <a:r>
              <a:rPr lang="en-US" altLang="en-US" sz="1800" b="0" dirty="0">
                <a:solidFill>
                  <a:schemeClr val="tx1"/>
                </a:solidFill>
                <a:effectLst/>
                <a:latin typeface="Arial" panose="020B0604020202020204" pitchFamily="34" charset="0"/>
                <a:cs typeface="Arial" panose="020B0604020202020204" pitchFamily="34" charset="0"/>
              </a:rPr>
              <a:t>Slide 96			TPSID-CC Program Authorization</a:t>
            </a:r>
            <a:br>
              <a:rPr lang="en-US" altLang="en-US" sz="1800" b="0" dirty="0">
                <a:solidFill>
                  <a:schemeClr val="tx1"/>
                </a:solidFill>
                <a:effectLst/>
                <a:latin typeface="Arial" panose="020B0604020202020204" pitchFamily="34" charset="0"/>
                <a:cs typeface="Arial" panose="020B0604020202020204" pitchFamily="34" charset="0"/>
              </a:rPr>
            </a:br>
            <a:r>
              <a:rPr lang="en-US" altLang="en-US" sz="1800" b="0" dirty="0">
                <a:solidFill>
                  <a:schemeClr val="tx1"/>
                </a:solidFill>
                <a:effectLst/>
                <a:latin typeface="Arial" panose="020B0604020202020204" pitchFamily="34" charset="0"/>
                <a:cs typeface="Arial" panose="020B0604020202020204" pitchFamily="34" charset="0"/>
              </a:rPr>
              <a:t>Slide 97-99		TPSID-CC Overview</a:t>
            </a:r>
            <a:br>
              <a:rPr lang="en-US" altLang="en-US" sz="1800" b="0" dirty="0">
                <a:solidFill>
                  <a:schemeClr val="tx1"/>
                </a:solidFill>
                <a:effectLst/>
                <a:latin typeface="Arial" panose="020B0604020202020204" pitchFamily="34" charset="0"/>
                <a:cs typeface="Arial" panose="020B0604020202020204" pitchFamily="34" charset="0"/>
              </a:rPr>
            </a:br>
            <a:r>
              <a:rPr lang="en-US" altLang="en-US" sz="1800" b="0" dirty="0">
                <a:solidFill>
                  <a:schemeClr val="tx1"/>
                </a:solidFill>
                <a:effectLst/>
                <a:latin typeface="Arial" panose="020B0604020202020204" pitchFamily="34" charset="0"/>
                <a:cs typeface="Arial" panose="020B0604020202020204" pitchFamily="34" charset="0"/>
              </a:rPr>
              <a:t>Slides 100-107		TPSID-CC Highlights</a:t>
            </a:r>
            <a:br>
              <a:rPr lang="en-US" altLang="en-US" sz="1800" b="0" dirty="0">
                <a:solidFill>
                  <a:schemeClr val="tx1"/>
                </a:solidFill>
                <a:effectLst/>
                <a:latin typeface="Arial" panose="020B0604020202020204" pitchFamily="34" charset="0"/>
                <a:cs typeface="Arial" panose="020B0604020202020204" pitchFamily="34" charset="0"/>
              </a:rPr>
            </a:br>
            <a:r>
              <a:rPr lang="en-US" altLang="en-US" sz="1800" b="0" dirty="0">
                <a:solidFill>
                  <a:schemeClr val="tx1"/>
                </a:solidFill>
                <a:effectLst/>
                <a:latin typeface="Arial" panose="020B0604020202020204" pitchFamily="34" charset="0"/>
                <a:cs typeface="Arial" panose="020B0604020202020204" pitchFamily="34" charset="0"/>
              </a:rPr>
              <a:t>Slides 108-109		Recommended Page Limitation Info.</a:t>
            </a:r>
            <a:br>
              <a:rPr lang="en-US" altLang="en-US" sz="1800" b="0" dirty="0">
                <a:solidFill>
                  <a:schemeClr val="tx1"/>
                </a:solidFill>
                <a:effectLst/>
                <a:latin typeface="Arial" panose="020B0604020202020204" pitchFamily="34" charset="0"/>
                <a:cs typeface="Arial" panose="020B0604020202020204" pitchFamily="34" charset="0"/>
              </a:rPr>
            </a:br>
            <a:r>
              <a:rPr lang="en-US" altLang="en-US" sz="1800" b="0" dirty="0">
                <a:solidFill>
                  <a:schemeClr val="tx1"/>
                </a:solidFill>
                <a:effectLst/>
                <a:latin typeface="Arial" panose="020B0604020202020204" pitchFamily="34" charset="0"/>
                <a:cs typeface="Arial" panose="020B0604020202020204" pitchFamily="34" charset="0"/>
              </a:rPr>
              <a:t>Slide 110		TPSID-CC Performance Measure</a:t>
            </a:r>
            <a:br>
              <a:rPr lang="en-US" altLang="en-US" sz="1800" b="0" dirty="0">
                <a:solidFill>
                  <a:schemeClr val="tx1"/>
                </a:solidFill>
                <a:effectLst/>
                <a:latin typeface="Arial" panose="020B0604020202020204" pitchFamily="34" charset="0"/>
                <a:cs typeface="Arial" panose="020B0604020202020204" pitchFamily="34" charset="0"/>
              </a:rPr>
            </a:br>
            <a:endParaRPr lang="en-US" altLang="en-US" sz="1800" b="0" dirty="0">
              <a:solidFill>
                <a:schemeClr val="tx1"/>
              </a:solidFill>
              <a:effectLst/>
              <a:latin typeface="Arial" panose="020B0604020202020204" pitchFamily="34" charset="0"/>
              <a:cs typeface="Arial" panose="020B0604020202020204" pitchFamily="34"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9" name="Rectangle 3"/>
          <p:cNvSpPr>
            <a:spLocks noGrp="1" noChangeArrowheads="1"/>
          </p:cNvSpPr>
          <p:nvPr>
            <p:ph idx="1"/>
          </p:nvPr>
        </p:nvSpPr>
        <p:spPr>
          <a:xfrm>
            <a:off x="457200" y="1455738"/>
            <a:ext cx="7467600" cy="4953000"/>
          </a:xfrm>
        </p:spPr>
        <p:txBody>
          <a:bodyPr>
            <a:noAutofit/>
          </a:bodyPr>
          <a:lstStyle/>
          <a:p>
            <a:pPr marL="0" indent="-256032" eaLnBrk="1" fontAlgn="auto" hangingPunct="1">
              <a:spcBef>
                <a:spcPts val="0"/>
              </a:spcBef>
              <a:spcAft>
                <a:spcPts val="0"/>
              </a:spcAft>
              <a:buFont typeface="Wingdings 3"/>
              <a:buChar char=""/>
              <a:defRPr/>
            </a:pPr>
            <a:endParaRPr lang="en-US" sz="2000" dirty="0">
              <a:latin typeface="Arial" panose="020B0604020202020204" pitchFamily="34" charset="0"/>
              <a:cs typeface="Arial" panose="020B0604020202020204" pitchFamily="34" charset="0"/>
            </a:endParaRPr>
          </a:p>
          <a:p>
            <a:pPr marL="0" indent="-256032" eaLnBrk="1" fontAlgn="auto" hangingPunct="1">
              <a:spcBef>
                <a:spcPts val="0"/>
              </a:spcBef>
              <a:spcAft>
                <a:spcPts val="0"/>
              </a:spcAft>
              <a:buFont typeface="Wingdings 3"/>
              <a:buChar char=""/>
              <a:defRPr/>
            </a:pPr>
            <a:r>
              <a:rPr lang="en-US" sz="2000" dirty="0">
                <a:latin typeface="Arial" panose="020B0604020202020204" pitchFamily="34" charset="0"/>
                <a:cs typeface="Arial" panose="020B0604020202020204" pitchFamily="34" charset="0"/>
              </a:rPr>
              <a:t>Additionally</a:t>
            </a:r>
            <a:r>
              <a:rPr lang="en-US" sz="2000" b="1" dirty="0">
                <a:latin typeface="Arial" panose="020B0604020202020204" pitchFamily="34" charset="0"/>
                <a:cs typeface="Arial" panose="020B0604020202020204" pitchFamily="34" charset="0"/>
              </a:rPr>
              <a:t>, the U.S. Department of Education recognizes that other disabilities such as certain forms of autism and traumatic brain injury, may be considered intellectual disabilities </a:t>
            </a:r>
            <a:r>
              <a:rPr lang="en-US" sz="2000" dirty="0">
                <a:latin typeface="Arial" panose="020B0604020202020204" pitchFamily="34" charset="0"/>
                <a:cs typeface="Arial" panose="020B0604020202020204" pitchFamily="34" charset="0"/>
              </a:rPr>
              <a:t>Sec. 668.233 (c ), the student with an intellectual disability is eligible to receive Federal Pell, FSEOG, and FWS program assistance under subpart O of part 668 (Financial Assistance for Students with intellectual disabilities). </a:t>
            </a:r>
          </a:p>
          <a:p>
            <a:pPr marL="0" indent="0" eaLnBrk="1" fontAlgn="auto" hangingPunct="1">
              <a:spcBef>
                <a:spcPts val="0"/>
              </a:spcBef>
              <a:spcAft>
                <a:spcPts val="0"/>
              </a:spcAft>
              <a:buFont typeface="Wingdings 3" pitchFamily="18" charset="2"/>
              <a:buNone/>
              <a:defRPr/>
            </a:pPr>
            <a:endParaRPr lang="en-US" sz="2000" dirty="0">
              <a:latin typeface="Arial" panose="020B0604020202020204" pitchFamily="34" charset="0"/>
              <a:cs typeface="Arial" panose="020B0604020202020204" pitchFamily="34" charset="0"/>
            </a:endParaRPr>
          </a:p>
          <a:p>
            <a:pPr marL="0" indent="-256032" eaLnBrk="1" fontAlgn="auto" hangingPunct="1">
              <a:spcBef>
                <a:spcPts val="0"/>
              </a:spcBef>
              <a:spcAft>
                <a:spcPts val="0"/>
              </a:spcAft>
              <a:buFont typeface="Wingdings 3"/>
              <a:buChar char=""/>
              <a:defRPr/>
            </a:pPr>
            <a:r>
              <a:rPr lang="en-US" sz="2000" b="1" dirty="0">
                <a:latin typeface="Arial" panose="020B0604020202020204" pitchFamily="34" charset="0"/>
                <a:cs typeface="Arial" panose="020B0604020202020204" pitchFamily="34" charset="0"/>
              </a:rPr>
              <a:t>For TPSID program applicants to whom this situation may apply</a:t>
            </a:r>
            <a:r>
              <a:rPr lang="en-US" sz="2000" dirty="0">
                <a:latin typeface="Arial" panose="020B0604020202020204" pitchFamily="34" charset="0"/>
                <a:cs typeface="Arial" panose="020B0604020202020204" pitchFamily="34" charset="0"/>
              </a:rPr>
              <a:t>: The IHE that is offering the eligible CTP program must then obtain a record from an LEA that the student is or was eligible for special education and related services under the IDEA</a:t>
            </a:r>
            <a:r>
              <a:rPr lang="en-US" sz="2000" b="1" dirty="0">
                <a:latin typeface="Arial" panose="020B0604020202020204" pitchFamily="34" charset="0"/>
                <a:cs typeface="Arial" panose="020B0604020202020204" pitchFamily="34" charset="0"/>
              </a:rPr>
              <a:t>. </a:t>
            </a:r>
          </a:p>
          <a:p>
            <a:pPr marL="0" indent="0" eaLnBrk="1" fontAlgn="auto" hangingPunct="1">
              <a:spcBef>
                <a:spcPts val="0"/>
              </a:spcBef>
              <a:spcAft>
                <a:spcPts val="0"/>
              </a:spcAft>
              <a:buFont typeface="Wingdings 3" pitchFamily="18" charset="2"/>
              <a:buNone/>
              <a:defRPr/>
            </a:pPr>
            <a:r>
              <a:rPr lang="en-US" sz="2000" dirty="0">
                <a:latin typeface="Arial" panose="020B0604020202020204" pitchFamily="34" charset="0"/>
                <a:cs typeface="Arial" panose="020B0604020202020204" pitchFamily="34" charset="0"/>
              </a:rPr>
              <a:t> </a:t>
            </a:r>
          </a:p>
          <a:p>
            <a:pPr marL="0" indent="-256032" eaLnBrk="1" fontAlgn="auto" hangingPunct="1">
              <a:spcBef>
                <a:spcPts val="0"/>
              </a:spcBef>
              <a:spcAft>
                <a:spcPts val="0"/>
              </a:spcAft>
              <a:buFontTx/>
              <a:buNone/>
              <a:defRPr/>
            </a:pPr>
            <a:endParaRPr lang="en-US" sz="2000" dirty="0">
              <a:latin typeface="Arial" panose="020B0604020202020204" pitchFamily="34" charset="0"/>
              <a:cs typeface="Arial" panose="020B0604020202020204" pitchFamily="34" charset="0"/>
            </a:endParaRPr>
          </a:p>
          <a:p>
            <a:pPr marL="0" indent="0" eaLnBrk="1" fontAlgn="auto" hangingPunct="1">
              <a:spcBef>
                <a:spcPts val="0"/>
              </a:spcBef>
              <a:spcAft>
                <a:spcPts val="0"/>
              </a:spcAft>
              <a:buFont typeface="Wingdings 3" pitchFamily="18" charset="2"/>
              <a:buNone/>
              <a:defRPr/>
            </a:pPr>
            <a:endParaRPr lang="en-US" sz="2000" b="1" dirty="0">
              <a:latin typeface="Arial" panose="020B0604020202020204" pitchFamily="34" charset="0"/>
              <a:cs typeface="Arial" panose="020B0604020202020204" pitchFamily="34" charset="0"/>
            </a:endParaRPr>
          </a:p>
          <a:p>
            <a:pPr marL="365760" indent="-256032" eaLnBrk="1" fontAlgn="auto" hangingPunct="1">
              <a:spcAft>
                <a:spcPts val="0"/>
              </a:spcAft>
              <a:buFontTx/>
              <a:buNone/>
              <a:defRPr/>
            </a:pPr>
            <a:endParaRPr lang="en-US" sz="2000" dirty="0">
              <a:latin typeface="Arial" panose="020B0604020202020204" pitchFamily="34" charset="0"/>
              <a:cs typeface="Arial" panose="020B0604020202020204" pitchFamily="34" charset="0"/>
            </a:endParaRPr>
          </a:p>
        </p:txBody>
      </p:sp>
      <p:sp>
        <p:nvSpPr>
          <p:cNvPr id="26627" name="Rectangle 35"/>
          <p:cNvSpPr>
            <a:spLocks noGrp="1" noChangeArrowheads="1"/>
          </p:cNvSpPr>
          <p:nvPr>
            <p:ph type="ftr" sz="quarter" idx="11"/>
          </p:nvPr>
        </p:nvSpPr>
        <p:spPr bwMode="auto">
          <a:xfrm>
            <a:off x="2362200" y="6249988"/>
            <a:ext cx="4724400" cy="228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r>
              <a:rPr lang="en-US" altLang="en-US" sz="1400">
                <a:latin typeface="Times New Roman" pitchFamily="18" charset="0"/>
              </a:rPr>
              <a:t>US Dept of Education- Office of Postsecondary Education</a:t>
            </a:r>
          </a:p>
        </p:txBody>
      </p:sp>
      <p:sp>
        <p:nvSpPr>
          <p:cNvPr id="26628" name="Rectangle 36"/>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fld id="{C53F0F50-F298-4911-A92E-571FDA845864}" type="slidenum">
              <a:rPr lang="en-US" altLang="en-US" sz="1400" smtClean="0">
                <a:latin typeface="Times New Roman" pitchFamily="18" charset="0"/>
              </a:rPr>
              <a:pPr eaLnBrk="1" hangingPunct="1">
                <a:spcBef>
                  <a:spcPct val="0"/>
                </a:spcBef>
                <a:buClrTx/>
                <a:buSzTx/>
                <a:buFontTx/>
                <a:buNone/>
              </a:pPr>
              <a:t>30</a:t>
            </a:fld>
            <a:endParaRPr lang="en-US" altLang="en-US" sz="1400">
              <a:latin typeface="Times New Roman" pitchFamily="18" charset="0"/>
            </a:endParaRPr>
          </a:p>
        </p:txBody>
      </p:sp>
      <p:sp>
        <p:nvSpPr>
          <p:cNvPr id="7" name="Rectangle 2"/>
          <p:cNvSpPr>
            <a:spLocks noGrp="1" noChangeArrowheads="1"/>
          </p:cNvSpPr>
          <p:nvPr>
            <p:ph type="title"/>
          </p:nvPr>
        </p:nvSpPr>
        <p:spPr>
          <a:xfrm>
            <a:off x="457200" y="64293"/>
            <a:ext cx="8153400" cy="769937"/>
          </a:xfrm>
          <a:extLst>
            <a:ext uri="{909E8E84-426E-40DD-AFC4-6F175D3DCCD1}">
              <a14:hiddenFill xmlns:a14="http://schemas.microsoft.com/office/drawing/2010/main">
                <a:solidFill>
                  <a:srgbClr val="FFFFFF"/>
                </a:solidFill>
              </a14:hiddenFill>
            </a:ext>
          </a:extLst>
        </p:spPr>
        <p:txBody>
          <a:bodyPr>
            <a:normAutofit fontScale="90000"/>
          </a:bodyPr>
          <a:lstStyle/>
          <a:p>
            <a:pPr marL="0" indent="0" eaLnBrk="1" fontAlgn="auto" hangingPunct="1">
              <a:spcBef>
                <a:spcPts val="0"/>
              </a:spcBef>
              <a:spcAft>
                <a:spcPts val="0"/>
              </a:spcAft>
              <a:buFont typeface="Wingdings 3" pitchFamily="18" charset="2"/>
              <a:buNone/>
              <a:defRPr/>
            </a:pPr>
            <a:br>
              <a:rPr lang="en-US" sz="3600" dirty="0">
                <a:latin typeface="Arial" panose="020B0604020202020204" pitchFamily="34" charset="0"/>
                <a:cs typeface="Arial" panose="020B0604020202020204" pitchFamily="34" charset="0"/>
              </a:rPr>
            </a:br>
            <a:br>
              <a:rPr lang="en-US" sz="3600" dirty="0">
                <a:latin typeface="Arial" panose="020B0604020202020204" pitchFamily="34" charset="0"/>
                <a:cs typeface="Arial" panose="020B0604020202020204" pitchFamily="34" charset="0"/>
              </a:rPr>
            </a:br>
            <a:r>
              <a:rPr lang="en-US" sz="3100" dirty="0">
                <a:latin typeface="Arial" panose="020B0604020202020204" pitchFamily="34" charset="0"/>
                <a:cs typeface="Arial" panose="020B0604020202020204" pitchFamily="34" charset="0"/>
              </a:rPr>
              <a:t>TPSID Program definition of an ID student </a:t>
            </a:r>
            <a:br>
              <a:rPr lang="en-US" sz="3600" dirty="0">
                <a:latin typeface="Arial" panose="020B0604020202020204" pitchFamily="34" charset="0"/>
                <a:cs typeface="Arial" panose="020B0604020202020204" pitchFamily="34" charset="0"/>
              </a:rPr>
            </a:br>
            <a:br>
              <a:rPr lang="en-US" sz="3600" dirty="0">
                <a:latin typeface="Arial" panose="020B0604020202020204" pitchFamily="34" charset="0"/>
                <a:cs typeface="Arial" panose="020B0604020202020204" pitchFamily="34" charset="0"/>
              </a:rPr>
            </a:br>
            <a:r>
              <a:rPr lang="en-US" sz="2000" dirty="0">
                <a:solidFill>
                  <a:schemeClr val="tx1"/>
                </a:solidFill>
                <a:effectLst/>
                <a:latin typeface="Arial" panose="020B0604020202020204" pitchFamily="34" charset="0"/>
                <a:cs typeface="Arial" panose="020B0604020202020204" pitchFamily="34" charset="0"/>
              </a:rPr>
              <a:t>TP</a:t>
            </a:r>
            <a:r>
              <a:rPr lang="en-US" altLang="en-US" sz="2000" dirty="0">
                <a:solidFill>
                  <a:schemeClr val="tx1"/>
                </a:solidFill>
                <a:effectLst/>
                <a:latin typeface="Arial" panose="020B0604020202020204" pitchFamily="34" charset="0"/>
                <a:cs typeface="Arial" panose="020B0604020202020204" pitchFamily="34" charset="0"/>
              </a:rPr>
              <a:t>SID Program Definition of ID Students (continued)</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9" name="Rectangle 3"/>
          <p:cNvSpPr>
            <a:spLocks noGrp="1" noChangeArrowheads="1"/>
          </p:cNvSpPr>
          <p:nvPr>
            <p:ph idx="1"/>
          </p:nvPr>
        </p:nvSpPr>
        <p:spPr>
          <a:xfrm>
            <a:off x="990600" y="533400"/>
            <a:ext cx="7467600" cy="4953000"/>
          </a:xfrm>
        </p:spPr>
        <p:txBody>
          <a:bodyPr>
            <a:noAutofit/>
          </a:bodyPr>
          <a:lstStyle/>
          <a:p>
            <a:pPr marL="0" indent="-256032" eaLnBrk="1" fontAlgn="auto" hangingPunct="1">
              <a:spcBef>
                <a:spcPts val="0"/>
              </a:spcBef>
              <a:spcAft>
                <a:spcPts val="0"/>
              </a:spcAft>
              <a:buFont typeface="Wingdings 3"/>
              <a:buChar char=""/>
              <a:defRPr/>
            </a:pPr>
            <a:endParaRPr lang="en-US" sz="2000" dirty="0">
              <a:latin typeface="Arial" panose="020B0604020202020204" pitchFamily="34" charset="0"/>
              <a:cs typeface="Arial" panose="020B0604020202020204" pitchFamily="34" charset="0"/>
            </a:endParaRPr>
          </a:p>
          <a:p>
            <a:pPr marL="0" indent="-256032" eaLnBrk="1" fontAlgn="auto" hangingPunct="1">
              <a:spcBef>
                <a:spcPts val="0"/>
              </a:spcBef>
              <a:spcAft>
                <a:spcPts val="0"/>
              </a:spcAft>
              <a:buFont typeface="Wingdings 3"/>
              <a:buChar char=""/>
              <a:defRPr/>
            </a:pPr>
            <a:r>
              <a:rPr lang="en-US" sz="2000" b="1" dirty="0">
                <a:latin typeface="Arial" panose="020B0604020202020204" pitchFamily="34" charset="0"/>
                <a:cs typeface="Arial" panose="020B0604020202020204" pitchFamily="34" charset="0"/>
              </a:rPr>
              <a:t>PLEASE NOTE</a:t>
            </a:r>
            <a:r>
              <a:rPr lang="en-US" sz="2000" dirty="0">
                <a:latin typeface="Arial" panose="020B0604020202020204" pitchFamily="34" charset="0"/>
                <a:cs typeface="Arial" panose="020B0604020202020204" pitchFamily="34" charset="0"/>
              </a:rPr>
              <a:t>: If the student’s record does not specifically identify the student as having an intellectual disability:</a:t>
            </a:r>
          </a:p>
          <a:p>
            <a:pPr marL="0" indent="0" eaLnBrk="1" fontAlgn="auto" hangingPunct="1">
              <a:spcBef>
                <a:spcPts val="0"/>
              </a:spcBef>
              <a:spcAft>
                <a:spcPts val="0"/>
              </a:spcAft>
              <a:buFont typeface="Wingdings 3" pitchFamily="18" charset="2"/>
              <a:buNone/>
              <a:defRPr/>
            </a:pPr>
            <a:endParaRPr lang="en-US" sz="2000" dirty="0">
              <a:latin typeface="Arial" panose="020B0604020202020204" pitchFamily="34" charset="0"/>
              <a:cs typeface="Arial" panose="020B0604020202020204" pitchFamily="34" charset="0"/>
            </a:endParaRPr>
          </a:p>
          <a:p>
            <a:pPr marL="0" indent="0" eaLnBrk="1" fontAlgn="auto" hangingPunct="1">
              <a:spcBef>
                <a:spcPts val="0"/>
              </a:spcBef>
              <a:spcAft>
                <a:spcPts val="0"/>
              </a:spcAft>
              <a:buFont typeface="Wingdings 3" pitchFamily="18" charset="2"/>
              <a:buNone/>
              <a:defRPr/>
            </a:pPr>
            <a:r>
              <a:rPr lang="en-US" sz="2000" dirty="0">
                <a:latin typeface="Arial" panose="020B0604020202020204" pitchFamily="34" charset="0"/>
                <a:cs typeface="Arial" panose="020B0604020202020204" pitchFamily="34" charset="0"/>
              </a:rPr>
              <a:t>   *The IHE must review all documentation obtained (such as the individualized psycho-educational evaluation and diagnosis of an intellectual disability by a psychologist or other qualified personnel);</a:t>
            </a:r>
          </a:p>
          <a:p>
            <a:pPr marL="0" indent="0" eaLnBrk="1" fontAlgn="auto" hangingPunct="1">
              <a:spcBef>
                <a:spcPts val="0"/>
              </a:spcBef>
              <a:spcAft>
                <a:spcPts val="0"/>
              </a:spcAft>
              <a:buFont typeface="Wingdings 3" pitchFamily="18" charset="2"/>
              <a:buNone/>
              <a:defRPr/>
            </a:pPr>
            <a:endParaRPr lang="en-US" sz="2000" dirty="0">
              <a:latin typeface="Arial" panose="020B0604020202020204" pitchFamily="34" charset="0"/>
              <a:cs typeface="Arial" panose="020B0604020202020204" pitchFamily="34" charset="0"/>
            </a:endParaRPr>
          </a:p>
          <a:p>
            <a:pPr marL="0" indent="0" eaLnBrk="1" fontAlgn="auto" hangingPunct="1">
              <a:spcBef>
                <a:spcPts val="0"/>
              </a:spcBef>
              <a:spcAft>
                <a:spcPts val="0"/>
              </a:spcAft>
              <a:buFont typeface="Wingdings 3" pitchFamily="18" charset="2"/>
              <a:buNone/>
              <a:defRPr/>
            </a:pPr>
            <a:r>
              <a:rPr lang="en-US" sz="2000" dirty="0">
                <a:latin typeface="Arial" panose="020B0604020202020204" pitchFamily="34" charset="0"/>
                <a:cs typeface="Arial" panose="020B0604020202020204" pitchFamily="34" charset="0"/>
              </a:rPr>
              <a:t>*Other acceptable forms of documentation the IHE may review are: a record of the disability from an LEA, SEA or a government agency, such as the Social Security Administration, or a Vocational Rehabilitation agency, that identifies the intellectual disability.</a:t>
            </a:r>
          </a:p>
          <a:p>
            <a:pPr marL="0" indent="0" eaLnBrk="1" fontAlgn="auto" hangingPunct="1">
              <a:spcBef>
                <a:spcPts val="0"/>
              </a:spcBef>
              <a:spcAft>
                <a:spcPts val="0"/>
              </a:spcAft>
              <a:buFont typeface="Wingdings 3" pitchFamily="18" charset="2"/>
              <a:buNone/>
              <a:defRPr/>
            </a:pPr>
            <a:endParaRPr lang="en-US" sz="2000" dirty="0">
              <a:latin typeface="Arial" panose="020B0604020202020204" pitchFamily="34" charset="0"/>
              <a:cs typeface="Arial" panose="020B0604020202020204" pitchFamily="34" charset="0"/>
            </a:endParaRPr>
          </a:p>
          <a:p>
            <a:pPr marL="0" indent="0" eaLnBrk="1" fontAlgn="auto" hangingPunct="1">
              <a:spcBef>
                <a:spcPts val="0"/>
              </a:spcBef>
              <a:spcAft>
                <a:spcPts val="0"/>
              </a:spcAft>
              <a:buFont typeface="Wingdings 3" pitchFamily="18" charset="2"/>
              <a:buNone/>
              <a:defRPr/>
            </a:pPr>
            <a:r>
              <a:rPr lang="en-US" sz="2000" dirty="0">
                <a:latin typeface="Arial" panose="020B0604020202020204" pitchFamily="34" charset="0"/>
                <a:cs typeface="Arial" panose="020B0604020202020204" pitchFamily="34" charset="0"/>
              </a:rPr>
              <a:t>*</a:t>
            </a:r>
            <a:r>
              <a:rPr lang="en-US" sz="2000" b="1" dirty="0">
                <a:latin typeface="Arial" panose="020B0604020202020204" pitchFamily="34" charset="0"/>
                <a:cs typeface="Arial" panose="020B0604020202020204" pitchFamily="34" charset="0"/>
              </a:rPr>
              <a:t>Based on this guidance, the IHE must make the</a:t>
            </a:r>
          </a:p>
          <a:p>
            <a:pPr marL="0" indent="0" eaLnBrk="1" fontAlgn="auto" hangingPunct="1">
              <a:spcBef>
                <a:spcPts val="0"/>
              </a:spcBef>
              <a:spcAft>
                <a:spcPts val="0"/>
              </a:spcAft>
              <a:buFont typeface="Wingdings 3" pitchFamily="18" charset="2"/>
              <a:buNone/>
              <a:defRPr/>
            </a:pPr>
            <a:r>
              <a:rPr lang="en-US" sz="2000" b="1" dirty="0">
                <a:latin typeface="Arial" panose="020B0604020202020204" pitchFamily="34" charset="0"/>
                <a:cs typeface="Arial" panose="020B0604020202020204" pitchFamily="34" charset="0"/>
              </a:rPr>
              <a:t>determination of whether or not the student meets the definition of an ID student. </a:t>
            </a:r>
          </a:p>
          <a:p>
            <a:pPr marL="0" indent="-256032" eaLnBrk="1" fontAlgn="auto" hangingPunct="1">
              <a:spcBef>
                <a:spcPts val="0"/>
              </a:spcBef>
              <a:spcAft>
                <a:spcPts val="0"/>
              </a:spcAft>
              <a:buFontTx/>
              <a:buNone/>
              <a:defRPr/>
            </a:pPr>
            <a:endParaRPr lang="en-US" sz="2000" dirty="0">
              <a:latin typeface="Arial" panose="020B0604020202020204" pitchFamily="34" charset="0"/>
              <a:cs typeface="Arial" panose="020B0604020202020204" pitchFamily="34" charset="0"/>
            </a:endParaRPr>
          </a:p>
          <a:p>
            <a:pPr marL="0" indent="0" eaLnBrk="1" fontAlgn="auto" hangingPunct="1">
              <a:spcBef>
                <a:spcPts val="0"/>
              </a:spcBef>
              <a:spcAft>
                <a:spcPts val="0"/>
              </a:spcAft>
              <a:buFont typeface="Wingdings 3" pitchFamily="18" charset="2"/>
              <a:buNone/>
              <a:defRPr/>
            </a:pPr>
            <a:endParaRPr lang="en-US" sz="2000" b="1" dirty="0">
              <a:latin typeface="Arial" panose="020B0604020202020204" pitchFamily="34" charset="0"/>
              <a:cs typeface="Arial" panose="020B0604020202020204" pitchFamily="34" charset="0"/>
            </a:endParaRPr>
          </a:p>
          <a:p>
            <a:pPr marL="365760" indent="-256032" eaLnBrk="1" fontAlgn="auto" hangingPunct="1">
              <a:spcAft>
                <a:spcPts val="0"/>
              </a:spcAft>
              <a:buFontTx/>
              <a:buNone/>
              <a:defRPr/>
            </a:pPr>
            <a:endParaRPr lang="en-US" sz="2000" dirty="0">
              <a:latin typeface="Arial" panose="020B0604020202020204" pitchFamily="34" charset="0"/>
              <a:cs typeface="Arial" panose="020B0604020202020204" pitchFamily="34" charset="0"/>
            </a:endParaRPr>
          </a:p>
        </p:txBody>
      </p:sp>
      <p:sp>
        <p:nvSpPr>
          <p:cNvPr id="27651" name="Rectangle 35"/>
          <p:cNvSpPr>
            <a:spLocks noGrp="1" noChangeArrowheads="1"/>
          </p:cNvSpPr>
          <p:nvPr>
            <p:ph type="ftr" sz="quarter" idx="11"/>
          </p:nvPr>
        </p:nvSpPr>
        <p:spPr bwMode="auto">
          <a:xfrm>
            <a:off x="2362200" y="6249988"/>
            <a:ext cx="4724400" cy="228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r>
              <a:rPr lang="en-US" altLang="en-US" sz="1400">
                <a:latin typeface="Times New Roman" pitchFamily="18" charset="0"/>
              </a:rPr>
              <a:t>US Dept of Education- Office of Postsecondary Education</a:t>
            </a:r>
          </a:p>
        </p:txBody>
      </p:sp>
      <p:sp>
        <p:nvSpPr>
          <p:cNvPr id="27652" name="Rectangle 36"/>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fld id="{B866C272-262F-4469-80FD-CDD8640A8DEB}" type="slidenum">
              <a:rPr lang="en-US" altLang="en-US" sz="1400" smtClean="0">
                <a:latin typeface="Times New Roman" pitchFamily="18" charset="0"/>
              </a:rPr>
              <a:pPr eaLnBrk="1" hangingPunct="1">
                <a:spcBef>
                  <a:spcPct val="0"/>
                </a:spcBef>
                <a:buClrTx/>
                <a:buSzTx/>
                <a:buFontTx/>
                <a:buNone/>
              </a:pPr>
              <a:t>31</a:t>
            </a:fld>
            <a:endParaRPr lang="en-US" altLang="en-US" sz="1400">
              <a:latin typeface="Times New Roman" pitchFamily="18" charset="0"/>
            </a:endParaRPr>
          </a:p>
        </p:txBody>
      </p:sp>
      <p:sp>
        <p:nvSpPr>
          <p:cNvPr id="7" name="Rectangle 2"/>
          <p:cNvSpPr>
            <a:spLocks noGrp="1" noChangeArrowheads="1"/>
          </p:cNvSpPr>
          <p:nvPr>
            <p:ph type="title"/>
          </p:nvPr>
        </p:nvSpPr>
        <p:spPr>
          <a:xfrm>
            <a:off x="457200" y="152400"/>
            <a:ext cx="8153400" cy="769937"/>
          </a:xfrm>
          <a:extLst>
            <a:ext uri="{909E8E84-426E-40DD-AFC4-6F175D3DCCD1}">
              <a14:hiddenFill xmlns:a14="http://schemas.microsoft.com/office/drawing/2010/main">
                <a:solidFill>
                  <a:srgbClr val="FFFFFF"/>
                </a:solidFill>
              </a14:hiddenFill>
            </a:ext>
          </a:extLst>
        </p:spPr>
        <p:txBody>
          <a:bodyPr>
            <a:normAutofit fontScale="90000"/>
          </a:bodyPr>
          <a:lstStyle/>
          <a:p>
            <a:pPr eaLnBrk="1" fontAlgn="auto" hangingPunct="1">
              <a:spcAft>
                <a:spcPts val="0"/>
              </a:spcAft>
              <a:defRPr/>
            </a:pPr>
            <a:r>
              <a:rPr lang="en-US" altLang="en-US" sz="3600" dirty="0">
                <a:solidFill>
                  <a:schemeClr val="tx1"/>
                </a:solidFill>
                <a:effectLst/>
                <a:latin typeface="Arial" panose="020B0604020202020204" pitchFamily="34" charset="0"/>
                <a:cs typeface="Arial" panose="020B0604020202020204" pitchFamily="34" charset="0"/>
              </a:rPr>
              <a:t>TPSID Program Definition of ID Students</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9" name="Rectangle 3"/>
          <p:cNvSpPr>
            <a:spLocks noGrp="1" noChangeArrowheads="1"/>
          </p:cNvSpPr>
          <p:nvPr>
            <p:ph idx="1"/>
          </p:nvPr>
        </p:nvSpPr>
        <p:spPr>
          <a:xfrm>
            <a:off x="990600" y="609600"/>
            <a:ext cx="7467600" cy="4953000"/>
          </a:xfrm>
        </p:spPr>
        <p:txBody>
          <a:bodyPr>
            <a:noAutofit/>
          </a:bodyPr>
          <a:lstStyle/>
          <a:p>
            <a:pPr marL="0" indent="-256032" eaLnBrk="1" fontAlgn="auto" hangingPunct="1">
              <a:spcBef>
                <a:spcPts val="0"/>
              </a:spcBef>
              <a:spcAft>
                <a:spcPts val="0"/>
              </a:spcAft>
              <a:buFont typeface="Wingdings 3"/>
              <a:buChar char=""/>
              <a:defRPr/>
            </a:pPr>
            <a:endParaRPr lang="en-US" sz="2000" dirty="0">
              <a:latin typeface="Arial" panose="020B0604020202020204" pitchFamily="34" charset="0"/>
              <a:cs typeface="Arial" panose="020B0604020202020204" pitchFamily="34" charset="0"/>
            </a:endParaRPr>
          </a:p>
          <a:p>
            <a:pPr marL="0" indent="0" eaLnBrk="1" fontAlgn="auto" hangingPunct="1">
              <a:spcBef>
                <a:spcPts val="0"/>
              </a:spcBef>
              <a:spcAft>
                <a:spcPts val="0"/>
              </a:spcAft>
              <a:buNone/>
              <a:defRPr/>
            </a:pPr>
            <a:r>
              <a:rPr lang="en-US" sz="2000" b="1" dirty="0">
                <a:latin typeface="Arial" panose="020B0604020202020204" pitchFamily="34" charset="0"/>
                <a:cs typeface="Arial" panose="020B0604020202020204" pitchFamily="34" charset="0"/>
              </a:rPr>
              <a:t>PLEASE NOTE</a:t>
            </a:r>
            <a:r>
              <a:rPr lang="en-US" sz="2000" dirty="0">
                <a:latin typeface="Arial" panose="020B0604020202020204" pitchFamily="34" charset="0"/>
                <a:cs typeface="Arial" panose="020B0604020202020204" pitchFamily="34" charset="0"/>
              </a:rPr>
              <a:t>: Although the Notice Inviting Applications published in the Federal Register on 5/11/20 includes the definition of the term “child”, along with the definition of the term “student”,  please note that the inclusion of these definitions by no means overrides the following previously mentioned information:</a:t>
            </a:r>
          </a:p>
          <a:p>
            <a:pPr marL="0" indent="-256032" eaLnBrk="1" fontAlgn="auto" hangingPunct="1">
              <a:spcBef>
                <a:spcPts val="0"/>
              </a:spcBef>
              <a:spcAft>
                <a:spcPts val="0"/>
              </a:spcAft>
              <a:buFont typeface="Wingdings 3"/>
              <a:buChar char=""/>
              <a:defRPr/>
            </a:pPr>
            <a:endParaRPr lang="en-US" sz="2000" dirty="0">
              <a:latin typeface="Arial" panose="020B0604020202020204" pitchFamily="34" charset="0"/>
              <a:cs typeface="Arial" panose="020B0604020202020204" pitchFamily="34" charset="0"/>
            </a:endParaRPr>
          </a:p>
          <a:p>
            <a:pPr marL="109537" indent="0">
              <a:buNone/>
            </a:pPr>
            <a:r>
              <a:rPr lang="en-US" sz="1200" u="sng" dirty="0">
                <a:latin typeface="Arial" panose="020B0604020202020204" pitchFamily="34" charset="0"/>
                <a:cs typeface="Arial" panose="020B0604020202020204" pitchFamily="34" charset="0"/>
              </a:rPr>
              <a:t>Student with an intellectual disability</a:t>
            </a:r>
            <a:r>
              <a:rPr lang="en-US" sz="1200" dirty="0">
                <a:latin typeface="Arial" panose="020B0604020202020204" pitchFamily="34" charset="0"/>
                <a:cs typeface="Arial" panose="020B0604020202020204" pitchFamily="34" charset="0"/>
              </a:rPr>
              <a:t> means a student--With a cognitive impairment, characterized by significant limitations in--Intellectual and cognitive functioning; and Adaptive behavior as expressed in conceptual, social, and practical adaptive skills; and Who is currently, or was formerly, eligible for a free appropriate public education under the IDEA.</a:t>
            </a:r>
          </a:p>
          <a:p>
            <a:pPr marL="109537" indent="0">
              <a:buNone/>
            </a:pPr>
            <a:r>
              <a:rPr lang="en-US" sz="1200" dirty="0">
                <a:latin typeface="Arial" panose="020B0604020202020204" pitchFamily="34" charset="0"/>
                <a:cs typeface="Arial" panose="020B0604020202020204" pitchFamily="34" charset="0"/>
              </a:rPr>
              <a:t> </a:t>
            </a:r>
          </a:p>
          <a:p>
            <a:pPr marL="109537" indent="0">
              <a:buNone/>
            </a:pPr>
            <a:r>
              <a:rPr lang="en-US" sz="1200" dirty="0">
                <a:latin typeface="Arial" panose="020B0604020202020204" pitchFamily="34" charset="0"/>
                <a:cs typeface="Arial" panose="020B0604020202020204" pitchFamily="34" charset="0"/>
              </a:rPr>
              <a:t>The TPSID program does not stipulate that TPSID projects are limited to only serving ID students ages 18-26. TPSID projects may propose to serve older adults with intellectual disabilities (who are still eligible for special education and related services under IDEA) who are currently, or were formerly, eligible for free and appropriate public education-Section 760-20 U.S.C. 1140, Section 760 (2);</a:t>
            </a:r>
          </a:p>
          <a:p>
            <a:pPr marL="109537" indent="0">
              <a:buNone/>
            </a:pPr>
            <a:r>
              <a:rPr lang="en-US" sz="1200" dirty="0">
                <a:latin typeface="Arial" panose="020B0604020202020204" pitchFamily="34" charset="0"/>
                <a:cs typeface="Arial" panose="020B0604020202020204" pitchFamily="34" charset="0"/>
              </a:rPr>
              <a:t> </a:t>
            </a:r>
          </a:p>
          <a:p>
            <a:pPr marL="109537" indent="0">
              <a:buNone/>
            </a:pPr>
            <a:r>
              <a:rPr lang="en-US" sz="1200" b="1" dirty="0">
                <a:latin typeface="Arial" panose="020B0604020202020204" pitchFamily="34" charset="0"/>
                <a:cs typeface="Arial" panose="020B0604020202020204" pitchFamily="34" charset="0"/>
              </a:rPr>
              <a:t>As a result, only those students with disabilities who meet  the statutory definition of a student with an intellectual disability may be TPSID program participants</a:t>
            </a:r>
            <a:r>
              <a:rPr lang="en-US" sz="1200" dirty="0">
                <a:latin typeface="Arial" panose="020B0604020202020204" pitchFamily="34" charset="0"/>
                <a:cs typeface="Arial" panose="020B0604020202020204" pitchFamily="34" charset="0"/>
              </a:rPr>
              <a:t> (those who are or were formerly eligible for a Free and Appropriate Public Education (FAPE) under the IDEA—the formal IDEA process and has received an IDEA eligibility determination)</a:t>
            </a:r>
            <a:r>
              <a:rPr lang="en-US" sz="1200" b="1" dirty="0">
                <a:latin typeface="Arial" panose="020B0604020202020204" pitchFamily="34" charset="0"/>
                <a:cs typeface="Arial" panose="020B0604020202020204" pitchFamily="34" charset="0"/>
              </a:rPr>
              <a:t>. </a:t>
            </a:r>
            <a:r>
              <a:rPr lang="en-US" sz="1200" dirty="0">
                <a:latin typeface="Arial" panose="020B0604020202020204" pitchFamily="34" charset="0"/>
                <a:cs typeface="Arial" panose="020B0604020202020204" pitchFamily="34" charset="0"/>
              </a:rPr>
              <a:t>The definition may be found in the TPSID program application. </a:t>
            </a:r>
          </a:p>
          <a:p>
            <a:pPr marL="0" indent="-256032" eaLnBrk="1" fontAlgn="auto" hangingPunct="1">
              <a:spcBef>
                <a:spcPts val="0"/>
              </a:spcBef>
              <a:spcAft>
                <a:spcPts val="0"/>
              </a:spcAft>
              <a:buFont typeface="Wingdings 3"/>
              <a:buChar char=""/>
              <a:defRPr/>
            </a:pPr>
            <a:endParaRPr lang="en-US" sz="1200" dirty="0">
              <a:latin typeface="Arial" panose="020B0604020202020204" pitchFamily="34" charset="0"/>
              <a:cs typeface="Arial" panose="020B0604020202020204" pitchFamily="34" charset="0"/>
            </a:endParaRPr>
          </a:p>
          <a:p>
            <a:pPr marL="0" indent="-256032" eaLnBrk="1" fontAlgn="auto" hangingPunct="1">
              <a:spcBef>
                <a:spcPts val="0"/>
              </a:spcBef>
              <a:spcAft>
                <a:spcPts val="0"/>
              </a:spcAft>
              <a:buFont typeface="Wingdings 3"/>
              <a:buChar char=""/>
              <a:defRPr/>
            </a:pPr>
            <a:endParaRPr lang="en-US" sz="1200" dirty="0">
              <a:latin typeface="Arial" panose="020B0604020202020204" pitchFamily="34" charset="0"/>
              <a:cs typeface="Arial" panose="020B0604020202020204" pitchFamily="34" charset="0"/>
            </a:endParaRPr>
          </a:p>
          <a:p>
            <a:pPr marL="0" indent="0" eaLnBrk="1" fontAlgn="auto" hangingPunct="1">
              <a:spcBef>
                <a:spcPts val="0"/>
              </a:spcBef>
              <a:spcAft>
                <a:spcPts val="0"/>
              </a:spcAft>
              <a:buFont typeface="Wingdings 3" pitchFamily="18" charset="2"/>
              <a:buNone/>
              <a:defRPr/>
            </a:pPr>
            <a:endParaRPr lang="en-US" sz="1200" b="1" dirty="0">
              <a:latin typeface="Arial" panose="020B0604020202020204" pitchFamily="34" charset="0"/>
              <a:cs typeface="Arial" panose="020B0604020202020204" pitchFamily="34" charset="0"/>
            </a:endParaRPr>
          </a:p>
          <a:p>
            <a:pPr marL="365760" indent="-256032" eaLnBrk="1" fontAlgn="auto" hangingPunct="1">
              <a:spcAft>
                <a:spcPts val="0"/>
              </a:spcAft>
              <a:buFontTx/>
              <a:buNone/>
              <a:defRPr/>
            </a:pPr>
            <a:endParaRPr lang="en-US" sz="2000" dirty="0">
              <a:latin typeface="Arial" panose="020B0604020202020204" pitchFamily="34" charset="0"/>
              <a:cs typeface="Arial" panose="020B0604020202020204" pitchFamily="34" charset="0"/>
            </a:endParaRPr>
          </a:p>
        </p:txBody>
      </p:sp>
      <p:sp>
        <p:nvSpPr>
          <p:cNvPr id="27651" name="Rectangle 35"/>
          <p:cNvSpPr>
            <a:spLocks noGrp="1" noChangeArrowheads="1"/>
          </p:cNvSpPr>
          <p:nvPr>
            <p:ph type="ftr" sz="quarter" idx="11"/>
          </p:nvPr>
        </p:nvSpPr>
        <p:spPr bwMode="auto">
          <a:xfrm>
            <a:off x="2362200" y="6249988"/>
            <a:ext cx="4724400" cy="228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r>
              <a:rPr lang="en-US" altLang="en-US" sz="1400">
                <a:latin typeface="Times New Roman" pitchFamily="18" charset="0"/>
              </a:rPr>
              <a:t>US Dept of Education- Office of Postsecondary Education</a:t>
            </a:r>
          </a:p>
        </p:txBody>
      </p:sp>
      <p:sp>
        <p:nvSpPr>
          <p:cNvPr id="27652" name="Rectangle 36"/>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fld id="{B866C272-262F-4469-80FD-CDD8640A8DEB}" type="slidenum">
              <a:rPr lang="en-US" altLang="en-US" sz="1400" smtClean="0">
                <a:latin typeface="Times New Roman" pitchFamily="18" charset="0"/>
              </a:rPr>
              <a:pPr eaLnBrk="1" hangingPunct="1">
                <a:spcBef>
                  <a:spcPct val="0"/>
                </a:spcBef>
                <a:buClrTx/>
                <a:buSzTx/>
                <a:buFontTx/>
                <a:buNone/>
              </a:pPr>
              <a:t>32</a:t>
            </a:fld>
            <a:endParaRPr lang="en-US" altLang="en-US" sz="1400">
              <a:latin typeface="Times New Roman" pitchFamily="18" charset="0"/>
            </a:endParaRPr>
          </a:p>
        </p:txBody>
      </p:sp>
      <p:sp>
        <p:nvSpPr>
          <p:cNvPr id="7" name="Rectangle 2"/>
          <p:cNvSpPr>
            <a:spLocks noGrp="1" noChangeArrowheads="1"/>
          </p:cNvSpPr>
          <p:nvPr>
            <p:ph type="title"/>
          </p:nvPr>
        </p:nvSpPr>
        <p:spPr>
          <a:xfrm>
            <a:off x="457200" y="152400"/>
            <a:ext cx="8153400" cy="769937"/>
          </a:xfrm>
          <a:extLst>
            <a:ext uri="{909E8E84-426E-40DD-AFC4-6F175D3DCCD1}">
              <a14:hiddenFill xmlns:a14="http://schemas.microsoft.com/office/drawing/2010/main">
                <a:solidFill>
                  <a:srgbClr val="FFFFFF"/>
                </a:solidFill>
              </a14:hiddenFill>
            </a:ext>
          </a:extLst>
        </p:spPr>
        <p:txBody>
          <a:bodyPr>
            <a:normAutofit fontScale="90000"/>
          </a:bodyPr>
          <a:lstStyle/>
          <a:p>
            <a:pPr eaLnBrk="1" fontAlgn="auto" hangingPunct="1">
              <a:spcAft>
                <a:spcPts val="0"/>
              </a:spcAft>
              <a:defRPr/>
            </a:pPr>
            <a:r>
              <a:rPr lang="en-US" altLang="en-US" sz="3600" dirty="0">
                <a:solidFill>
                  <a:schemeClr val="tx1"/>
                </a:solidFill>
                <a:effectLst/>
                <a:latin typeface="Arial" panose="020B0604020202020204" pitchFamily="34" charset="0"/>
                <a:cs typeface="Arial" panose="020B0604020202020204" pitchFamily="34" charset="0"/>
              </a:rPr>
              <a:t>TPSID Program Definition of ID Students</a:t>
            </a:r>
          </a:p>
        </p:txBody>
      </p:sp>
    </p:spTree>
    <p:extLst>
      <p:ext uri="{BB962C8B-B14F-4D97-AF65-F5344CB8AC3E}">
        <p14:creationId xmlns:p14="http://schemas.microsoft.com/office/powerpoint/2010/main" val="185315224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9" name="Rectangle 3"/>
          <p:cNvSpPr>
            <a:spLocks noGrp="1" noChangeArrowheads="1"/>
          </p:cNvSpPr>
          <p:nvPr>
            <p:ph idx="1"/>
          </p:nvPr>
        </p:nvSpPr>
        <p:spPr>
          <a:xfrm>
            <a:off x="304800" y="914400"/>
            <a:ext cx="7467600" cy="3711575"/>
          </a:xfrm>
        </p:spPr>
        <p:txBody>
          <a:bodyPr>
            <a:noAutofit/>
          </a:bodyPr>
          <a:lstStyle/>
          <a:p>
            <a:pPr marL="0" indent="0" eaLnBrk="1" fontAlgn="auto" hangingPunct="1">
              <a:spcBef>
                <a:spcPts val="0"/>
              </a:spcBef>
              <a:spcAft>
                <a:spcPts val="0"/>
              </a:spcAft>
              <a:buFont typeface="Wingdings 3" pitchFamily="18" charset="2"/>
              <a:buNone/>
              <a:defRPr/>
            </a:pPr>
            <a:endParaRPr lang="en-US" sz="2000" dirty="0">
              <a:latin typeface="Arial" panose="020B0604020202020204" pitchFamily="34" charset="0"/>
              <a:cs typeface="Arial" panose="020B0604020202020204" pitchFamily="34" charset="0"/>
            </a:endParaRPr>
          </a:p>
          <a:p>
            <a:pPr marL="0" indent="0" eaLnBrk="1" fontAlgn="auto" hangingPunct="1">
              <a:spcBef>
                <a:spcPts val="0"/>
              </a:spcBef>
              <a:spcAft>
                <a:spcPts val="0"/>
              </a:spcAft>
              <a:buFont typeface="Wingdings 3" pitchFamily="18" charset="2"/>
              <a:buNone/>
              <a:defRPr/>
            </a:pPr>
            <a:r>
              <a:rPr lang="en-US" sz="2000" dirty="0">
                <a:latin typeface="Arial" panose="020B0604020202020204" pitchFamily="34" charset="0"/>
                <a:cs typeface="Arial" panose="020B0604020202020204" pitchFamily="34" charset="0"/>
              </a:rPr>
              <a:t>(2) </a:t>
            </a:r>
            <a:r>
              <a:rPr lang="en-US" sz="2000" b="1" dirty="0">
                <a:latin typeface="Arial" panose="020B0604020202020204" pitchFamily="34" charset="0"/>
                <a:cs typeface="Arial" panose="020B0604020202020204" pitchFamily="34" charset="0"/>
              </a:rPr>
              <a:t>Provides supports and services for ID students </a:t>
            </a:r>
            <a:r>
              <a:rPr lang="en-US" sz="2000" dirty="0">
                <a:latin typeface="Arial" panose="020B0604020202020204" pitchFamily="34" charset="0"/>
                <a:cs typeface="Arial" panose="020B0604020202020204" pitchFamily="34" charset="0"/>
              </a:rPr>
              <a:t>(such as access to academic info., career development services, personal development services, and technology exploration. TPSID project staff may also provide universal design teaching techniques to faculty);</a:t>
            </a:r>
          </a:p>
          <a:p>
            <a:pPr marL="0" indent="0" eaLnBrk="1" fontAlgn="auto" hangingPunct="1">
              <a:spcBef>
                <a:spcPts val="0"/>
              </a:spcBef>
              <a:spcAft>
                <a:spcPts val="0"/>
              </a:spcAft>
              <a:buFont typeface="Wingdings 3" pitchFamily="18" charset="2"/>
              <a:buNone/>
              <a:defRPr/>
            </a:pPr>
            <a:endParaRPr lang="en-US" sz="2000" dirty="0">
              <a:latin typeface="Arial" panose="020B0604020202020204" pitchFamily="34" charset="0"/>
              <a:cs typeface="Arial" panose="020B0604020202020204" pitchFamily="34" charset="0"/>
            </a:endParaRPr>
          </a:p>
          <a:p>
            <a:pPr marL="0" indent="0" eaLnBrk="1" fontAlgn="auto" hangingPunct="1">
              <a:spcBef>
                <a:spcPts val="0"/>
              </a:spcBef>
              <a:spcAft>
                <a:spcPts val="0"/>
              </a:spcAft>
              <a:buFont typeface="Wingdings 3" pitchFamily="18" charset="2"/>
              <a:buNone/>
              <a:defRPr/>
            </a:pPr>
            <a:r>
              <a:rPr lang="en-US" sz="2000" b="1" u="sng" dirty="0">
                <a:latin typeface="Arial" panose="020B0604020202020204" pitchFamily="34" charset="0"/>
                <a:cs typeface="Arial" panose="020B0604020202020204" pitchFamily="34" charset="0"/>
              </a:rPr>
              <a:t>TPSID program funds MAY NOT be used for:</a:t>
            </a:r>
          </a:p>
          <a:p>
            <a:pPr marL="0" indent="0" eaLnBrk="1" fontAlgn="auto" hangingPunct="1">
              <a:spcBef>
                <a:spcPts val="0"/>
              </a:spcBef>
              <a:spcAft>
                <a:spcPts val="0"/>
              </a:spcAft>
              <a:buFont typeface="Wingdings 3" pitchFamily="18" charset="2"/>
              <a:buNone/>
              <a:defRPr/>
            </a:pPr>
            <a:endParaRPr lang="en-US" sz="2000" u="sng" dirty="0">
              <a:latin typeface="Arial" panose="020B0604020202020204" pitchFamily="34" charset="0"/>
              <a:cs typeface="Arial" panose="020B0604020202020204" pitchFamily="34" charset="0"/>
            </a:endParaRPr>
          </a:p>
          <a:p>
            <a:pPr marL="0" indent="0" eaLnBrk="1" fontAlgn="auto" hangingPunct="1">
              <a:spcBef>
                <a:spcPts val="0"/>
              </a:spcBef>
              <a:spcAft>
                <a:spcPts val="0"/>
              </a:spcAft>
              <a:buFont typeface="Wingdings 3" pitchFamily="18" charset="2"/>
              <a:buNone/>
              <a:defRPr/>
            </a:pPr>
            <a:r>
              <a:rPr lang="en-US" sz="2000" dirty="0">
                <a:latin typeface="Arial" panose="020B0604020202020204" pitchFamily="34" charset="0"/>
                <a:cs typeface="Arial" panose="020B0604020202020204" pitchFamily="34" charset="0"/>
              </a:rPr>
              <a:t>(1) Direct financial aid; </a:t>
            </a:r>
          </a:p>
          <a:p>
            <a:pPr marL="0" indent="0" eaLnBrk="1" fontAlgn="auto" hangingPunct="1">
              <a:spcBef>
                <a:spcPts val="0"/>
              </a:spcBef>
              <a:spcAft>
                <a:spcPts val="0"/>
              </a:spcAft>
              <a:buFont typeface="Wingdings 3" pitchFamily="18" charset="2"/>
              <a:buNone/>
              <a:defRPr/>
            </a:pPr>
            <a:endParaRPr lang="en-US" sz="2000" dirty="0">
              <a:latin typeface="Arial" panose="020B0604020202020204" pitchFamily="34" charset="0"/>
              <a:cs typeface="Arial" panose="020B0604020202020204" pitchFamily="34" charset="0"/>
            </a:endParaRPr>
          </a:p>
          <a:p>
            <a:pPr marL="0" indent="0" eaLnBrk="1" fontAlgn="auto" hangingPunct="1">
              <a:spcBef>
                <a:spcPts val="0"/>
              </a:spcBef>
              <a:spcAft>
                <a:spcPts val="0"/>
              </a:spcAft>
              <a:buFont typeface="Wingdings 3" pitchFamily="18" charset="2"/>
              <a:buNone/>
              <a:defRPr/>
            </a:pPr>
            <a:r>
              <a:rPr lang="en-US" sz="2000" dirty="0">
                <a:latin typeface="Arial" panose="020B0604020202020204" pitchFamily="34" charset="0"/>
                <a:cs typeface="Arial" panose="020B0604020202020204" pitchFamily="34" charset="0"/>
              </a:rPr>
              <a:t>(2) ID student tuition;</a:t>
            </a:r>
          </a:p>
          <a:p>
            <a:pPr marL="0" indent="0" eaLnBrk="1" fontAlgn="auto" hangingPunct="1">
              <a:spcBef>
                <a:spcPts val="0"/>
              </a:spcBef>
              <a:spcAft>
                <a:spcPts val="0"/>
              </a:spcAft>
              <a:buFont typeface="Wingdings 3" pitchFamily="18" charset="2"/>
              <a:buNone/>
              <a:defRPr/>
            </a:pPr>
            <a:endParaRPr lang="en-US" sz="2000" dirty="0">
              <a:latin typeface="Arial" panose="020B0604020202020204" pitchFamily="34" charset="0"/>
              <a:cs typeface="Arial" panose="020B0604020202020204" pitchFamily="34" charset="0"/>
            </a:endParaRPr>
          </a:p>
          <a:p>
            <a:pPr marL="0" indent="0" eaLnBrk="1" fontAlgn="auto" hangingPunct="1">
              <a:spcBef>
                <a:spcPts val="0"/>
              </a:spcBef>
              <a:spcAft>
                <a:spcPts val="0"/>
              </a:spcAft>
              <a:buFont typeface="Wingdings 3" pitchFamily="18" charset="2"/>
              <a:buNone/>
              <a:defRPr/>
            </a:pPr>
            <a:r>
              <a:rPr lang="en-US" sz="2000" dirty="0">
                <a:latin typeface="Arial" panose="020B0604020202020204" pitchFamily="34" charset="0"/>
                <a:cs typeface="Arial" panose="020B0604020202020204" pitchFamily="34" charset="0"/>
              </a:rPr>
              <a:t>(3) Room and board;</a:t>
            </a:r>
          </a:p>
          <a:p>
            <a:pPr marL="0" indent="0" eaLnBrk="1" fontAlgn="auto" hangingPunct="1">
              <a:spcBef>
                <a:spcPts val="0"/>
              </a:spcBef>
              <a:spcAft>
                <a:spcPts val="0"/>
              </a:spcAft>
              <a:buFont typeface="Wingdings 3" pitchFamily="18" charset="2"/>
              <a:buNone/>
              <a:defRPr/>
            </a:pPr>
            <a:endParaRPr lang="en-US" sz="2000" dirty="0">
              <a:latin typeface="Arial" panose="020B0604020202020204" pitchFamily="34" charset="0"/>
              <a:cs typeface="Arial" panose="020B0604020202020204" pitchFamily="34" charset="0"/>
            </a:endParaRPr>
          </a:p>
          <a:p>
            <a:pPr marL="0" indent="0" eaLnBrk="1" fontAlgn="auto" hangingPunct="1">
              <a:spcBef>
                <a:spcPts val="0"/>
              </a:spcBef>
              <a:spcAft>
                <a:spcPts val="0"/>
              </a:spcAft>
              <a:buFont typeface="Wingdings 3" pitchFamily="18" charset="2"/>
              <a:buNone/>
              <a:defRPr/>
            </a:pPr>
            <a:endParaRPr lang="en-US" sz="2000" b="1" dirty="0">
              <a:latin typeface="Arial" panose="020B0604020202020204" pitchFamily="34" charset="0"/>
              <a:cs typeface="Arial" panose="020B0604020202020204" pitchFamily="34" charset="0"/>
            </a:endParaRPr>
          </a:p>
          <a:p>
            <a:pPr marL="365760" indent="-256032" eaLnBrk="1" fontAlgn="auto" hangingPunct="1">
              <a:spcAft>
                <a:spcPts val="0"/>
              </a:spcAft>
              <a:buFontTx/>
              <a:buNone/>
              <a:defRPr/>
            </a:pPr>
            <a:endParaRPr lang="en-US" sz="2000" dirty="0">
              <a:latin typeface="Arial" panose="020B0604020202020204" pitchFamily="34" charset="0"/>
              <a:cs typeface="Arial" panose="020B0604020202020204" pitchFamily="34" charset="0"/>
            </a:endParaRPr>
          </a:p>
        </p:txBody>
      </p:sp>
      <p:sp>
        <p:nvSpPr>
          <p:cNvPr id="28675" name="Rectangle 35"/>
          <p:cNvSpPr>
            <a:spLocks noGrp="1" noChangeArrowheads="1"/>
          </p:cNvSpPr>
          <p:nvPr>
            <p:ph type="ftr" sz="quarter" idx="11"/>
          </p:nvPr>
        </p:nvSpPr>
        <p:spPr bwMode="auto">
          <a:xfrm>
            <a:off x="2362200" y="6249988"/>
            <a:ext cx="4724400" cy="228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r>
              <a:rPr lang="en-US" altLang="en-US" sz="1400">
                <a:latin typeface="Times New Roman" pitchFamily="18" charset="0"/>
              </a:rPr>
              <a:t>US Dept of Education- Office of Postsecondary Education</a:t>
            </a:r>
          </a:p>
        </p:txBody>
      </p:sp>
      <p:sp>
        <p:nvSpPr>
          <p:cNvPr id="28676" name="Rectangle 36"/>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fld id="{52B318D7-635B-4326-B347-32873A42847E}" type="slidenum">
              <a:rPr lang="en-US" altLang="en-US" sz="1400" smtClean="0">
                <a:latin typeface="Times New Roman" pitchFamily="18" charset="0"/>
              </a:rPr>
              <a:pPr eaLnBrk="1" hangingPunct="1">
                <a:spcBef>
                  <a:spcPct val="0"/>
                </a:spcBef>
                <a:buClrTx/>
                <a:buSzTx/>
                <a:buFontTx/>
                <a:buNone/>
              </a:pPr>
              <a:t>33</a:t>
            </a:fld>
            <a:endParaRPr lang="en-US" altLang="en-US" sz="1400">
              <a:latin typeface="Times New Roman" pitchFamily="18" charset="0"/>
            </a:endParaRPr>
          </a:p>
        </p:txBody>
      </p:sp>
      <p:sp>
        <p:nvSpPr>
          <p:cNvPr id="6148" name="Rectangle 2"/>
          <p:cNvSpPr>
            <a:spLocks noGrp="1" noChangeArrowheads="1"/>
          </p:cNvSpPr>
          <p:nvPr>
            <p:ph type="title"/>
          </p:nvPr>
        </p:nvSpPr>
        <p:spPr>
          <a:xfrm>
            <a:off x="228600" y="152400"/>
            <a:ext cx="8610600" cy="769937"/>
          </a:xfrm>
          <a:extLst>
            <a:ext uri="{909E8E84-426E-40DD-AFC4-6F175D3DCCD1}">
              <a14:hiddenFill xmlns:a14="http://schemas.microsoft.com/office/drawing/2010/main">
                <a:solidFill>
                  <a:srgbClr val="FFFFFF"/>
                </a:solidFill>
              </a14:hiddenFill>
            </a:ext>
          </a:extLst>
        </p:spPr>
        <p:txBody>
          <a:bodyPr>
            <a:normAutofit fontScale="90000"/>
          </a:bodyPr>
          <a:lstStyle/>
          <a:p>
            <a:pPr algn="ctr" eaLnBrk="1" fontAlgn="auto" hangingPunct="1">
              <a:spcAft>
                <a:spcPts val="0"/>
              </a:spcAft>
              <a:defRPr/>
            </a:pPr>
            <a:r>
              <a:rPr lang="en-US" altLang="en-US" sz="3600" dirty="0">
                <a:solidFill>
                  <a:schemeClr val="tx1"/>
                </a:solidFill>
                <a:effectLst/>
                <a:latin typeface="Arial" panose="020B0604020202020204" pitchFamily="34" charset="0"/>
                <a:cs typeface="Arial" panose="020B0604020202020204" pitchFamily="34" charset="0"/>
              </a:rPr>
              <a:t>TPSID Program Description</a:t>
            </a:r>
            <a:br>
              <a:rPr lang="en-US" altLang="en-US" sz="3600" dirty="0">
                <a:solidFill>
                  <a:schemeClr val="tx1"/>
                </a:solidFill>
                <a:effectLst/>
                <a:latin typeface="Arial" panose="020B0604020202020204" pitchFamily="34" charset="0"/>
                <a:cs typeface="Arial" panose="020B0604020202020204" pitchFamily="34" charset="0"/>
              </a:rPr>
            </a:br>
            <a:r>
              <a:rPr lang="en-US" altLang="en-US" sz="3600" dirty="0">
                <a:solidFill>
                  <a:schemeClr val="tx1"/>
                </a:solidFill>
                <a:effectLst/>
                <a:latin typeface="Arial" panose="020B0604020202020204" pitchFamily="34" charset="0"/>
                <a:cs typeface="Arial" panose="020B0604020202020204" pitchFamily="34" charset="0"/>
              </a:rPr>
              <a:t> of Absolute Priorities</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9" name="Rectangle 3"/>
          <p:cNvSpPr>
            <a:spLocks noGrp="1" noChangeArrowheads="1"/>
          </p:cNvSpPr>
          <p:nvPr>
            <p:ph idx="1"/>
          </p:nvPr>
        </p:nvSpPr>
        <p:spPr>
          <a:xfrm>
            <a:off x="304800" y="914400"/>
            <a:ext cx="7467600" cy="3711575"/>
          </a:xfrm>
        </p:spPr>
        <p:txBody>
          <a:bodyPr>
            <a:noAutofit/>
          </a:bodyPr>
          <a:lstStyle/>
          <a:p>
            <a:pPr marL="0" indent="0" eaLnBrk="1" fontAlgn="auto" hangingPunct="1">
              <a:spcBef>
                <a:spcPts val="0"/>
              </a:spcBef>
              <a:spcAft>
                <a:spcPts val="0"/>
              </a:spcAft>
              <a:buFont typeface="Wingdings 3" pitchFamily="18" charset="2"/>
              <a:buNone/>
              <a:defRPr/>
            </a:pPr>
            <a:endParaRPr lang="en-US" sz="2000" dirty="0">
              <a:latin typeface="Arial" panose="020B0604020202020204" pitchFamily="34" charset="0"/>
              <a:cs typeface="Arial" panose="020B0604020202020204" pitchFamily="34" charset="0"/>
            </a:endParaRPr>
          </a:p>
          <a:p>
            <a:pPr marL="0" indent="0" eaLnBrk="1" fontAlgn="auto" hangingPunct="1">
              <a:spcBef>
                <a:spcPts val="0"/>
              </a:spcBef>
              <a:spcAft>
                <a:spcPts val="0"/>
              </a:spcAft>
              <a:buFont typeface="Wingdings 3" pitchFamily="18" charset="2"/>
              <a:buNone/>
              <a:defRPr/>
            </a:pPr>
            <a:r>
              <a:rPr lang="en-US" sz="2000" dirty="0">
                <a:latin typeface="Arial" panose="020B0604020202020204" pitchFamily="34" charset="0"/>
                <a:cs typeface="Arial" panose="020B0604020202020204" pitchFamily="34" charset="0"/>
              </a:rPr>
              <a:t>(2) (continued)</a:t>
            </a:r>
          </a:p>
          <a:p>
            <a:pPr marL="0" indent="0" eaLnBrk="1" fontAlgn="auto" hangingPunct="1">
              <a:spcBef>
                <a:spcPts val="0"/>
              </a:spcBef>
              <a:spcAft>
                <a:spcPts val="0"/>
              </a:spcAft>
              <a:buFont typeface="Wingdings 3" pitchFamily="18" charset="2"/>
              <a:buNone/>
              <a:defRPr/>
            </a:pPr>
            <a:endParaRPr lang="en-US" sz="2000" dirty="0">
              <a:latin typeface="Arial" panose="020B0604020202020204" pitchFamily="34" charset="0"/>
              <a:cs typeface="Arial" panose="020B0604020202020204" pitchFamily="34" charset="0"/>
            </a:endParaRPr>
          </a:p>
          <a:p>
            <a:pPr marL="0" indent="0" eaLnBrk="1" fontAlgn="auto" hangingPunct="1">
              <a:spcBef>
                <a:spcPts val="0"/>
              </a:spcBef>
              <a:spcAft>
                <a:spcPts val="0"/>
              </a:spcAft>
              <a:buFont typeface="Wingdings 3" pitchFamily="18" charset="2"/>
              <a:buNone/>
              <a:defRPr/>
            </a:pPr>
            <a:r>
              <a:rPr lang="en-US" sz="2000" b="1" u="sng" dirty="0">
                <a:latin typeface="Arial" panose="020B0604020202020204" pitchFamily="34" charset="0"/>
                <a:cs typeface="Arial" panose="020B0604020202020204" pitchFamily="34" charset="0"/>
              </a:rPr>
              <a:t>TPSID program funds MAY NOT be used for:</a:t>
            </a:r>
          </a:p>
          <a:p>
            <a:pPr marL="0" indent="0" eaLnBrk="1" fontAlgn="auto" hangingPunct="1">
              <a:spcBef>
                <a:spcPts val="0"/>
              </a:spcBef>
              <a:spcAft>
                <a:spcPts val="0"/>
              </a:spcAft>
              <a:buFont typeface="Wingdings 3" pitchFamily="18" charset="2"/>
              <a:buNone/>
              <a:defRPr/>
            </a:pPr>
            <a:endParaRPr lang="en-US" sz="2000" b="1" u="sng" dirty="0">
              <a:latin typeface="Arial" panose="020B0604020202020204" pitchFamily="34" charset="0"/>
              <a:cs typeface="Arial" panose="020B0604020202020204" pitchFamily="34" charset="0"/>
            </a:endParaRPr>
          </a:p>
          <a:p>
            <a:pPr marL="0" indent="0" eaLnBrk="1" fontAlgn="auto" hangingPunct="1">
              <a:spcBef>
                <a:spcPts val="0"/>
              </a:spcBef>
              <a:spcAft>
                <a:spcPts val="0"/>
              </a:spcAft>
              <a:buFont typeface="Wingdings 3" pitchFamily="18" charset="2"/>
              <a:buNone/>
              <a:defRPr/>
            </a:pPr>
            <a:r>
              <a:rPr lang="en-US" sz="2000" dirty="0">
                <a:latin typeface="Arial" panose="020B0604020202020204" pitchFamily="34" charset="0"/>
                <a:cs typeface="Arial" panose="020B0604020202020204" pitchFamily="34" charset="0"/>
              </a:rPr>
              <a:t>(4) Stipends of any kind via TPSID program funds;</a:t>
            </a:r>
          </a:p>
          <a:p>
            <a:pPr marL="0" indent="0" eaLnBrk="1" fontAlgn="auto" hangingPunct="1">
              <a:spcBef>
                <a:spcPts val="0"/>
              </a:spcBef>
              <a:spcAft>
                <a:spcPts val="0"/>
              </a:spcAft>
              <a:buFont typeface="Wingdings 3" pitchFamily="18" charset="2"/>
              <a:buNone/>
              <a:defRPr/>
            </a:pPr>
            <a:endParaRPr lang="en-US" sz="2000" dirty="0">
              <a:latin typeface="Arial" panose="020B0604020202020204" pitchFamily="34" charset="0"/>
              <a:cs typeface="Arial" panose="020B0604020202020204" pitchFamily="34" charset="0"/>
            </a:endParaRPr>
          </a:p>
          <a:p>
            <a:pPr marL="0" indent="0" eaLnBrk="1" fontAlgn="auto" hangingPunct="1">
              <a:spcBef>
                <a:spcPts val="0"/>
              </a:spcBef>
              <a:spcAft>
                <a:spcPts val="0"/>
              </a:spcAft>
              <a:buFont typeface="Wingdings 3" pitchFamily="18" charset="2"/>
              <a:buNone/>
              <a:defRPr/>
            </a:pPr>
            <a:r>
              <a:rPr lang="en-US" sz="2000" dirty="0">
                <a:latin typeface="Arial" panose="020B0604020202020204" pitchFamily="34" charset="0"/>
                <a:cs typeface="Arial" panose="020B0604020202020204" pitchFamily="34" charset="0"/>
              </a:rPr>
              <a:t>(5) Scholarships of any kind--to grad students, TPSID program participants, no one via TPSID program funds;</a:t>
            </a:r>
          </a:p>
          <a:p>
            <a:pPr marL="0" indent="0" eaLnBrk="1" fontAlgn="auto" hangingPunct="1">
              <a:spcBef>
                <a:spcPts val="0"/>
              </a:spcBef>
              <a:spcAft>
                <a:spcPts val="0"/>
              </a:spcAft>
              <a:buFont typeface="Wingdings 3" pitchFamily="18" charset="2"/>
              <a:buNone/>
              <a:defRPr/>
            </a:pPr>
            <a:endParaRPr lang="en-US" sz="2000" dirty="0">
              <a:latin typeface="Arial" panose="020B0604020202020204" pitchFamily="34" charset="0"/>
              <a:cs typeface="Arial" panose="020B0604020202020204" pitchFamily="34" charset="0"/>
            </a:endParaRPr>
          </a:p>
          <a:p>
            <a:pPr marL="0" indent="0" eaLnBrk="1" fontAlgn="auto" hangingPunct="1">
              <a:spcBef>
                <a:spcPts val="0"/>
              </a:spcBef>
              <a:spcAft>
                <a:spcPts val="0"/>
              </a:spcAft>
              <a:buFont typeface="Wingdings 3" pitchFamily="18" charset="2"/>
              <a:buNone/>
              <a:defRPr/>
            </a:pPr>
            <a:r>
              <a:rPr lang="en-US" sz="2000" dirty="0">
                <a:latin typeface="Arial" panose="020B0604020202020204" pitchFamily="34" charset="0"/>
                <a:cs typeface="Arial" panose="020B0604020202020204" pitchFamily="34" charset="0"/>
              </a:rPr>
              <a:t>(5) Subawards/mini grants of any kind via TPSID program funds.</a:t>
            </a:r>
          </a:p>
          <a:p>
            <a:pPr marL="0" indent="0" eaLnBrk="1" fontAlgn="auto" hangingPunct="1">
              <a:spcBef>
                <a:spcPts val="0"/>
              </a:spcBef>
              <a:spcAft>
                <a:spcPts val="0"/>
              </a:spcAft>
              <a:buFont typeface="Wingdings 3" pitchFamily="18" charset="2"/>
              <a:buNone/>
              <a:defRPr/>
            </a:pPr>
            <a:endParaRPr lang="en-US" sz="2000" dirty="0">
              <a:latin typeface="Arial" panose="020B0604020202020204" pitchFamily="34" charset="0"/>
              <a:cs typeface="Arial" panose="020B0604020202020204" pitchFamily="34" charset="0"/>
            </a:endParaRPr>
          </a:p>
          <a:p>
            <a:pPr marL="0" indent="0" eaLnBrk="1" fontAlgn="auto" hangingPunct="1">
              <a:spcBef>
                <a:spcPts val="0"/>
              </a:spcBef>
              <a:spcAft>
                <a:spcPts val="0"/>
              </a:spcAft>
              <a:buFont typeface="Wingdings 3" pitchFamily="18" charset="2"/>
              <a:buNone/>
              <a:defRPr/>
            </a:pPr>
            <a:r>
              <a:rPr lang="en-US" sz="1600" b="1" u="sng" dirty="0">
                <a:latin typeface="Arial" panose="020B0604020202020204" pitchFamily="34" charset="0"/>
                <a:cs typeface="Arial" panose="020B0604020202020204" pitchFamily="34" charset="0"/>
              </a:rPr>
              <a:t>A  SPECIAL NOTE REGARDING SUBAWARDS</a:t>
            </a:r>
            <a:r>
              <a:rPr lang="en-US" sz="1600" u="sng" dirty="0">
                <a:latin typeface="Arial" panose="020B0604020202020204" pitchFamily="34" charset="0"/>
                <a:cs typeface="Arial" panose="020B0604020202020204" pitchFamily="34" charset="0"/>
              </a:rPr>
              <a:t>-</a:t>
            </a:r>
            <a:r>
              <a:rPr lang="en-US" sz="1600" dirty="0">
                <a:latin typeface="Arial" panose="020B0604020202020204" pitchFamily="34" charset="0"/>
                <a:cs typeface="Arial" panose="020B0604020202020204" pitchFamily="34" charset="0"/>
              </a:rPr>
              <a:t>The TPSID program legislation does not explicitly allow subawards. As a result, </a:t>
            </a:r>
            <a:r>
              <a:rPr lang="en-US" sz="1600" dirty="0" err="1">
                <a:latin typeface="Arial" panose="020B0604020202020204" pitchFamily="34" charset="0"/>
                <a:cs typeface="Arial" panose="020B0604020202020204" pitchFamily="34" charset="0"/>
              </a:rPr>
              <a:t>subawards</a:t>
            </a:r>
            <a:r>
              <a:rPr lang="en-US" sz="1600" dirty="0">
                <a:latin typeface="Arial" panose="020B0604020202020204" pitchFamily="34" charset="0"/>
                <a:cs typeface="Arial" panose="020B0604020202020204" pitchFamily="34" charset="0"/>
              </a:rPr>
              <a:t> are not an allowable means of providing supports and services to TPSID project participants. </a:t>
            </a:r>
          </a:p>
          <a:p>
            <a:pPr marL="0" indent="0" eaLnBrk="1" fontAlgn="auto" hangingPunct="1">
              <a:spcBef>
                <a:spcPts val="0"/>
              </a:spcBef>
              <a:spcAft>
                <a:spcPts val="0"/>
              </a:spcAft>
              <a:buFont typeface="Wingdings 3" pitchFamily="18" charset="2"/>
              <a:buNone/>
              <a:defRPr/>
            </a:pPr>
            <a:endParaRPr lang="en-US" sz="1600" dirty="0">
              <a:latin typeface="Arial" panose="020B0604020202020204" pitchFamily="34" charset="0"/>
              <a:cs typeface="Arial" panose="020B0604020202020204" pitchFamily="34" charset="0"/>
            </a:endParaRPr>
          </a:p>
          <a:p>
            <a:pPr marL="0" indent="0" eaLnBrk="1" fontAlgn="auto" hangingPunct="1">
              <a:spcBef>
                <a:spcPts val="0"/>
              </a:spcBef>
              <a:spcAft>
                <a:spcPts val="0"/>
              </a:spcAft>
              <a:buFont typeface="Wingdings 3" pitchFamily="18" charset="2"/>
              <a:buNone/>
              <a:defRPr/>
            </a:pPr>
            <a:r>
              <a:rPr lang="en-US" sz="2000" dirty="0">
                <a:latin typeface="Arial" panose="020B0604020202020204" pitchFamily="34" charset="0"/>
                <a:cs typeface="Arial" panose="020B0604020202020204" pitchFamily="34" charset="0"/>
              </a:rPr>
              <a:t>   </a:t>
            </a:r>
          </a:p>
          <a:p>
            <a:pPr marL="0" indent="-256032" eaLnBrk="1" fontAlgn="auto" hangingPunct="1">
              <a:spcBef>
                <a:spcPts val="0"/>
              </a:spcBef>
              <a:spcAft>
                <a:spcPts val="0"/>
              </a:spcAft>
              <a:buFont typeface="Wingdings 3"/>
              <a:buChar char=""/>
              <a:defRPr/>
            </a:pPr>
            <a:endParaRPr lang="en-US" sz="2000" b="1" dirty="0">
              <a:latin typeface="Arial" panose="020B0604020202020204" pitchFamily="34" charset="0"/>
              <a:cs typeface="Arial" panose="020B0604020202020204" pitchFamily="34" charset="0"/>
            </a:endParaRPr>
          </a:p>
          <a:p>
            <a:pPr marL="365760" indent="-256032" eaLnBrk="1" fontAlgn="auto" hangingPunct="1">
              <a:spcAft>
                <a:spcPts val="0"/>
              </a:spcAft>
              <a:buFontTx/>
              <a:buNone/>
              <a:defRPr/>
            </a:pPr>
            <a:endParaRPr lang="en-US" sz="2000" dirty="0">
              <a:latin typeface="Arial" panose="020B0604020202020204" pitchFamily="34" charset="0"/>
              <a:cs typeface="Arial" panose="020B0604020202020204" pitchFamily="34" charset="0"/>
            </a:endParaRPr>
          </a:p>
        </p:txBody>
      </p:sp>
      <p:sp>
        <p:nvSpPr>
          <p:cNvPr id="29699" name="Rectangle 35"/>
          <p:cNvSpPr>
            <a:spLocks noGrp="1" noChangeArrowheads="1"/>
          </p:cNvSpPr>
          <p:nvPr>
            <p:ph type="ftr" sz="quarter" idx="11"/>
          </p:nvPr>
        </p:nvSpPr>
        <p:spPr bwMode="auto">
          <a:xfrm>
            <a:off x="2362200" y="6249988"/>
            <a:ext cx="4724400" cy="228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r>
              <a:rPr lang="en-US" altLang="en-US" sz="1400">
                <a:latin typeface="Times New Roman" pitchFamily="18" charset="0"/>
              </a:rPr>
              <a:t>US Dept of Education- Office of Postsecondary Education</a:t>
            </a:r>
          </a:p>
        </p:txBody>
      </p:sp>
      <p:sp>
        <p:nvSpPr>
          <p:cNvPr id="29700" name="Rectangle 36"/>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fld id="{B43E332C-4500-4306-8CFD-56B84ABBE8AB}" type="slidenum">
              <a:rPr lang="en-US" altLang="en-US" sz="1400" smtClean="0">
                <a:latin typeface="Times New Roman" pitchFamily="18" charset="0"/>
              </a:rPr>
              <a:pPr eaLnBrk="1" hangingPunct="1">
                <a:spcBef>
                  <a:spcPct val="0"/>
                </a:spcBef>
                <a:buClrTx/>
                <a:buSzTx/>
                <a:buFontTx/>
                <a:buNone/>
              </a:pPr>
              <a:t>34</a:t>
            </a:fld>
            <a:endParaRPr lang="en-US" altLang="en-US" sz="1400">
              <a:latin typeface="Times New Roman" pitchFamily="18" charset="0"/>
            </a:endParaRPr>
          </a:p>
        </p:txBody>
      </p:sp>
      <p:sp>
        <p:nvSpPr>
          <p:cNvPr id="6148" name="Rectangle 2"/>
          <p:cNvSpPr>
            <a:spLocks noGrp="1" noChangeArrowheads="1"/>
          </p:cNvSpPr>
          <p:nvPr>
            <p:ph type="title"/>
          </p:nvPr>
        </p:nvSpPr>
        <p:spPr>
          <a:xfrm>
            <a:off x="228600" y="152400"/>
            <a:ext cx="8610600" cy="769937"/>
          </a:xfrm>
          <a:extLst>
            <a:ext uri="{909E8E84-426E-40DD-AFC4-6F175D3DCCD1}">
              <a14:hiddenFill xmlns:a14="http://schemas.microsoft.com/office/drawing/2010/main">
                <a:solidFill>
                  <a:srgbClr val="FFFFFF"/>
                </a:solidFill>
              </a14:hiddenFill>
            </a:ext>
          </a:extLst>
        </p:spPr>
        <p:txBody>
          <a:bodyPr>
            <a:normAutofit fontScale="90000"/>
          </a:bodyPr>
          <a:lstStyle/>
          <a:p>
            <a:pPr algn="ctr" eaLnBrk="1" fontAlgn="auto" hangingPunct="1">
              <a:spcAft>
                <a:spcPts val="0"/>
              </a:spcAft>
              <a:defRPr/>
            </a:pPr>
            <a:r>
              <a:rPr lang="en-US" altLang="en-US" sz="3600" dirty="0">
                <a:solidFill>
                  <a:schemeClr val="tx1"/>
                </a:solidFill>
                <a:effectLst/>
                <a:latin typeface="Arial" panose="020B0604020202020204" pitchFamily="34" charset="0"/>
                <a:cs typeface="Arial" panose="020B0604020202020204" pitchFamily="34" charset="0"/>
              </a:rPr>
              <a:t>TPSID Program Description</a:t>
            </a:r>
            <a:br>
              <a:rPr lang="en-US" altLang="en-US" sz="3600" dirty="0">
                <a:solidFill>
                  <a:schemeClr val="tx1"/>
                </a:solidFill>
                <a:effectLst/>
                <a:latin typeface="Arial" panose="020B0604020202020204" pitchFamily="34" charset="0"/>
                <a:cs typeface="Arial" panose="020B0604020202020204" pitchFamily="34" charset="0"/>
              </a:rPr>
            </a:br>
            <a:r>
              <a:rPr lang="en-US" altLang="en-US" sz="3600" dirty="0">
                <a:solidFill>
                  <a:schemeClr val="tx1"/>
                </a:solidFill>
                <a:effectLst/>
                <a:latin typeface="Arial" panose="020B0604020202020204" pitchFamily="34" charset="0"/>
                <a:cs typeface="Arial" panose="020B0604020202020204" pitchFamily="34" charset="0"/>
              </a:rPr>
              <a:t> of Absolute Priorities</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9" name="Rectangle 3"/>
          <p:cNvSpPr>
            <a:spLocks noGrp="1" noChangeArrowheads="1"/>
          </p:cNvSpPr>
          <p:nvPr>
            <p:ph idx="1"/>
          </p:nvPr>
        </p:nvSpPr>
        <p:spPr>
          <a:xfrm>
            <a:off x="304800" y="914400"/>
            <a:ext cx="7467600" cy="3711575"/>
          </a:xfrm>
        </p:spPr>
        <p:txBody>
          <a:bodyPr>
            <a:noAutofit/>
          </a:bodyPr>
          <a:lstStyle/>
          <a:p>
            <a:pPr marL="0" indent="0" eaLnBrk="1" fontAlgn="auto" hangingPunct="1">
              <a:spcBef>
                <a:spcPts val="0"/>
              </a:spcBef>
              <a:spcAft>
                <a:spcPts val="0"/>
              </a:spcAft>
              <a:buFont typeface="Wingdings 3" pitchFamily="18" charset="2"/>
              <a:buNone/>
              <a:defRPr/>
            </a:pPr>
            <a:endParaRPr lang="en-US" sz="2000" dirty="0">
              <a:latin typeface="Arial" panose="020B0604020202020204" pitchFamily="34" charset="0"/>
              <a:cs typeface="Arial" panose="020B0604020202020204" pitchFamily="34" charset="0"/>
            </a:endParaRPr>
          </a:p>
          <a:p>
            <a:pPr marL="0" indent="0" eaLnBrk="1" fontAlgn="auto" hangingPunct="1">
              <a:spcBef>
                <a:spcPts val="0"/>
              </a:spcBef>
              <a:spcAft>
                <a:spcPts val="0"/>
              </a:spcAft>
              <a:buFont typeface="Wingdings 3" pitchFamily="18" charset="2"/>
              <a:buNone/>
              <a:defRPr/>
            </a:pPr>
            <a:r>
              <a:rPr lang="en-US" sz="2000" b="1" u="sng" dirty="0">
                <a:latin typeface="Arial" panose="020B0604020202020204" pitchFamily="34" charset="0"/>
                <a:cs typeface="Arial" panose="020B0604020202020204" pitchFamily="34" charset="0"/>
              </a:rPr>
              <a:t>TPSID program funds may not be used for:</a:t>
            </a:r>
          </a:p>
          <a:p>
            <a:pPr marL="0" indent="0" eaLnBrk="1" fontAlgn="auto" hangingPunct="1">
              <a:spcBef>
                <a:spcPts val="0"/>
              </a:spcBef>
              <a:spcAft>
                <a:spcPts val="0"/>
              </a:spcAft>
              <a:buFont typeface="Wingdings 3" pitchFamily="18" charset="2"/>
              <a:buNone/>
              <a:defRPr/>
            </a:pPr>
            <a:endParaRPr lang="en-US" sz="2000" b="1" u="sng" dirty="0">
              <a:latin typeface="Arial" panose="020B0604020202020204" pitchFamily="34" charset="0"/>
              <a:cs typeface="Arial" panose="020B0604020202020204" pitchFamily="34" charset="0"/>
            </a:endParaRPr>
          </a:p>
          <a:p>
            <a:pPr marL="0" indent="0" eaLnBrk="1" fontAlgn="auto" hangingPunct="1">
              <a:spcBef>
                <a:spcPts val="0"/>
              </a:spcBef>
              <a:spcAft>
                <a:spcPts val="0"/>
              </a:spcAft>
              <a:buFont typeface="Wingdings 3" pitchFamily="18" charset="2"/>
              <a:buNone/>
              <a:defRPr/>
            </a:pPr>
            <a:r>
              <a:rPr lang="en-US" sz="2000" dirty="0">
                <a:latin typeface="Arial" panose="020B0604020202020204" pitchFamily="34" charset="0"/>
                <a:cs typeface="Arial" panose="020B0604020202020204" pitchFamily="34" charset="0"/>
              </a:rPr>
              <a:t>(5) </a:t>
            </a:r>
            <a:r>
              <a:rPr lang="en-US" sz="2000" b="1" dirty="0">
                <a:latin typeface="Arial" panose="020B0604020202020204" pitchFamily="34" charset="0"/>
                <a:cs typeface="Arial" panose="020B0604020202020204" pitchFamily="34" charset="0"/>
              </a:rPr>
              <a:t>Subawards/mini grants</a:t>
            </a:r>
          </a:p>
          <a:p>
            <a:pPr marL="0" indent="0" eaLnBrk="1" fontAlgn="auto" hangingPunct="1">
              <a:spcBef>
                <a:spcPts val="0"/>
              </a:spcBef>
              <a:spcAft>
                <a:spcPts val="0"/>
              </a:spcAft>
              <a:buFont typeface="Wingdings 3" pitchFamily="18" charset="2"/>
              <a:buNone/>
              <a:defRPr/>
            </a:pPr>
            <a:endParaRPr lang="en-US" sz="2000" dirty="0">
              <a:latin typeface="Arial" panose="020B0604020202020204" pitchFamily="34" charset="0"/>
              <a:cs typeface="Arial" panose="020B0604020202020204" pitchFamily="34" charset="0"/>
            </a:endParaRPr>
          </a:p>
          <a:p>
            <a:pPr marL="109537" indent="0">
              <a:buNone/>
            </a:pPr>
            <a:r>
              <a:rPr lang="en-US" sz="1600" b="1" u="sng" dirty="0">
                <a:latin typeface="Arial" panose="020B0604020202020204" pitchFamily="34" charset="0"/>
                <a:cs typeface="Arial" panose="020B0604020202020204" pitchFamily="34" charset="0"/>
              </a:rPr>
              <a:t>A  SPECIAL NOTE REGARDING SUBAWARDS (continued)</a:t>
            </a:r>
            <a:r>
              <a:rPr lang="en-US" sz="1600" u="sng" dirty="0">
                <a:latin typeface="Arial" panose="020B0604020202020204" pitchFamily="34" charset="0"/>
                <a:cs typeface="Arial" panose="020B0604020202020204" pitchFamily="34" charset="0"/>
              </a:rPr>
              <a:t>-</a:t>
            </a:r>
          </a:p>
          <a:p>
            <a:pPr marL="109537" indent="0">
              <a:buNone/>
            </a:pPr>
            <a:r>
              <a:rPr lang="en-US" sz="1600" dirty="0">
                <a:latin typeface="Arial" panose="020B0604020202020204" pitchFamily="34" charset="0"/>
                <a:cs typeface="Arial" panose="020B0604020202020204" pitchFamily="34" charset="0"/>
              </a:rPr>
              <a:t>In other words, subawards/mini-grants are not allowed under the TPSID program. This means that lead applicants, nor their partnering IHEs are allowed to make subawards/mini grants.</a:t>
            </a:r>
          </a:p>
          <a:p>
            <a:pPr marL="109537" indent="0">
              <a:buNone/>
            </a:pPr>
            <a:r>
              <a:rPr lang="en-US" sz="1600" dirty="0">
                <a:latin typeface="Arial" panose="020B0604020202020204" pitchFamily="34" charset="0"/>
                <a:cs typeface="Arial" panose="020B0604020202020204" pitchFamily="34" charset="0"/>
              </a:rPr>
              <a:t> </a:t>
            </a:r>
          </a:p>
          <a:p>
            <a:pPr marL="109537" indent="0">
              <a:buNone/>
            </a:pPr>
            <a:r>
              <a:rPr lang="en-US" sz="1600" dirty="0">
                <a:latin typeface="Arial" panose="020B0604020202020204" pitchFamily="34" charset="0"/>
                <a:cs typeface="Arial" panose="020B0604020202020204" pitchFamily="34" charset="0"/>
              </a:rPr>
              <a:t>Sub recipients are also not allowed. </a:t>
            </a:r>
          </a:p>
          <a:p>
            <a:pPr marL="109537" indent="0">
              <a:buNone/>
            </a:pPr>
            <a:endParaRPr lang="en-US" sz="1600" dirty="0">
              <a:latin typeface="Arial" panose="020B0604020202020204" pitchFamily="34" charset="0"/>
              <a:cs typeface="Arial" panose="020B0604020202020204" pitchFamily="34" charset="0"/>
            </a:endParaRPr>
          </a:p>
          <a:p>
            <a:pPr marL="109537" indent="0">
              <a:buNone/>
            </a:pPr>
            <a:r>
              <a:rPr lang="en-US" sz="1600" dirty="0">
                <a:latin typeface="Arial" panose="020B0604020202020204" pitchFamily="34" charset="0"/>
                <a:cs typeface="Arial" panose="020B0604020202020204" pitchFamily="34" charset="0"/>
              </a:rPr>
              <a:t>As a result, subawards are not an allowable means of providing supports and services to TPSID project participants. If needed, the following are the definitions of a subaward and of a subrecipient:</a:t>
            </a:r>
          </a:p>
          <a:p>
            <a:pPr marL="109537" indent="0">
              <a:buNone/>
            </a:pPr>
            <a:endParaRPr lang="en-US" sz="1600" dirty="0"/>
          </a:p>
          <a:p>
            <a:pPr marL="0" indent="0" eaLnBrk="1" fontAlgn="auto" hangingPunct="1">
              <a:spcBef>
                <a:spcPts val="0"/>
              </a:spcBef>
              <a:spcAft>
                <a:spcPts val="0"/>
              </a:spcAft>
              <a:buNone/>
              <a:defRPr/>
            </a:pPr>
            <a:endParaRPr lang="en-US" sz="2000" b="1" dirty="0">
              <a:latin typeface="Arial" panose="020B0604020202020204" pitchFamily="34" charset="0"/>
              <a:cs typeface="Arial" panose="020B0604020202020204" pitchFamily="34" charset="0"/>
            </a:endParaRPr>
          </a:p>
          <a:p>
            <a:pPr marL="365760" indent="-256032" eaLnBrk="1" fontAlgn="auto" hangingPunct="1">
              <a:spcAft>
                <a:spcPts val="0"/>
              </a:spcAft>
              <a:buFontTx/>
              <a:buNone/>
              <a:defRPr/>
            </a:pPr>
            <a:endParaRPr lang="en-US" sz="2000" dirty="0">
              <a:latin typeface="Arial" panose="020B0604020202020204" pitchFamily="34" charset="0"/>
              <a:cs typeface="Arial" panose="020B0604020202020204" pitchFamily="34" charset="0"/>
            </a:endParaRPr>
          </a:p>
        </p:txBody>
      </p:sp>
      <p:sp>
        <p:nvSpPr>
          <p:cNvPr id="29699" name="Rectangle 35"/>
          <p:cNvSpPr>
            <a:spLocks noGrp="1" noChangeArrowheads="1"/>
          </p:cNvSpPr>
          <p:nvPr>
            <p:ph type="ftr" sz="quarter" idx="11"/>
          </p:nvPr>
        </p:nvSpPr>
        <p:spPr bwMode="auto">
          <a:xfrm>
            <a:off x="2362200" y="6249988"/>
            <a:ext cx="4724400" cy="228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r>
              <a:rPr lang="en-US" altLang="en-US" sz="1400">
                <a:latin typeface="Times New Roman" pitchFamily="18" charset="0"/>
              </a:rPr>
              <a:t>US Dept of Education- Office of Postsecondary Education</a:t>
            </a:r>
          </a:p>
        </p:txBody>
      </p:sp>
      <p:sp>
        <p:nvSpPr>
          <p:cNvPr id="29700" name="Rectangle 36"/>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fld id="{B43E332C-4500-4306-8CFD-56B84ABBE8AB}" type="slidenum">
              <a:rPr lang="en-US" altLang="en-US" sz="1400" smtClean="0">
                <a:latin typeface="Times New Roman" pitchFamily="18" charset="0"/>
              </a:rPr>
              <a:pPr eaLnBrk="1" hangingPunct="1">
                <a:spcBef>
                  <a:spcPct val="0"/>
                </a:spcBef>
                <a:buClrTx/>
                <a:buSzTx/>
                <a:buFontTx/>
                <a:buNone/>
              </a:pPr>
              <a:t>35</a:t>
            </a:fld>
            <a:endParaRPr lang="en-US" altLang="en-US" sz="1400">
              <a:latin typeface="Times New Roman" pitchFamily="18" charset="0"/>
            </a:endParaRPr>
          </a:p>
        </p:txBody>
      </p:sp>
      <p:sp>
        <p:nvSpPr>
          <p:cNvPr id="6148" name="Rectangle 2"/>
          <p:cNvSpPr>
            <a:spLocks noGrp="1" noChangeArrowheads="1"/>
          </p:cNvSpPr>
          <p:nvPr>
            <p:ph type="title"/>
          </p:nvPr>
        </p:nvSpPr>
        <p:spPr>
          <a:xfrm>
            <a:off x="228600" y="152400"/>
            <a:ext cx="8610600" cy="769937"/>
          </a:xfrm>
          <a:extLst>
            <a:ext uri="{909E8E84-426E-40DD-AFC4-6F175D3DCCD1}">
              <a14:hiddenFill xmlns:a14="http://schemas.microsoft.com/office/drawing/2010/main">
                <a:solidFill>
                  <a:srgbClr val="FFFFFF"/>
                </a:solidFill>
              </a14:hiddenFill>
            </a:ext>
          </a:extLst>
        </p:spPr>
        <p:txBody>
          <a:bodyPr>
            <a:normAutofit fontScale="90000"/>
          </a:bodyPr>
          <a:lstStyle/>
          <a:p>
            <a:pPr algn="ctr" eaLnBrk="1" fontAlgn="auto" hangingPunct="1">
              <a:spcAft>
                <a:spcPts val="0"/>
              </a:spcAft>
              <a:defRPr/>
            </a:pPr>
            <a:r>
              <a:rPr lang="en-US" altLang="en-US" sz="3600" dirty="0">
                <a:solidFill>
                  <a:schemeClr val="tx1"/>
                </a:solidFill>
                <a:effectLst/>
                <a:latin typeface="Arial" panose="020B0604020202020204" pitchFamily="34" charset="0"/>
                <a:cs typeface="Arial" panose="020B0604020202020204" pitchFamily="34" charset="0"/>
              </a:rPr>
              <a:t>TPSID Program Description</a:t>
            </a:r>
            <a:br>
              <a:rPr lang="en-US" altLang="en-US" sz="3600" dirty="0">
                <a:solidFill>
                  <a:schemeClr val="tx1"/>
                </a:solidFill>
                <a:effectLst/>
                <a:latin typeface="Arial" panose="020B0604020202020204" pitchFamily="34" charset="0"/>
                <a:cs typeface="Arial" panose="020B0604020202020204" pitchFamily="34" charset="0"/>
              </a:rPr>
            </a:br>
            <a:r>
              <a:rPr lang="en-US" altLang="en-US" sz="3600" dirty="0">
                <a:solidFill>
                  <a:schemeClr val="tx1"/>
                </a:solidFill>
                <a:effectLst/>
                <a:latin typeface="Arial" panose="020B0604020202020204" pitchFamily="34" charset="0"/>
                <a:cs typeface="Arial" panose="020B0604020202020204" pitchFamily="34" charset="0"/>
              </a:rPr>
              <a:t> of Absolute Priorities</a:t>
            </a:r>
          </a:p>
        </p:txBody>
      </p:sp>
    </p:spTree>
    <p:extLst>
      <p:ext uri="{BB962C8B-B14F-4D97-AF65-F5344CB8AC3E}">
        <p14:creationId xmlns:p14="http://schemas.microsoft.com/office/powerpoint/2010/main" val="38737090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9" name="Rectangle 3"/>
          <p:cNvSpPr>
            <a:spLocks noGrp="1" noChangeArrowheads="1"/>
          </p:cNvSpPr>
          <p:nvPr>
            <p:ph idx="1"/>
          </p:nvPr>
        </p:nvSpPr>
        <p:spPr>
          <a:xfrm>
            <a:off x="304800" y="914400"/>
            <a:ext cx="7467600" cy="3711575"/>
          </a:xfrm>
        </p:spPr>
        <p:txBody>
          <a:bodyPr>
            <a:noAutofit/>
          </a:bodyPr>
          <a:lstStyle/>
          <a:p>
            <a:pPr marL="0" indent="0" eaLnBrk="1" fontAlgn="auto" hangingPunct="1">
              <a:spcBef>
                <a:spcPts val="0"/>
              </a:spcBef>
              <a:spcAft>
                <a:spcPts val="0"/>
              </a:spcAft>
              <a:buFont typeface="Wingdings 3" pitchFamily="18" charset="2"/>
              <a:buNone/>
              <a:defRPr/>
            </a:pPr>
            <a:endParaRPr lang="en-US" sz="2000" dirty="0">
              <a:latin typeface="Arial" panose="020B0604020202020204" pitchFamily="34" charset="0"/>
              <a:cs typeface="Arial" panose="020B0604020202020204" pitchFamily="34" charset="0"/>
            </a:endParaRPr>
          </a:p>
          <a:p>
            <a:pPr marL="0" indent="0" eaLnBrk="1" fontAlgn="auto" hangingPunct="1">
              <a:spcBef>
                <a:spcPts val="0"/>
              </a:spcBef>
              <a:spcAft>
                <a:spcPts val="0"/>
              </a:spcAft>
              <a:buFont typeface="Wingdings 3" pitchFamily="18" charset="2"/>
              <a:buNone/>
              <a:defRPr/>
            </a:pPr>
            <a:r>
              <a:rPr lang="en-US" sz="2000" b="1" u="sng" dirty="0">
                <a:latin typeface="Arial" panose="020B0604020202020204" pitchFamily="34" charset="0"/>
                <a:cs typeface="Arial" panose="020B0604020202020204" pitchFamily="34" charset="0"/>
              </a:rPr>
              <a:t>TPSID program funds may not be used for:</a:t>
            </a:r>
          </a:p>
          <a:p>
            <a:pPr marL="0" indent="0" eaLnBrk="1" fontAlgn="auto" hangingPunct="1">
              <a:spcBef>
                <a:spcPts val="0"/>
              </a:spcBef>
              <a:spcAft>
                <a:spcPts val="0"/>
              </a:spcAft>
              <a:buFont typeface="Wingdings 3" pitchFamily="18" charset="2"/>
              <a:buNone/>
              <a:defRPr/>
            </a:pPr>
            <a:endParaRPr lang="en-US" sz="2000" b="1" u="sng" dirty="0">
              <a:latin typeface="Arial" panose="020B0604020202020204" pitchFamily="34" charset="0"/>
              <a:cs typeface="Arial" panose="020B0604020202020204" pitchFamily="34" charset="0"/>
            </a:endParaRPr>
          </a:p>
          <a:p>
            <a:pPr marL="0" indent="0" eaLnBrk="1" fontAlgn="auto" hangingPunct="1">
              <a:spcBef>
                <a:spcPts val="0"/>
              </a:spcBef>
              <a:spcAft>
                <a:spcPts val="0"/>
              </a:spcAft>
              <a:buFont typeface="Wingdings 3" pitchFamily="18" charset="2"/>
              <a:buNone/>
              <a:defRPr/>
            </a:pPr>
            <a:r>
              <a:rPr lang="en-US" sz="2000" dirty="0">
                <a:latin typeface="Arial" panose="020B0604020202020204" pitchFamily="34" charset="0"/>
                <a:cs typeface="Arial" panose="020B0604020202020204" pitchFamily="34" charset="0"/>
              </a:rPr>
              <a:t>(5) </a:t>
            </a:r>
            <a:r>
              <a:rPr lang="en-US" sz="2000" b="1" dirty="0">
                <a:latin typeface="Arial" panose="020B0604020202020204" pitchFamily="34" charset="0"/>
                <a:cs typeface="Arial" panose="020B0604020202020204" pitchFamily="34" charset="0"/>
              </a:rPr>
              <a:t>Subawards/mini grants</a:t>
            </a:r>
          </a:p>
          <a:p>
            <a:pPr marL="0" indent="0" eaLnBrk="1" fontAlgn="auto" hangingPunct="1">
              <a:spcBef>
                <a:spcPts val="0"/>
              </a:spcBef>
              <a:spcAft>
                <a:spcPts val="0"/>
              </a:spcAft>
              <a:buFont typeface="Wingdings 3" pitchFamily="18" charset="2"/>
              <a:buNone/>
              <a:defRPr/>
            </a:pPr>
            <a:endParaRPr lang="en-US" sz="2000" dirty="0">
              <a:latin typeface="Arial" panose="020B0604020202020204" pitchFamily="34" charset="0"/>
              <a:cs typeface="Arial" panose="020B0604020202020204" pitchFamily="34" charset="0"/>
            </a:endParaRPr>
          </a:p>
          <a:p>
            <a:r>
              <a:rPr lang="en-US" sz="1600" b="1" u="sng" dirty="0">
                <a:latin typeface="Arial" panose="020B0604020202020204" pitchFamily="34" charset="0"/>
                <a:cs typeface="Arial" panose="020B0604020202020204" pitchFamily="34" charset="0"/>
              </a:rPr>
              <a:t>A  SPECIAL NOTE REGARDING SUBAWARDS (continued)</a:t>
            </a:r>
            <a:r>
              <a:rPr lang="en-US" sz="1600" u="sng" dirty="0">
                <a:latin typeface="Arial" panose="020B0604020202020204" pitchFamily="34" charset="0"/>
                <a:cs typeface="Arial" panose="020B0604020202020204" pitchFamily="34" charset="0"/>
              </a:rPr>
              <a:t>-</a:t>
            </a:r>
          </a:p>
          <a:p>
            <a:endParaRPr lang="en-US" sz="1600" dirty="0">
              <a:latin typeface="Arial" panose="020B0604020202020204" pitchFamily="34" charset="0"/>
              <a:cs typeface="Arial" panose="020B0604020202020204" pitchFamily="34" charset="0"/>
            </a:endParaRPr>
          </a:p>
          <a:p>
            <a:r>
              <a:rPr lang="en-US" sz="1600" b="1" dirty="0">
                <a:latin typeface="Arial" panose="020B0604020202020204" pitchFamily="34" charset="0"/>
                <a:cs typeface="Arial" panose="020B0604020202020204" pitchFamily="34" charset="0"/>
              </a:rPr>
              <a:t>DEFINITION OF A SUBAWARD</a:t>
            </a:r>
          </a:p>
          <a:p>
            <a:r>
              <a:rPr lang="en-US" sz="1600" b="1" dirty="0">
                <a:latin typeface="Arial" panose="020B0604020202020204" pitchFamily="34" charset="0"/>
                <a:cs typeface="Arial" panose="020B0604020202020204" pitchFamily="34" charset="0"/>
              </a:rPr>
              <a:t>200.92   Subaward</a:t>
            </a:r>
            <a:r>
              <a:rPr lang="en-US" sz="1600" dirty="0">
                <a:latin typeface="Arial" panose="020B0604020202020204" pitchFamily="34" charset="0"/>
                <a:cs typeface="Arial" panose="020B0604020202020204" pitchFamily="34" charset="0"/>
              </a:rPr>
              <a:t>.</a:t>
            </a:r>
          </a:p>
          <a:p>
            <a:r>
              <a:rPr lang="en-US" sz="1600" dirty="0">
                <a:latin typeface="Arial" panose="020B0604020202020204" pitchFamily="34" charset="0"/>
                <a:cs typeface="Arial" panose="020B0604020202020204" pitchFamily="34" charset="0"/>
              </a:rPr>
              <a:t>Subaward means an award provided by a pass-through entity to a subrecipient for the subrecipient to carry out part of a Federal award received by the pass-through entity. It does not include payments to a contractor or payments to an individual that is a beneficiary of a Federal program. A subaward may be provided through any form of legal agreement, including an agreement that the pass-through entity considers a contract.</a:t>
            </a:r>
          </a:p>
          <a:p>
            <a:pPr marL="109537" indent="0">
              <a:buNone/>
            </a:pPr>
            <a:endParaRPr lang="en-US" sz="1600" dirty="0">
              <a:latin typeface="Arial" panose="020B0604020202020204" pitchFamily="34" charset="0"/>
              <a:cs typeface="Arial" panose="020B0604020202020204" pitchFamily="34" charset="0"/>
            </a:endParaRPr>
          </a:p>
          <a:p>
            <a:pPr marL="0" indent="-256032" eaLnBrk="1" fontAlgn="auto" hangingPunct="1">
              <a:spcBef>
                <a:spcPts val="0"/>
              </a:spcBef>
              <a:spcAft>
                <a:spcPts val="0"/>
              </a:spcAft>
              <a:buFont typeface="Wingdings 3"/>
              <a:buChar char=""/>
              <a:defRPr/>
            </a:pPr>
            <a:endParaRPr lang="en-US" sz="2000" b="1" dirty="0">
              <a:latin typeface="Arial" panose="020B0604020202020204" pitchFamily="34" charset="0"/>
              <a:cs typeface="Arial" panose="020B0604020202020204" pitchFamily="34" charset="0"/>
            </a:endParaRPr>
          </a:p>
          <a:p>
            <a:pPr marL="365760" indent="-256032" eaLnBrk="1" fontAlgn="auto" hangingPunct="1">
              <a:spcAft>
                <a:spcPts val="0"/>
              </a:spcAft>
              <a:buFontTx/>
              <a:buNone/>
              <a:defRPr/>
            </a:pPr>
            <a:endParaRPr lang="en-US" sz="2000" dirty="0">
              <a:latin typeface="Arial" panose="020B0604020202020204" pitchFamily="34" charset="0"/>
              <a:cs typeface="Arial" panose="020B0604020202020204" pitchFamily="34" charset="0"/>
            </a:endParaRPr>
          </a:p>
        </p:txBody>
      </p:sp>
      <p:sp>
        <p:nvSpPr>
          <p:cNvPr id="29699" name="Rectangle 35"/>
          <p:cNvSpPr>
            <a:spLocks noGrp="1" noChangeArrowheads="1"/>
          </p:cNvSpPr>
          <p:nvPr>
            <p:ph type="ftr" sz="quarter" idx="11"/>
          </p:nvPr>
        </p:nvSpPr>
        <p:spPr bwMode="auto">
          <a:xfrm>
            <a:off x="2362200" y="6249988"/>
            <a:ext cx="4724400" cy="228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r>
              <a:rPr lang="en-US" altLang="en-US" sz="1400">
                <a:latin typeface="Times New Roman" pitchFamily="18" charset="0"/>
              </a:rPr>
              <a:t>US Dept of Education- Office of Postsecondary Education</a:t>
            </a:r>
          </a:p>
        </p:txBody>
      </p:sp>
      <p:sp>
        <p:nvSpPr>
          <p:cNvPr id="29700" name="Rectangle 36"/>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fld id="{B43E332C-4500-4306-8CFD-56B84ABBE8AB}" type="slidenum">
              <a:rPr lang="en-US" altLang="en-US" sz="1400" smtClean="0">
                <a:latin typeface="Times New Roman" pitchFamily="18" charset="0"/>
              </a:rPr>
              <a:pPr eaLnBrk="1" hangingPunct="1">
                <a:spcBef>
                  <a:spcPct val="0"/>
                </a:spcBef>
                <a:buClrTx/>
                <a:buSzTx/>
                <a:buFontTx/>
                <a:buNone/>
              </a:pPr>
              <a:t>36</a:t>
            </a:fld>
            <a:endParaRPr lang="en-US" altLang="en-US" sz="1400">
              <a:latin typeface="Times New Roman" pitchFamily="18" charset="0"/>
            </a:endParaRPr>
          </a:p>
        </p:txBody>
      </p:sp>
      <p:sp>
        <p:nvSpPr>
          <p:cNvPr id="6148" name="Rectangle 2"/>
          <p:cNvSpPr>
            <a:spLocks noGrp="1" noChangeArrowheads="1"/>
          </p:cNvSpPr>
          <p:nvPr>
            <p:ph type="title"/>
          </p:nvPr>
        </p:nvSpPr>
        <p:spPr>
          <a:xfrm>
            <a:off x="228600" y="152400"/>
            <a:ext cx="8610600" cy="769937"/>
          </a:xfrm>
          <a:extLst>
            <a:ext uri="{909E8E84-426E-40DD-AFC4-6F175D3DCCD1}">
              <a14:hiddenFill xmlns:a14="http://schemas.microsoft.com/office/drawing/2010/main">
                <a:solidFill>
                  <a:srgbClr val="FFFFFF"/>
                </a:solidFill>
              </a14:hiddenFill>
            </a:ext>
          </a:extLst>
        </p:spPr>
        <p:txBody>
          <a:bodyPr>
            <a:normAutofit fontScale="90000"/>
          </a:bodyPr>
          <a:lstStyle/>
          <a:p>
            <a:pPr algn="ctr" eaLnBrk="1" fontAlgn="auto" hangingPunct="1">
              <a:spcAft>
                <a:spcPts val="0"/>
              </a:spcAft>
              <a:defRPr/>
            </a:pPr>
            <a:r>
              <a:rPr lang="en-US" altLang="en-US" sz="3600" dirty="0">
                <a:solidFill>
                  <a:schemeClr val="tx1"/>
                </a:solidFill>
                <a:effectLst/>
                <a:latin typeface="Arial" panose="020B0604020202020204" pitchFamily="34" charset="0"/>
                <a:cs typeface="Arial" panose="020B0604020202020204" pitchFamily="34" charset="0"/>
              </a:rPr>
              <a:t>TPSID Program Description</a:t>
            </a:r>
            <a:br>
              <a:rPr lang="en-US" altLang="en-US" sz="3600" dirty="0">
                <a:solidFill>
                  <a:schemeClr val="tx1"/>
                </a:solidFill>
                <a:effectLst/>
                <a:latin typeface="Arial" panose="020B0604020202020204" pitchFamily="34" charset="0"/>
                <a:cs typeface="Arial" panose="020B0604020202020204" pitchFamily="34" charset="0"/>
              </a:rPr>
            </a:br>
            <a:r>
              <a:rPr lang="en-US" altLang="en-US" sz="3600" dirty="0">
                <a:solidFill>
                  <a:schemeClr val="tx1"/>
                </a:solidFill>
                <a:effectLst/>
                <a:latin typeface="Arial" panose="020B0604020202020204" pitchFamily="34" charset="0"/>
                <a:cs typeface="Arial" panose="020B0604020202020204" pitchFamily="34" charset="0"/>
              </a:rPr>
              <a:t> of Absolute Priorities</a:t>
            </a:r>
          </a:p>
        </p:txBody>
      </p:sp>
    </p:spTree>
    <p:extLst>
      <p:ext uri="{BB962C8B-B14F-4D97-AF65-F5344CB8AC3E}">
        <p14:creationId xmlns:p14="http://schemas.microsoft.com/office/powerpoint/2010/main" val="352540798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9" name="Rectangle 3"/>
          <p:cNvSpPr>
            <a:spLocks noGrp="1" noChangeArrowheads="1"/>
          </p:cNvSpPr>
          <p:nvPr>
            <p:ph idx="1"/>
          </p:nvPr>
        </p:nvSpPr>
        <p:spPr>
          <a:xfrm>
            <a:off x="304800" y="914400"/>
            <a:ext cx="7467600" cy="3711575"/>
          </a:xfrm>
        </p:spPr>
        <p:txBody>
          <a:bodyPr>
            <a:noAutofit/>
          </a:bodyPr>
          <a:lstStyle/>
          <a:p>
            <a:pPr marL="0" indent="0" eaLnBrk="1" fontAlgn="auto" hangingPunct="1">
              <a:spcBef>
                <a:spcPts val="0"/>
              </a:spcBef>
              <a:spcAft>
                <a:spcPts val="0"/>
              </a:spcAft>
              <a:buFont typeface="Wingdings 3" pitchFamily="18" charset="2"/>
              <a:buNone/>
              <a:defRPr/>
            </a:pPr>
            <a:endParaRPr lang="en-US" sz="2000" dirty="0">
              <a:latin typeface="Arial" panose="020B0604020202020204" pitchFamily="34" charset="0"/>
              <a:cs typeface="Arial" panose="020B0604020202020204" pitchFamily="34" charset="0"/>
            </a:endParaRPr>
          </a:p>
          <a:p>
            <a:pPr marL="0" indent="0" eaLnBrk="1" fontAlgn="auto" hangingPunct="1">
              <a:spcBef>
                <a:spcPts val="0"/>
              </a:spcBef>
              <a:spcAft>
                <a:spcPts val="0"/>
              </a:spcAft>
              <a:buFont typeface="Wingdings 3" pitchFamily="18" charset="2"/>
              <a:buNone/>
              <a:defRPr/>
            </a:pPr>
            <a:r>
              <a:rPr lang="en-US" sz="2000" b="1" u="sng" dirty="0">
                <a:latin typeface="Arial" panose="020B0604020202020204" pitchFamily="34" charset="0"/>
                <a:cs typeface="Arial" panose="020B0604020202020204" pitchFamily="34" charset="0"/>
              </a:rPr>
              <a:t>TPSID program funds may not be used for:</a:t>
            </a:r>
          </a:p>
          <a:p>
            <a:pPr marL="0" indent="0" eaLnBrk="1" fontAlgn="auto" hangingPunct="1">
              <a:spcBef>
                <a:spcPts val="0"/>
              </a:spcBef>
              <a:spcAft>
                <a:spcPts val="0"/>
              </a:spcAft>
              <a:buFont typeface="Wingdings 3" pitchFamily="18" charset="2"/>
              <a:buNone/>
              <a:defRPr/>
            </a:pPr>
            <a:endParaRPr lang="en-US" sz="2000" b="1" u="sng" dirty="0">
              <a:latin typeface="Arial" panose="020B0604020202020204" pitchFamily="34" charset="0"/>
              <a:cs typeface="Arial" panose="020B0604020202020204" pitchFamily="34" charset="0"/>
            </a:endParaRPr>
          </a:p>
          <a:p>
            <a:pPr marL="0" indent="0" eaLnBrk="1" fontAlgn="auto" hangingPunct="1">
              <a:spcBef>
                <a:spcPts val="0"/>
              </a:spcBef>
              <a:spcAft>
                <a:spcPts val="0"/>
              </a:spcAft>
              <a:buFont typeface="Wingdings 3" pitchFamily="18" charset="2"/>
              <a:buNone/>
              <a:defRPr/>
            </a:pPr>
            <a:r>
              <a:rPr lang="en-US" sz="2000" dirty="0">
                <a:latin typeface="Arial" panose="020B0604020202020204" pitchFamily="34" charset="0"/>
                <a:cs typeface="Arial" panose="020B0604020202020204" pitchFamily="34" charset="0"/>
              </a:rPr>
              <a:t>(5) </a:t>
            </a:r>
            <a:r>
              <a:rPr lang="en-US" sz="2000" b="1" dirty="0">
                <a:latin typeface="Arial" panose="020B0604020202020204" pitchFamily="34" charset="0"/>
                <a:cs typeface="Arial" panose="020B0604020202020204" pitchFamily="34" charset="0"/>
              </a:rPr>
              <a:t>Subawards/mini grants</a:t>
            </a:r>
          </a:p>
          <a:p>
            <a:pPr marL="0" indent="0" eaLnBrk="1" fontAlgn="auto" hangingPunct="1">
              <a:spcBef>
                <a:spcPts val="0"/>
              </a:spcBef>
              <a:spcAft>
                <a:spcPts val="0"/>
              </a:spcAft>
              <a:buFont typeface="Wingdings 3" pitchFamily="18" charset="2"/>
              <a:buNone/>
              <a:defRPr/>
            </a:pPr>
            <a:endParaRPr lang="en-US" sz="2000" dirty="0">
              <a:latin typeface="Arial" panose="020B0604020202020204" pitchFamily="34" charset="0"/>
              <a:cs typeface="Arial" panose="020B0604020202020204" pitchFamily="34" charset="0"/>
            </a:endParaRPr>
          </a:p>
          <a:p>
            <a:pPr marL="109537" indent="0">
              <a:buNone/>
            </a:pPr>
            <a:r>
              <a:rPr lang="en-US" sz="1600" b="1" u="sng" dirty="0">
                <a:latin typeface="Arial" panose="020B0604020202020204" pitchFamily="34" charset="0"/>
                <a:cs typeface="Arial" panose="020B0604020202020204" pitchFamily="34" charset="0"/>
              </a:rPr>
              <a:t>A  SPECIAL NOTE REGARDING SUBAWARDS (continued)</a:t>
            </a:r>
            <a:r>
              <a:rPr lang="en-US" sz="1600" u="sng" dirty="0">
                <a:latin typeface="Arial" panose="020B0604020202020204" pitchFamily="34" charset="0"/>
                <a:cs typeface="Arial" panose="020B0604020202020204" pitchFamily="34" charset="0"/>
              </a:rPr>
              <a:t>-</a:t>
            </a:r>
          </a:p>
          <a:p>
            <a:endParaRPr lang="en-US" sz="1600" dirty="0">
              <a:latin typeface="Arial" panose="020B0604020202020204" pitchFamily="34" charset="0"/>
              <a:cs typeface="Arial" panose="020B0604020202020204" pitchFamily="34" charset="0"/>
            </a:endParaRPr>
          </a:p>
          <a:p>
            <a:pPr marL="109537" indent="0">
              <a:buNone/>
            </a:pPr>
            <a:r>
              <a:rPr lang="en-US" sz="1600" b="1" u="sng" dirty="0">
                <a:latin typeface="Arial" panose="020B0604020202020204" pitchFamily="34" charset="0"/>
                <a:cs typeface="Arial" panose="020B0604020202020204" pitchFamily="34" charset="0"/>
              </a:rPr>
              <a:t>DEFINITION OF A SUBRECIPIENT</a:t>
            </a:r>
          </a:p>
          <a:p>
            <a:pPr marL="109537" indent="0">
              <a:buNone/>
            </a:pPr>
            <a:r>
              <a:rPr lang="en-US" sz="1600" b="1" dirty="0">
                <a:latin typeface="Arial" panose="020B0604020202020204" pitchFamily="34" charset="0"/>
                <a:cs typeface="Arial" panose="020B0604020202020204" pitchFamily="34" charset="0"/>
              </a:rPr>
              <a:t>§200.93   Subrecipient</a:t>
            </a:r>
            <a:r>
              <a:rPr lang="en-US" sz="1600" dirty="0">
                <a:latin typeface="Arial" panose="020B0604020202020204" pitchFamily="34" charset="0"/>
                <a:cs typeface="Arial" panose="020B0604020202020204" pitchFamily="34" charset="0"/>
              </a:rPr>
              <a:t>.</a:t>
            </a:r>
          </a:p>
          <a:p>
            <a:pPr marL="109537" indent="0">
              <a:buNone/>
            </a:pPr>
            <a:r>
              <a:rPr lang="en-US" sz="1600" dirty="0">
                <a:latin typeface="Arial" panose="020B0604020202020204" pitchFamily="34" charset="0"/>
                <a:cs typeface="Arial" panose="020B0604020202020204" pitchFamily="34" charset="0"/>
              </a:rPr>
              <a:t>Subrecipient means a non-Federal entity that receives a subaward from a pass-through entity to carry out part of a Federal program; but does not include an individual that is a beneficiary of such program. A subrecipient may also be a recipient of other Federal awards directly from a Federal awarding agency.</a:t>
            </a:r>
          </a:p>
          <a:p>
            <a:pPr marL="109537" indent="0">
              <a:buNone/>
            </a:pPr>
            <a:r>
              <a:rPr lang="en-US" sz="1600" dirty="0">
                <a:latin typeface="Arial" panose="020B0604020202020204" pitchFamily="34" charset="0"/>
                <a:cs typeface="Arial" panose="020B0604020202020204" pitchFamily="34" charset="0"/>
              </a:rPr>
              <a:t> </a:t>
            </a:r>
          </a:p>
          <a:p>
            <a:pPr marL="0" indent="-256032" eaLnBrk="1" fontAlgn="auto" hangingPunct="1">
              <a:spcBef>
                <a:spcPts val="0"/>
              </a:spcBef>
              <a:spcAft>
                <a:spcPts val="0"/>
              </a:spcAft>
              <a:buFont typeface="Wingdings 3"/>
              <a:buChar char=""/>
              <a:defRPr/>
            </a:pPr>
            <a:endParaRPr lang="en-US" sz="2000" b="1" dirty="0">
              <a:latin typeface="Arial" panose="020B0604020202020204" pitchFamily="34" charset="0"/>
              <a:cs typeface="Arial" panose="020B0604020202020204" pitchFamily="34" charset="0"/>
            </a:endParaRPr>
          </a:p>
          <a:p>
            <a:pPr marL="365760" indent="-256032" eaLnBrk="1" fontAlgn="auto" hangingPunct="1">
              <a:spcAft>
                <a:spcPts val="0"/>
              </a:spcAft>
              <a:buFontTx/>
              <a:buNone/>
              <a:defRPr/>
            </a:pPr>
            <a:endParaRPr lang="en-US" sz="2000" dirty="0">
              <a:latin typeface="Arial" panose="020B0604020202020204" pitchFamily="34" charset="0"/>
              <a:cs typeface="Arial" panose="020B0604020202020204" pitchFamily="34" charset="0"/>
            </a:endParaRPr>
          </a:p>
        </p:txBody>
      </p:sp>
      <p:sp>
        <p:nvSpPr>
          <p:cNvPr id="29699" name="Rectangle 35"/>
          <p:cNvSpPr>
            <a:spLocks noGrp="1" noChangeArrowheads="1"/>
          </p:cNvSpPr>
          <p:nvPr>
            <p:ph type="ftr" sz="quarter" idx="11"/>
          </p:nvPr>
        </p:nvSpPr>
        <p:spPr bwMode="auto">
          <a:xfrm>
            <a:off x="2362200" y="6249988"/>
            <a:ext cx="4724400" cy="228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r>
              <a:rPr lang="en-US" altLang="en-US" sz="1400">
                <a:latin typeface="Times New Roman" pitchFamily="18" charset="0"/>
              </a:rPr>
              <a:t>US Dept of Education- Office of Postsecondary Education</a:t>
            </a:r>
          </a:p>
        </p:txBody>
      </p:sp>
      <p:sp>
        <p:nvSpPr>
          <p:cNvPr id="29700" name="Rectangle 36"/>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fld id="{B43E332C-4500-4306-8CFD-56B84ABBE8AB}" type="slidenum">
              <a:rPr lang="en-US" altLang="en-US" sz="1400" smtClean="0">
                <a:latin typeface="Times New Roman" pitchFamily="18" charset="0"/>
              </a:rPr>
              <a:pPr eaLnBrk="1" hangingPunct="1">
                <a:spcBef>
                  <a:spcPct val="0"/>
                </a:spcBef>
                <a:buClrTx/>
                <a:buSzTx/>
                <a:buFontTx/>
                <a:buNone/>
              </a:pPr>
              <a:t>37</a:t>
            </a:fld>
            <a:endParaRPr lang="en-US" altLang="en-US" sz="1400">
              <a:latin typeface="Times New Roman" pitchFamily="18" charset="0"/>
            </a:endParaRPr>
          </a:p>
        </p:txBody>
      </p:sp>
      <p:sp>
        <p:nvSpPr>
          <p:cNvPr id="6148" name="Rectangle 2"/>
          <p:cNvSpPr>
            <a:spLocks noGrp="1" noChangeArrowheads="1"/>
          </p:cNvSpPr>
          <p:nvPr>
            <p:ph type="title"/>
          </p:nvPr>
        </p:nvSpPr>
        <p:spPr>
          <a:xfrm>
            <a:off x="228600" y="152400"/>
            <a:ext cx="8610600" cy="769937"/>
          </a:xfrm>
          <a:extLst>
            <a:ext uri="{909E8E84-426E-40DD-AFC4-6F175D3DCCD1}">
              <a14:hiddenFill xmlns:a14="http://schemas.microsoft.com/office/drawing/2010/main">
                <a:solidFill>
                  <a:srgbClr val="FFFFFF"/>
                </a:solidFill>
              </a14:hiddenFill>
            </a:ext>
          </a:extLst>
        </p:spPr>
        <p:txBody>
          <a:bodyPr>
            <a:normAutofit fontScale="90000"/>
          </a:bodyPr>
          <a:lstStyle/>
          <a:p>
            <a:pPr algn="ctr" eaLnBrk="1" fontAlgn="auto" hangingPunct="1">
              <a:spcAft>
                <a:spcPts val="0"/>
              </a:spcAft>
              <a:defRPr/>
            </a:pPr>
            <a:r>
              <a:rPr lang="en-US" altLang="en-US" sz="3600" dirty="0">
                <a:solidFill>
                  <a:schemeClr val="tx1"/>
                </a:solidFill>
                <a:effectLst/>
                <a:latin typeface="Arial" panose="020B0604020202020204" pitchFamily="34" charset="0"/>
                <a:cs typeface="Arial" panose="020B0604020202020204" pitchFamily="34" charset="0"/>
              </a:rPr>
              <a:t>TPSID Program Description</a:t>
            </a:r>
            <a:br>
              <a:rPr lang="en-US" altLang="en-US" sz="3600" dirty="0">
                <a:solidFill>
                  <a:schemeClr val="tx1"/>
                </a:solidFill>
                <a:effectLst/>
                <a:latin typeface="Arial" panose="020B0604020202020204" pitchFamily="34" charset="0"/>
                <a:cs typeface="Arial" panose="020B0604020202020204" pitchFamily="34" charset="0"/>
              </a:rPr>
            </a:br>
            <a:r>
              <a:rPr lang="en-US" altLang="en-US" sz="3600" dirty="0">
                <a:solidFill>
                  <a:schemeClr val="tx1"/>
                </a:solidFill>
                <a:effectLst/>
                <a:latin typeface="Arial" panose="020B0604020202020204" pitchFamily="34" charset="0"/>
                <a:cs typeface="Arial" panose="020B0604020202020204" pitchFamily="34" charset="0"/>
              </a:rPr>
              <a:t> of Absolute Priorities</a:t>
            </a:r>
          </a:p>
        </p:txBody>
      </p:sp>
    </p:spTree>
    <p:extLst>
      <p:ext uri="{BB962C8B-B14F-4D97-AF65-F5344CB8AC3E}">
        <p14:creationId xmlns:p14="http://schemas.microsoft.com/office/powerpoint/2010/main" val="137723519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9" name="Rectangle 3"/>
          <p:cNvSpPr>
            <a:spLocks noGrp="1" noChangeArrowheads="1"/>
          </p:cNvSpPr>
          <p:nvPr>
            <p:ph idx="1"/>
          </p:nvPr>
        </p:nvSpPr>
        <p:spPr>
          <a:xfrm>
            <a:off x="304800" y="914400"/>
            <a:ext cx="7467600" cy="3711575"/>
          </a:xfrm>
        </p:spPr>
        <p:txBody>
          <a:bodyPr>
            <a:noAutofit/>
          </a:bodyPr>
          <a:lstStyle/>
          <a:p>
            <a:pPr marL="0" indent="0" eaLnBrk="1" fontAlgn="auto" hangingPunct="1">
              <a:spcBef>
                <a:spcPts val="0"/>
              </a:spcBef>
              <a:spcAft>
                <a:spcPts val="0"/>
              </a:spcAft>
              <a:buFont typeface="Wingdings 3" pitchFamily="18" charset="2"/>
              <a:buNone/>
              <a:defRPr/>
            </a:pPr>
            <a:endParaRPr lang="en-US" sz="2000" dirty="0">
              <a:latin typeface="Arial" panose="020B0604020202020204" pitchFamily="34" charset="0"/>
              <a:cs typeface="Arial" panose="020B0604020202020204" pitchFamily="34" charset="0"/>
            </a:endParaRPr>
          </a:p>
          <a:p>
            <a:pPr marL="109537" indent="0">
              <a:buFont typeface="Wingdings 3" pitchFamily="18" charset="2"/>
              <a:buNone/>
              <a:defRPr/>
            </a:pPr>
            <a:r>
              <a:rPr lang="en-US" sz="1800" b="1" u="sng" cap="all" dirty="0">
                <a:latin typeface="Arial" panose="020B0604020202020204" pitchFamily="34" charset="0"/>
                <a:cs typeface="Arial" panose="020B0604020202020204" pitchFamily="34" charset="0"/>
              </a:rPr>
              <a:t>Allowable Costs </a:t>
            </a:r>
            <a:endParaRPr lang="en-US" sz="1800" dirty="0">
              <a:latin typeface="Arial" panose="020B0604020202020204" pitchFamily="34" charset="0"/>
              <a:cs typeface="Arial" panose="020B0604020202020204" pitchFamily="34" charset="0"/>
            </a:endParaRPr>
          </a:p>
          <a:p>
            <a:pPr marL="109537" indent="0">
              <a:buFont typeface="Wingdings 3" pitchFamily="18" charset="2"/>
              <a:buNone/>
              <a:defRPr/>
            </a:pPr>
            <a:endParaRPr lang="en-US" sz="1600" dirty="0">
              <a:latin typeface="Arial" panose="020B0604020202020204" pitchFamily="34" charset="0"/>
              <a:cs typeface="Arial" panose="020B0604020202020204" pitchFamily="34" charset="0"/>
            </a:endParaRPr>
          </a:p>
          <a:p>
            <a:pPr marL="109537" indent="0">
              <a:buFont typeface="Wingdings 3" pitchFamily="18" charset="2"/>
              <a:buNone/>
              <a:defRPr/>
            </a:pPr>
            <a:r>
              <a:rPr lang="en-US" sz="1400" dirty="0">
                <a:latin typeface="Arial" panose="020B0604020202020204" pitchFamily="34" charset="0"/>
                <a:cs typeface="Arial" panose="020B0604020202020204" pitchFamily="34" charset="0"/>
              </a:rPr>
              <a:t>Beginning on 12/26/14, OMB approved the Uniform Administrative Requirements, Cost Principles, and Audit Requirements for Federal Awards (or the Uniform Guidance-2 CFR 200). The Uniform Guidance applies to all grant awards (new and continuation) made on or after 12/26/14. Please note that both audit and indirect cost charges also apply. </a:t>
            </a:r>
          </a:p>
          <a:p>
            <a:pPr marL="109537" indent="0">
              <a:buFont typeface="Wingdings 3" pitchFamily="18" charset="2"/>
              <a:buNone/>
              <a:defRPr/>
            </a:pPr>
            <a:endParaRPr lang="en-US" sz="1400" dirty="0">
              <a:latin typeface="Arial" panose="020B0604020202020204" pitchFamily="34" charset="0"/>
              <a:cs typeface="Arial" panose="020B0604020202020204" pitchFamily="34" charset="0"/>
            </a:endParaRPr>
          </a:p>
          <a:p>
            <a:pPr marL="109537" indent="0">
              <a:buFont typeface="Wingdings 3" pitchFamily="18" charset="2"/>
              <a:buNone/>
              <a:defRPr/>
            </a:pPr>
            <a:r>
              <a:rPr lang="en-US" sz="1400" dirty="0">
                <a:latin typeface="Arial" panose="020B0604020202020204" pitchFamily="34" charset="0"/>
                <a:cs typeface="Arial" panose="020B0604020202020204" pitchFamily="34" charset="0"/>
              </a:rPr>
              <a:t>The Uniform Guidance </a:t>
            </a:r>
            <a:r>
              <a:rPr lang="en-US" sz="1400" dirty="0" err="1">
                <a:latin typeface="Arial" panose="020B0604020202020204" pitchFamily="34" charset="0"/>
                <a:cs typeface="Arial" panose="020B0604020202020204" pitchFamily="34" charset="0"/>
              </a:rPr>
              <a:t>supercedes</a:t>
            </a:r>
            <a:r>
              <a:rPr lang="en-US" sz="1400" dirty="0">
                <a:latin typeface="Arial" panose="020B0604020202020204" pitchFamily="34" charset="0"/>
                <a:cs typeface="Arial" panose="020B0604020202020204" pitchFamily="34" charset="0"/>
              </a:rPr>
              <a:t> and streamlines requirements from OMB Circulars: A-21, A-87, A-110, and A-122 (which have been placed in OMB guidance); Circulars A-89, A-102, and A-133; and the guidance in Circular A-50 on single audit act follow up;  Circulars A-89, A-102, and A-110 are now in Uniform Guidance (2 CFR 200) Subparts B,  C, D Circulars A-21, A-87; and A-122 in Uniform Guidance (2 CFR 200); Subpart E- Circulars A-133, and A-50 in Uniform Guidance (2 CFR 200), Subpart F-EDGAR Parts 74 to 99 are now in EDGAR Parts 75-79 and 81-99 and Parts 74 and 80 have become part of 2 CFR 200.</a:t>
            </a:r>
          </a:p>
          <a:p>
            <a:pPr marL="109537" indent="0">
              <a:buFont typeface="Wingdings 3" pitchFamily="18" charset="2"/>
              <a:buNone/>
              <a:defRPr/>
            </a:pPr>
            <a:endParaRPr lang="en-US" sz="1400" dirty="0">
              <a:latin typeface="Arial" panose="020B0604020202020204" pitchFamily="34" charset="0"/>
              <a:cs typeface="Arial" panose="020B0604020202020204" pitchFamily="34" charset="0"/>
            </a:endParaRPr>
          </a:p>
          <a:p>
            <a:pPr marL="109537" indent="0">
              <a:buNone/>
              <a:defRPr/>
            </a:pPr>
            <a:r>
              <a:rPr lang="en-US" sz="1400" dirty="0">
                <a:latin typeface="Arial" panose="020B0604020202020204" pitchFamily="34" charset="0"/>
                <a:cs typeface="Arial" panose="020B0604020202020204" pitchFamily="34" charset="0"/>
              </a:rPr>
              <a:t>You may access the Uniform Guidance by way of the follow link: https://www.ecfr.gov/cgi-bin/textidx?SID=6214841a79953f26c5c230d72d6b70a1&amp;tpl=/ecfrbrowse/Title02/2cfr200_main_02.tpl</a:t>
            </a:r>
            <a:endParaRPr lang="en-US" sz="1400" dirty="0">
              <a:highlight>
                <a:srgbClr val="FFFF00"/>
              </a:highlight>
              <a:latin typeface="Arial" panose="020B0604020202020204" pitchFamily="34" charset="0"/>
              <a:cs typeface="Arial" panose="020B0604020202020204" pitchFamily="34" charset="0"/>
            </a:endParaRPr>
          </a:p>
          <a:p>
            <a:pPr marL="0" indent="0" eaLnBrk="1" fontAlgn="auto" hangingPunct="1">
              <a:spcBef>
                <a:spcPts val="0"/>
              </a:spcBef>
              <a:spcAft>
                <a:spcPts val="0"/>
              </a:spcAft>
              <a:buFont typeface="Wingdings 3" pitchFamily="18" charset="2"/>
              <a:buNone/>
              <a:defRPr/>
            </a:pPr>
            <a:r>
              <a:rPr lang="en-US" sz="1400" dirty="0">
                <a:highlight>
                  <a:srgbClr val="FFFF00"/>
                </a:highlight>
                <a:latin typeface="Arial" panose="020B0604020202020204" pitchFamily="34" charset="0"/>
                <a:cs typeface="Arial" panose="020B0604020202020204" pitchFamily="34" charset="0"/>
              </a:rPr>
              <a:t> </a:t>
            </a:r>
          </a:p>
          <a:p>
            <a:pPr marL="0" indent="0" eaLnBrk="1" fontAlgn="auto" hangingPunct="1">
              <a:spcBef>
                <a:spcPts val="0"/>
              </a:spcBef>
              <a:spcAft>
                <a:spcPts val="0"/>
              </a:spcAft>
              <a:buFont typeface="Wingdings 3" pitchFamily="18" charset="2"/>
              <a:buNone/>
              <a:defRPr/>
            </a:pPr>
            <a:endParaRPr lang="en-US" sz="1400" dirty="0">
              <a:latin typeface="Arial" panose="020B0604020202020204" pitchFamily="34" charset="0"/>
              <a:cs typeface="Arial" panose="020B0604020202020204" pitchFamily="34" charset="0"/>
            </a:endParaRPr>
          </a:p>
          <a:p>
            <a:pPr marL="0" indent="0" eaLnBrk="1" fontAlgn="auto" hangingPunct="1">
              <a:spcBef>
                <a:spcPts val="0"/>
              </a:spcBef>
              <a:spcAft>
                <a:spcPts val="0"/>
              </a:spcAft>
              <a:buFont typeface="Wingdings 3" pitchFamily="18" charset="2"/>
              <a:buNone/>
              <a:defRPr/>
            </a:pPr>
            <a:r>
              <a:rPr lang="en-US" sz="1400" dirty="0">
                <a:latin typeface="Arial" panose="020B0604020202020204" pitchFamily="34" charset="0"/>
                <a:cs typeface="Arial" panose="020B0604020202020204" pitchFamily="34" charset="0"/>
              </a:rPr>
              <a:t>   </a:t>
            </a:r>
          </a:p>
          <a:p>
            <a:pPr marL="0" indent="-256032" eaLnBrk="1" fontAlgn="auto" hangingPunct="1">
              <a:spcBef>
                <a:spcPts val="0"/>
              </a:spcBef>
              <a:spcAft>
                <a:spcPts val="0"/>
              </a:spcAft>
              <a:buFont typeface="Wingdings 3"/>
              <a:buChar char=""/>
              <a:defRPr/>
            </a:pPr>
            <a:endParaRPr lang="en-US" sz="1400" b="1" dirty="0">
              <a:latin typeface="Arial" panose="020B0604020202020204" pitchFamily="34" charset="0"/>
              <a:cs typeface="Arial" panose="020B0604020202020204" pitchFamily="34" charset="0"/>
            </a:endParaRPr>
          </a:p>
          <a:p>
            <a:pPr marL="365760" indent="-256032" eaLnBrk="1" fontAlgn="auto" hangingPunct="1">
              <a:spcAft>
                <a:spcPts val="0"/>
              </a:spcAft>
              <a:buFontTx/>
              <a:buNone/>
              <a:defRPr/>
            </a:pPr>
            <a:endParaRPr lang="en-US" sz="1400" dirty="0">
              <a:latin typeface="Arial" panose="020B0604020202020204" pitchFamily="34" charset="0"/>
              <a:cs typeface="Arial" panose="020B0604020202020204" pitchFamily="34" charset="0"/>
            </a:endParaRPr>
          </a:p>
        </p:txBody>
      </p:sp>
      <p:sp>
        <p:nvSpPr>
          <p:cNvPr id="30723" name="Rectangle 35"/>
          <p:cNvSpPr>
            <a:spLocks noGrp="1" noChangeArrowheads="1"/>
          </p:cNvSpPr>
          <p:nvPr>
            <p:ph type="ftr" sz="quarter" idx="11"/>
          </p:nvPr>
        </p:nvSpPr>
        <p:spPr bwMode="auto">
          <a:xfrm>
            <a:off x="2362200" y="6249988"/>
            <a:ext cx="4724400" cy="228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r>
              <a:rPr lang="en-US" altLang="en-US" sz="1400">
                <a:latin typeface="Times New Roman" pitchFamily="18" charset="0"/>
              </a:rPr>
              <a:t>US Dept of Education- Office of Postsecondary Education</a:t>
            </a:r>
          </a:p>
        </p:txBody>
      </p:sp>
      <p:sp>
        <p:nvSpPr>
          <p:cNvPr id="30724" name="Rectangle 36"/>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fld id="{24EE0B3D-9A40-4DF8-8DC2-BA7C7511AE0A}" type="slidenum">
              <a:rPr lang="en-US" altLang="en-US" sz="1400" smtClean="0">
                <a:latin typeface="Times New Roman" pitchFamily="18" charset="0"/>
              </a:rPr>
              <a:pPr eaLnBrk="1" hangingPunct="1">
                <a:spcBef>
                  <a:spcPct val="0"/>
                </a:spcBef>
                <a:buClrTx/>
                <a:buSzTx/>
                <a:buFontTx/>
                <a:buNone/>
              </a:pPr>
              <a:t>38</a:t>
            </a:fld>
            <a:endParaRPr lang="en-US" altLang="en-US" sz="1400">
              <a:latin typeface="Times New Roman" pitchFamily="18" charset="0"/>
            </a:endParaRPr>
          </a:p>
        </p:txBody>
      </p:sp>
      <p:sp>
        <p:nvSpPr>
          <p:cNvPr id="6148" name="Rectangle 2"/>
          <p:cNvSpPr>
            <a:spLocks noGrp="1" noChangeArrowheads="1"/>
          </p:cNvSpPr>
          <p:nvPr>
            <p:ph type="title"/>
          </p:nvPr>
        </p:nvSpPr>
        <p:spPr>
          <a:xfrm>
            <a:off x="228600" y="152400"/>
            <a:ext cx="8610600" cy="769937"/>
          </a:xfrm>
          <a:extLst>
            <a:ext uri="{909E8E84-426E-40DD-AFC4-6F175D3DCCD1}">
              <a14:hiddenFill xmlns:a14="http://schemas.microsoft.com/office/drawing/2010/main">
                <a:solidFill>
                  <a:srgbClr val="FFFFFF"/>
                </a:solidFill>
              </a14:hiddenFill>
            </a:ext>
          </a:extLst>
        </p:spPr>
        <p:txBody>
          <a:bodyPr>
            <a:normAutofit fontScale="90000"/>
          </a:bodyPr>
          <a:lstStyle/>
          <a:p>
            <a:pPr algn="ctr" eaLnBrk="1" fontAlgn="auto" hangingPunct="1">
              <a:spcAft>
                <a:spcPts val="0"/>
              </a:spcAft>
              <a:defRPr/>
            </a:pPr>
            <a:r>
              <a:rPr lang="en-US" altLang="en-US" sz="3600" dirty="0">
                <a:solidFill>
                  <a:schemeClr val="tx1"/>
                </a:solidFill>
                <a:effectLst/>
                <a:latin typeface="Arial" panose="020B0604020202020204" pitchFamily="34" charset="0"/>
                <a:cs typeface="Arial" panose="020B0604020202020204" pitchFamily="34" charset="0"/>
              </a:rPr>
              <a:t>TPSID Program Description</a:t>
            </a:r>
            <a:br>
              <a:rPr lang="en-US" altLang="en-US" sz="3600" dirty="0">
                <a:solidFill>
                  <a:schemeClr val="tx1"/>
                </a:solidFill>
                <a:effectLst/>
                <a:latin typeface="Arial" panose="020B0604020202020204" pitchFamily="34" charset="0"/>
                <a:cs typeface="Arial" panose="020B0604020202020204" pitchFamily="34" charset="0"/>
              </a:rPr>
            </a:br>
            <a:r>
              <a:rPr lang="en-US" altLang="en-US" sz="3600" dirty="0">
                <a:solidFill>
                  <a:schemeClr val="tx1"/>
                </a:solidFill>
                <a:effectLst/>
                <a:latin typeface="Arial" panose="020B0604020202020204" pitchFamily="34" charset="0"/>
                <a:cs typeface="Arial" panose="020B0604020202020204" pitchFamily="34" charset="0"/>
              </a:rPr>
              <a:t> of Absolute Priorities</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3"/>
          <p:cNvSpPr>
            <a:spLocks noGrp="1" noChangeArrowheads="1"/>
          </p:cNvSpPr>
          <p:nvPr>
            <p:ph idx="1"/>
          </p:nvPr>
        </p:nvSpPr>
        <p:spPr>
          <a:xfrm>
            <a:off x="457200" y="838200"/>
            <a:ext cx="8229600" cy="3886200"/>
          </a:xfrm>
        </p:spPr>
        <p:txBody>
          <a:bodyPr/>
          <a:lstStyle/>
          <a:p>
            <a:pPr marL="109537" indent="0">
              <a:buFont typeface="Wingdings 3" pitchFamily="18" charset="2"/>
              <a:buNone/>
              <a:defRPr/>
            </a:pPr>
            <a:r>
              <a:rPr lang="en-US" sz="2000" b="1" u="sng" cap="all" dirty="0">
                <a:latin typeface="Arial" panose="020B0604020202020204" pitchFamily="34" charset="0"/>
                <a:cs typeface="Arial" panose="020B0604020202020204" pitchFamily="34" charset="0"/>
              </a:rPr>
              <a:t>Allowable Costs </a:t>
            </a:r>
            <a:r>
              <a:rPr lang="en-US" sz="2000" b="1" u="sng" dirty="0">
                <a:latin typeface="Arial" panose="020B0604020202020204" pitchFamily="34" charset="0"/>
                <a:cs typeface="Arial" panose="020B0604020202020204" pitchFamily="34" charset="0"/>
              </a:rPr>
              <a:t>(continued</a:t>
            </a:r>
            <a:r>
              <a:rPr lang="en-US" sz="2000" b="1" u="sng" cap="all" dirty="0">
                <a:latin typeface="Arial" panose="020B0604020202020204" pitchFamily="34" charset="0"/>
                <a:cs typeface="Arial" panose="020B0604020202020204" pitchFamily="34" charset="0"/>
              </a:rPr>
              <a:t>)</a:t>
            </a:r>
            <a:endParaRPr lang="en-US" sz="2000" dirty="0">
              <a:latin typeface="Arial" panose="020B0604020202020204" pitchFamily="34" charset="0"/>
              <a:cs typeface="Arial" panose="020B0604020202020204" pitchFamily="34" charset="0"/>
            </a:endParaRPr>
          </a:p>
          <a:p>
            <a:pPr marL="109537" indent="0">
              <a:buFont typeface="Wingdings 3" pitchFamily="18" charset="2"/>
              <a:buNone/>
              <a:defRPr/>
            </a:pPr>
            <a:r>
              <a:rPr lang="en-US" sz="1800" dirty="0">
                <a:latin typeface="Arial" panose="020B0604020202020204" pitchFamily="34" charset="0"/>
                <a:cs typeface="Arial" panose="020B0604020202020204" pitchFamily="34" charset="0"/>
              </a:rPr>
              <a:t>A note regarding the use of TPSID grant funds, as it relates to the concept of “double dipping (</a:t>
            </a:r>
            <a:r>
              <a:rPr lang="en-US" sz="1800" i="1" dirty="0">
                <a:latin typeface="Arial" panose="020B0604020202020204" pitchFamily="34" charset="0"/>
                <a:cs typeface="Arial" panose="020B0604020202020204" pitchFamily="34" charset="0"/>
              </a:rPr>
              <a:t>the concept of supplement vs. supplant</a:t>
            </a:r>
            <a:r>
              <a:rPr lang="en-US" sz="1800" dirty="0">
                <a:latin typeface="Arial" panose="020B0604020202020204" pitchFamily="34" charset="0"/>
                <a:cs typeface="Arial" panose="020B0604020202020204" pitchFamily="34" charset="0"/>
              </a:rPr>
              <a:t>)”:</a:t>
            </a:r>
          </a:p>
          <a:p>
            <a:pPr marL="109537" indent="0">
              <a:buFont typeface="Wingdings 3" pitchFamily="18" charset="2"/>
              <a:buNone/>
              <a:defRPr/>
            </a:pPr>
            <a:endParaRPr lang="en-US" sz="1800" dirty="0">
              <a:latin typeface="Arial" panose="020B0604020202020204" pitchFamily="34" charset="0"/>
              <a:cs typeface="Arial" panose="020B0604020202020204" pitchFamily="34" charset="0"/>
            </a:endParaRPr>
          </a:p>
          <a:p>
            <a:pPr marL="109537" indent="0">
              <a:buFont typeface="Wingdings 3" pitchFamily="18" charset="2"/>
              <a:buNone/>
              <a:defRPr/>
            </a:pPr>
            <a:r>
              <a:rPr lang="en-US" sz="1800" dirty="0">
                <a:latin typeface="Arial" panose="020B0604020202020204" pitchFamily="34" charset="0"/>
                <a:cs typeface="Arial" panose="020B0604020202020204" pitchFamily="34" charset="0"/>
              </a:rPr>
              <a:t>If a 2020 TPSID Program applicant is awarded a grant under this program, and as a result, will be operating two federal grants simultaneously that are similar in nature, the TPSID program grantee will need to ensure that sufficient internal controls and accounting are in place. </a:t>
            </a:r>
          </a:p>
          <a:p>
            <a:pPr marL="109537" indent="0">
              <a:buFont typeface="Wingdings 3" pitchFamily="18" charset="2"/>
              <a:buNone/>
              <a:defRPr/>
            </a:pPr>
            <a:endParaRPr lang="en-US" sz="1800" dirty="0">
              <a:latin typeface="Arial" panose="020B0604020202020204" pitchFamily="34" charset="0"/>
              <a:cs typeface="Arial" panose="020B0604020202020204" pitchFamily="34" charset="0"/>
            </a:endParaRPr>
          </a:p>
          <a:p>
            <a:pPr marL="109537" indent="0">
              <a:buFont typeface="Wingdings 3" pitchFamily="18" charset="2"/>
              <a:buNone/>
              <a:defRPr/>
            </a:pPr>
            <a:r>
              <a:rPr lang="en-US" sz="1800" dirty="0">
                <a:latin typeface="Arial" panose="020B0604020202020204" pitchFamily="34" charset="0"/>
                <a:cs typeface="Arial" panose="020B0604020202020204" pitchFamily="34" charset="0"/>
              </a:rPr>
              <a:t>The onus on a grantee in this situation is to ensure that TPSID grant funds are used for the intended grant period and that both grants </a:t>
            </a:r>
            <a:r>
              <a:rPr lang="en-US" sz="1800" b="1" dirty="0">
                <a:latin typeface="Arial" panose="020B0604020202020204" pitchFamily="34" charset="0"/>
                <a:cs typeface="Arial" panose="020B0604020202020204" pitchFamily="34" charset="0"/>
              </a:rPr>
              <a:t>ARE NOT </a:t>
            </a:r>
            <a:r>
              <a:rPr lang="en-US" sz="1800" dirty="0">
                <a:latin typeface="Arial" panose="020B0604020202020204" pitchFamily="34" charset="0"/>
                <a:cs typeface="Arial" panose="020B0604020202020204" pitchFamily="34" charset="0"/>
              </a:rPr>
              <a:t>charged for any </a:t>
            </a:r>
            <a:r>
              <a:rPr lang="en-US" sz="1800" b="1" dirty="0">
                <a:latin typeface="Arial" panose="020B0604020202020204" pitchFamily="34" charset="0"/>
                <a:cs typeface="Arial" panose="020B0604020202020204" pitchFamily="34" charset="0"/>
              </a:rPr>
              <a:t>one/single </a:t>
            </a:r>
            <a:r>
              <a:rPr lang="en-US" sz="1800" dirty="0">
                <a:latin typeface="Arial" panose="020B0604020202020204" pitchFamily="34" charset="0"/>
                <a:cs typeface="Arial" panose="020B0604020202020204" pitchFamily="34" charset="0"/>
              </a:rPr>
              <a:t>transaction. </a:t>
            </a:r>
          </a:p>
          <a:p>
            <a:pPr marL="109537" indent="0">
              <a:buFont typeface="Wingdings 3" pitchFamily="18" charset="2"/>
              <a:buNone/>
              <a:defRPr/>
            </a:pPr>
            <a:endParaRPr lang="en-US" sz="1800" dirty="0">
              <a:latin typeface="Arial" panose="020B0604020202020204" pitchFamily="34" charset="0"/>
              <a:cs typeface="Arial" panose="020B0604020202020204" pitchFamily="34" charset="0"/>
            </a:endParaRPr>
          </a:p>
          <a:p>
            <a:pPr marL="109537" indent="0">
              <a:buFont typeface="Wingdings 3" pitchFamily="18" charset="2"/>
              <a:buNone/>
              <a:defRPr/>
            </a:pPr>
            <a:r>
              <a:rPr lang="en-US" sz="1800" dirty="0">
                <a:latin typeface="Arial" panose="020B0604020202020204" pitchFamily="34" charset="0"/>
                <a:cs typeface="Arial" panose="020B0604020202020204" pitchFamily="34" charset="0"/>
              </a:rPr>
              <a:t>The TPSID program must not be charged twice for the same service, activity, personnel expense, etc., especially in the circumstance where the objectives in both grants are similar</a:t>
            </a:r>
            <a:r>
              <a:rPr lang="en-US" sz="2000" dirty="0"/>
              <a:t>.  </a:t>
            </a:r>
          </a:p>
        </p:txBody>
      </p:sp>
      <p:sp>
        <p:nvSpPr>
          <p:cNvPr id="31747" name="Rectangle 35"/>
          <p:cNvSpPr>
            <a:spLocks noGrp="1" noChangeArrowheads="1"/>
          </p:cNvSpPr>
          <p:nvPr>
            <p:ph type="ftr" sz="quarter" idx="11"/>
          </p:nvPr>
        </p:nvSpPr>
        <p:spPr bwMode="auto">
          <a:xfrm>
            <a:off x="2133600" y="6096000"/>
            <a:ext cx="510540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r>
              <a:rPr lang="en-US" altLang="en-US" sz="1400">
                <a:latin typeface="Times New Roman" pitchFamily="18" charset="0"/>
              </a:rPr>
              <a:t>US Dept of Education- Office of Postsecondary Education</a:t>
            </a:r>
          </a:p>
        </p:txBody>
      </p:sp>
      <p:sp>
        <p:nvSpPr>
          <p:cNvPr id="31748" name="Rectangle 36"/>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fld id="{A640D0A5-F15A-4C10-B4A2-BE7B86D61D1A}" type="slidenum">
              <a:rPr lang="en-US" altLang="en-US" sz="1400" smtClean="0">
                <a:latin typeface="Times New Roman" pitchFamily="18" charset="0"/>
              </a:rPr>
              <a:pPr eaLnBrk="1" hangingPunct="1">
                <a:spcBef>
                  <a:spcPct val="0"/>
                </a:spcBef>
                <a:buClrTx/>
                <a:buSzTx/>
                <a:buFontTx/>
                <a:buNone/>
              </a:pPr>
              <a:t>39</a:t>
            </a:fld>
            <a:endParaRPr lang="en-US" altLang="en-US" sz="1400">
              <a:latin typeface="Times New Roman" pitchFamily="18" charset="0"/>
            </a:endParaRPr>
          </a:p>
        </p:txBody>
      </p:sp>
      <p:sp>
        <p:nvSpPr>
          <p:cNvPr id="4100" name="Rectangle 2"/>
          <p:cNvSpPr>
            <a:spLocks noGrp="1" noChangeArrowheads="1"/>
          </p:cNvSpPr>
          <p:nvPr>
            <p:ph type="title"/>
          </p:nvPr>
        </p:nvSpPr>
        <p:spPr>
          <a:xfrm>
            <a:off x="381000" y="0"/>
            <a:ext cx="8610600" cy="998537"/>
          </a:xfrm>
          <a:extLst>
            <a:ext uri="{909E8E84-426E-40DD-AFC4-6F175D3DCCD1}">
              <a14:hiddenFill xmlns:a14="http://schemas.microsoft.com/office/drawing/2010/main">
                <a:solidFill>
                  <a:srgbClr val="FFFFFF"/>
                </a:solidFill>
              </a14:hiddenFill>
            </a:ext>
          </a:extLst>
        </p:spPr>
        <p:txBody>
          <a:bodyPr/>
          <a:lstStyle/>
          <a:p>
            <a:pPr eaLnBrk="1" fontAlgn="auto" hangingPunct="1">
              <a:spcAft>
                <a:spcPts val="0"/>
              </a:spcAft>
              <a:defRPr/>
            </a:pPr>
            <a:r>
              <a:rPr lang="en-US" altLang="en-US" sz="2800" dirty="0">
                <a:solidFill>
                  <a:schemeClr val="tx1"/>
                </a:solidFill>
                <a:effectLst/>
                <a:latin typeface="Arial" panose="020B0604020202020204" pitchFamily="34" charset="0"/>
                <a:cs typeface="Arial" panose="020B0604020202020204" pitchFamily="34" charset="0"/>
              </a:rPr>
              <a:t>TPSID Program Description of Absolute Priorities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p:cNvSpPr>
            <a:spLocks noGrp="1" noChangeArrowheads="1"/>
          </p:cNvSpPr>
          <p:nvPr>
            <p:ph idx="1"/>
          </p:nvPr>
        </p:nvSpPr>
        <p:spPr>
          <a:xfrm>
            <a:off x="533400" y="1447800"/>
            <a:ext cx="8229600" cy="3886200"/>
          </a:xfrm>
        </p:spPr>
        <p:txBody>
          <a:bodyPr/>
          <a:lstStyle/>
          <a:p>
            <a:pPr marL="0" eaLnBrk="1" hangingPunct="1">
              <a:spcBef>
                <a:spcPct val="0"/>
              </a:spcBef>
              <a:buFontTx/>
              <a:buNone/>
            </a:pPr>
            <a:r>
              <a:rPr lang="en-US" altLang="en-US" sz="2000" dirty="0">
                <a:latin typeface="Arial" pitchFamily="34" charset="0"/>
                <a:cs typeface="Arial" pitchFamily="34" charset="0"/>
              </a:rPr>
              <a:t>The TPSID Program awards grants to institutions of higher education </a:t>
            </a:r>
          </a:p>
          <a:p>
            <a:pPr marL="0" eaLnBrk="1" hangingPunct="1">
              <a:spcBef>
                <a:spcPct val="0"/>
              </a:spcBef>
              <a:buFontTx/>
              <a:buNone/>
            </a:pPr>
            <a:endParaRPr lang="en-US" altLang="en-US" sz="2000" dirty="0">
              <a:latin typeface="Arial" pitchFamily="34" charset="0"/>
              <a:cs typeface="Arial" pitchFamily="34" charset="0"/>
            </a:endParaRPr>
          </a:p>
          <a:p>
            <a:pPr marL="0" eaLnBrk="1" hangingPunct="1">
              <a:spcBef>
                <a:spcPct val="0"/>
              </a:spcBef>
              <a:buFontTx/>
              <a:buNone/>
            </a:pPr>
            <a:r>
              <a:rPr lang="en-US" altLang="en-US" sz="2000" dirty="0">
                <a:latin typeface="Arial" pitchFamily="34" charset="0"/>
                <a:cs typeface="Arial" pitchFamily="34" charset="0"/>
              </a:rPr>
              <a:t>(IHEs)  or  consortia of (IHEs) to enable them to create or expand high </a:t>
            </a:r>
          </a:p>
          <a:p>
            <a:pPr marL="0" eaLnBrk="1" hangingPunct="1">
              <a:spcBef>
                <a:spcPct val="0"/>
              </a:spcBef>
              <a:buFontTx/>
              <a:buNone/>
            </a:pPr>
            <a:endParaRPr lang="en-US" altLang="en-US" sz="2000" dirty="0">
              <a:latin typeface="Arial" pitchFamily="34" charset="0"/>
              <a:cs typeface="Arial" pitchFamily="34" charset="0"/>
            </a:endParaRPr>
          </a:p>
          <a:p>
            <a:pPr marL="0" eaLnBrk="1" hangingPunct="1">
              <a:spcBef>
                <a:spcPct val="0"/>
              </a:spcBef>
              <a:buFontTx/>
              <a:buNone/>
            </a:pPr>
            <a:r>
              <a:rPr lang="en-US" altLang="en-US" sz="2000" dirty="0">
                <a:latin typeface="Arial" pitchFamily="34" charset="0"/>
                <a:cs typeface="Arial" pitchFamily="34" charset="0"/>
              </a:rPr>
              <a:t>quality, inclusive model comprehensive transition and postsecondary </a:t>
            </a:r>
          </a:p>
          <a:p>
            <a:pPr marL="0" eaLnBrk="1" hangingPunct="1">
              <a:spcBef>
                <a:spcPct val="0"/>
              </a:spcBef>
              <a:buFontTx/>
              <a:buNone/>
            </a:pPr>
            <a:endParaRPr lang="en-US" altLang="en-US" sz="2000" dirty="0">
              <a:latin typeface="Arial" pitchFamily="34" charset="0"/>
              <a:cs typeface="Arial" pitchFamily="34" charset="0"/>
            </a:endParaRPr>
          </a:p>
          <a:p>
            <a:pPr marL="0" eaLnBrk="1" hangingPunct="1">
              <a:spcBef>
                <a:spcPct val="0"/>
              </a:spcBef>
              <a:buFontTx/>
              <a:buNone/>
            </a:pPr>
            <a:r>
              <a:rPr lang="en-US" altLang="en-US" sz="2000" dirty="0">
                <a:latin typeface="Arial" pitchFamily="34" charset="0"/>
                <a:cs typeface="Arial" pitchFamily="34" charset="0"/>
              </a:rPr>
              <a:t>(CTP) programs for students with intellectual disabilities.</a:t>
            </a:r>
          </a:p>
        </p:txBody>
      </p:sp>
      <p:sp>
        <p:nvSpPr>
          <p:cNvPr id="11267" name="Rectangle 35"/>
          <p:cNvSpPr>
            <a:spLocks noGrp="1" noChangeArrowheads="1"/>
          </p:cNvSpPr>
          <p:nvPr>
            <p:ph type="ftr" sz="quarter" idx="11"/>
          </p:nvPr>
        </p:nvSpPr>
        <p:spPr bwMode="auto">
          <a:xfrm>
            <a:off x="2133600" y="6096000"/>
            <a:ext cx="510540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r>
              <a:rPr lang="en-US" altLang="en-US" sz="1400">
                <a:latin typeface="Times New Roman" pitchFamily="18" charset="0"/>
              </a:rPr>
              <a:t>US Dept of Education- Office of Postsecondary Education</a:t>
            </a:r>
          </a:p>
        </p:txBody>
      </p:sp>
      <p:sp>
        <p:nvSpPr>
          <p:cNvPr id="11268" name="Rectangle 36"/>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fld id="{26E549CB-E606-4E34-8966-1384AB0EF08F}" type="slidenum">
              <a:rPr lang="en-US" altLang="en-US" sz="1400" smtClean="0">
                <a:latin typeface="Times New Roman" pitchFamily="18" charset="0"/>
              </a:rPr>
              <a:pPr eaLnBrk="1" hangingPunct="1">
                <a:spcBef>
                  <a:spcPct val="0"/>
                </a:spcBef>
                <a:buClrTx/>
                <a:buSzTx/>
                <a:buFontTx/>
                <a:buNone/>
              </a:pPr>
              <a:t>4</a:t>
            </a:fld>
            <a:endParaRPr lang="en-US" altLang="en-US" sz="1400">
              <a:latin typeface="Times New Roman" pitchFamily="18" charset="0"/>
            </a:endParaRPr>
          </a:p>
        </p:txBody>
      </p:sp>
      <p:sp>
        <p:nvSpPr>
          <p:cNvPr id="4100" name="Rectangle 2"/>
          <p:cNvSpPr>
            <a:spLocks noGrp="1" noChangeArrowheads="1"/>
          </p:cNvSpPr>
          <p:nvPr>
            <p:ph type="title"/>
          </p:nvPr>
        </p:nvSpPr>
        <p:spPr>
          <a:xfrm>
            <a:off x="1600200" y="304800"/>
            <a:ext cx="7162800" cy="998537"/>
          </a:xfrm>
          <a:extLst>
            <a:ext uri="{909E8E84-426E-40DD-AFC4-6F175D3DCCD1}">
              <a14:hiddenFill xmlns:a14="http://schemas.microsoft.com/office/drawing/2010/main">
                <a:solidFill>
                  <a:srgbClr val="FFFFFF"/>
                </a:solidFill>
              </a14:hiddenFill>
            </a:ext>
          </a:extLst>
        </p:spPr>
        <p:txBody>
          <a:bodyPr/>
          <a:lstStyle/>
          <a:p>
            <a:pPr eaLnBrk="1" fontAlgn="auto" hangingPunct="1">
              <a:spcAft>
                <a:spcPts val="0"/>
              </a:spcAft>
              <a:defRPr/>
            </a:pPr>
            <a:r>
              <a:rPr lang="en-US" altLang="en-US" sz="3600" dirty="0">
                <a:solidFill>
                  <a:schemeClr val="tx1"/>
                </a:solidFill>
                <a:effectLst/>
                <a:latin typeface="Arial" panose="020B0604020202020204" pitchFamily="34" charset="0"/>
                <a:cs typeface="Arial" panose="020B0604020202020204" pitchFamily="34" charset="0"/>
              </a:rPr>
              <a:t>TPSID Program Overview</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9" name="Rectangle 3"/>
          <p:cNvSpPr>
            <a:spLocks noGrp="1" noChangeArrowheads="1"/>
          </p:cNvSpPr>
          <p:nvPr>
            <p:ph idx="1"/>
          </p:nvPr>
        </p:nvSpPr>
        <p:spPr>
          <a:xfrm>
            <a:off x="457200" y="1295400"/>
            <a:ext cx="7467600" cy="3711575"/>
          </a:xfrm>
        </p:spPr>
        <p:txBody>
          <a:bodyPr>
            <a:noAutofit/>
          </a:bodyPr>
          <a:lstStyle/>
          <a:p>
            <a:pPr marL="0" indent="0" eaLnBrk="1" fontAlgn="auto" hangingPunct="1">
              <a:spcBef>
                <a:spcPts val="0"/>
              </a:spcBef>
              <a:spcAft>
                <a:spcPts val="0"/>
              </a:spcAft>
              <a:buNone/>
              <a:defRPr/>
            </a:pPr>
            <a:r>
              <a:rPr lang="en-US" sz="2000" dirty="0">
                <a:latin typeface="Arial" panose="020B0604020202020204" pitchFamily="34" charset="0"/>
                <a:cs typeface="Arial" panose="020B0604020202020204" pitchFamily="34" charset="0"/>
              </a:rPr>
              <a:t>(3) </a:t>
            </a:r>
            <a:r>
              <a:rPr lang="en-US" sz="2000" b="1" u="sng" cap="all" dirty="0">
                <a:latin typeface="Arial" panose="020B0604020202020204" pitchFamily="34" charset="0"/>
                <a:cs typeface="Arial" panose="020B0604020202020204" pitchFamily="34" charset="0"/>
              </a:rPr>
              <a:t>TPSID PROGRAM PARTICIPANT (SWID</a:t>
            </a:r>
            <a:r>
              <a:rPr lang="en-US" sz="2000" b="1" u="sng" dirty="0">
                <a:latin typeface="Arial" panose="020B0604020202020204" pitchFamily="34" charset="0"/>
                <a:cs typeface="Arial" panose="020B0604020202020204" pitchFamily="34" charset="0"/>
              </a:rPr>
              <a:t>s</a:t>
            </a:r>
            <a:r>
              <a:rPr lang="en-US" sz="2000" b="1" u="sng" cap="all" dirty="0">
                <a:latin typeface="Arial" panose="020B0604020202020204" pitchFamily="34" charset="0"/>
                <a:cs typeface="Arial" panose="020B0604020202020204" pitchFamily="34" charset="0"/>
              </a:rPr>
              <a:t>) </a:t>
            </a:r>
            <a:r>
              <a:rPr lang="en-US" sz="2000" b="1" u="sng" cap="all" dirty="0" err="1">
                <a:latin typeface="Arial" panose="020B0604020202020204" pitchFamily="34" charset="0"/>
                <a:cs typeface="Arial" panose="020B0604020202020204" pitchFamily="34" charset="0"/>
              </a:rPr>
              <a:t>INCLUSIVeness</a:t>
            </a:r>
            <a:r>
              <a:rPr lang="en-US" sz="2000" b="1" u="sng" cap="all" dirty="0">
                <a:latin typeface="Arial" panose="020B0604020202020204" pitchFamily="34" charset="0"/>
                <a:cs typeface="Arial" panose="020B0604020202020204" pitchFamily="34" charset="0"/>
              </a:rPr>
              <a:t> REQUIREMENT AS IT </a:t>
            </a:r>
            <a:r>
              <a:rPr lang="en-US" sz="2000" b="1" u="sng" cap="all" dirty="0" err="1">
                <a:latin typeface="Arial" panose="020B0604020202020204" pitchFamily="34" charset="0"/>
                <a:cs typeface="Arial" panose="020B0604020202020204" pitchFamily="34" charset="0"/>
              </a:rPr>
              <a:t>RElAtES</a:t>
            </a:r>
            <a:r>
              <a:rPr lang="en-US" sz="2000" b="1" u="sng" cap="all" dirty="0">
                <a:latin typeface="Arial" panose="020B0604020202020204" pitchFamily="34" charset="0"/>
                <a:cs typeface="Arial" panose="020B0604020202020204" pitchFamily="34" charset="0"/>
              </a:rPr>
              <a:t> TO THE USE OF TPSID PROGRAM FUNDS</a:t>
            </a:r>
            <a:endParaRPr lang="en-US" sz="2000" dirty="0">
              <a:latin typeface="Arial" panose="020B0604020202020204" pitchFamily="34" charset="0"/>
              <a:cs typeface="Arial" panose="020B0604020202020204" pitchFamily="34" charset="0"/>
            </a:endParaRPr>
          </a:p>
          <a:p>
            <a:pPr marL="0" indent="0" eaLnBrk="1" fontAlgn="auto" hangingPunct="1">
              <a:spcBef>
                <a:spcPts val="0"/>
              </a:spcBef>
              <a:spcAft>
                <a:spcPts val="0"/>
              </a:spcAft>
              <a:buFont typeface="Wingdings 3" pitchFamily="18" charset="2"/>
              <a:buNone/>
              <a:defRPr/>
            </a:pPr>
            <a:endParaRPr lang="en-US" sz="2000" dirty="0">
              <a:latin typeface="Arial" panose="020B0604020202020204" pitchFamily="34" charset="0"/>
              <a:cs typeface="Arial" panose="020B0604020202020204" pitchFamily="34" charset="0"/>
            </a:endParaRPr>
          </a:p>
          <a:p>
            <a:pPr marL="0" indent="0" eaLnBrk="1" fontAlgn="auto" hangingPunct="1">
              <a:spcBef>
                <a:spcPts val="0"/>
              </a:spcBef>
              <a:spcAft>
                <a:spcPts val="0"/>
              </a:spcAft>
              <a:buFont typeface="Wingdings 3" pitchFamily="18" charset="2"/>
              <a:buNone/>
              <a:defRPr/>
            </a:pPr>
            <a:r>
              <a:rPr lang="en-US" sz="2000" b="1" dirty="0">
                <a:latin typeface="Arial" panose="020B0604020202020204" pitchFamily="34" charset="0"/>
                <a:cs typeface="Arial" panose="020B0604020202020204" pitchFamily="34" charset="0"/>
              </a:rPr>
              <a:t>The TPSID program “requires students with intellectual disabilities to be socially and academically integrated with their non-disabled students to the maximum extent possible” (Section 760-20 U.S.C. 1140). </a:t>
            </a:r>
          </a:p>
          <a:p>
            <a:pPr marL="0" indent="-256032" eaLnBrk="1" fontAlgn="auto" hangingPunct="1">
              <a:spcBef>
                <a:spcPts val="0"/>
              </a:spcBef>
              <a:spcAft>
                <a:spcPts val="0"/>
              </a:spcAft>
              <a:buFont typeface="Wingdings 3"/>
              <a:buChar char=""/>
              <a:defRPr/>
            </a:pPr>
            <a:endParaRPr lang="en-US" sz="2000" dirty="0">
              <a:latin typeface="Arial" panose="020B0604020202020204" pitchFamily="34" charset="0"/>
              <a:cs typeface="Arial" panose="020B0604020202020204" pitchFamily="34" charset="0"/>
            </a:endParaRPr>
          </a:p>
          <a:p>
            <a:pPr marL="0" indent="0" eaLnBrk="1" fontAlgn="auto" hangingPunct="1">
              <a:spcBef>
                <a:spcPts val="0"/>
              </a:spcBef>
              <a:spcAft>
                <a:spcPts val="0"/>
              </a:spcAft>
              <a:buFont typeface="Wingdings 3" pitchFamily="18" charset="2"/>
              <a:buNone/>
              <a:defRPr/>
            </a:pPr>
            <a:r>
              <a:rPr lang="en-US" sz="2000" dirty="0">
                <a:latin typeface="Arial" panose="020B0604020202020204" pitchFamily="34" charset="0"/>
                <a:cs typeface="Arial" panose="020B0604020202020204" pitchFamily="34" charset="0"/>
              </a:rPr>
              <a:t>Additionally, please note that the definition of a student with an intellectual disability specifically requires students with intellectual disabilities to participate on not less than a half-time basis, as determined by the IHE. </a:t>
            </a:r>
          </a:p>
          <a:p>
            <a:pPr marL="0" indent="0" eaLnBrk="1" fontAlgn="auto" hangingPunct="1">
              <a:spcBef>
                <a:spcPts val="0"/>
              </a:spcBef>
              <a:spcAft>
                <a:spcPts val="0"/>
              </a:spcAft>
              <a:buFont typeface="Wingdings 3" pitchFamily="18" charset="2"/>
              <a:buNone/>
              <a:defRPr/>
            </a:pPr>
            <a:endParaRPr lang="en-US" sz="2000" dirty="0">
              <a:latin typeface="Arial" panose="020B0604020202020204" pitchFamily="34" charset="0"/>
              <a:cs typeface="Arial" panose="020B0604020202020204" pitchFamily="34" charset="0"/>
            </a:endParaRPr>
          </a:p>
          <a:p>
            <a:pPr marL="0" indent="0" eaLnBrk="1" fontAlgn="auto" hangingPunct="1">
              <a:spcBef>
                <a:spcPts val="0"/>
              </a:spcBef>
              <a:spcAft>
                <a:spcPts val="0"/>
              </a:spcAft>
              <a:buFont typeface="Wingdings 3" pitchFamily="18" charset="2"/>
              <a:buNone/>
              <a:defRPr/>
            </a:pPr>
            <a:endParaRPr lang="en-US" sz="2000" dirty="0">
              <a:latin typeface="Arial" panose="020B0604020202020204" pitchFamily="34" charset="0"/>
              <a:cs typeface="Arial" panose="020B0604020202020204" pitchFamily="34" charset="0"/>
            </a:endParaRPr>
          </a:p>
          <a:p>
            <a:pPr marL="0" indent="0" eaLnBrk="1" fontAlgn="auto" hangingPunct="1">
              <a:spcBef>
                <a:spcPts val="0"/>
              </a:spcBef>
              <a:spcAft>
                <a:spcPts val="0"/>
              </a:spcAft>
              <a:buFont typeface="Wingdings 3" pitchFamily="18" charset="2"/>
              <a:buNone/>
              <a:defRPr/>
            </a:pPr>
            <a:r>
              <a:rPr lang="en-US" sz="2000" dirty="0">
                <a:latin typeface="Arial" panose="020B0604020202020204" pitchFamily="34" charset="0"/>
                <a:cs typeface="Arial" panose="020B0604020202020204" pitchFamily="34" charset="0"/>
              </a:rPr>
              <a:t>   </a:t>
            </a:r>
          </a:p>
          <a:p>
            <a:pPr marL="0" indent="-256032" eaLnBrk="1" fontAlgn="auto" hangingPunct="1">
              <a:spcBef>
                <a:spcPts val="0"/>
              </a:spcBef>
              <a:spcAft>
                <a:spcPts val="0"/>
              </a:spcAft>
              <a:buFont typeface="Wingdings 3"/>
              <a:buChar char=""/>
              <a:defRPr/>
            </a:pPr>
            <a:endParaRPr lang="en-US" sz="2000" b="1" dirty="0">
              <a:latin typeface="Arial" panose="020B0604020202020204" pitchFamily="34" charset="0"/>
              <a:cs typeface="Arial" panose="020B0604020202020204" pitchFamily="34" charset="0"/>
            </a:endParaRPr>
          </a:p>
          <a:p>
            <a:pPr marL="365760" indent="-256032" eaLnBrk="1" fontAlgn="auto" hangingPunct="1">
              <a:spcAft>
                <a:spcPts val="0"/>
              </a:spcAft>
              <a:buFontTx/>
              <a:buNone/>
              <a:defRPr/>
            </a:pPr>
            <a:endParaRPr lang="en-US" sz="2000" dirty="0">
              <a:latin typeface="Arial" panose="020B0604020202020204" pitchFamily="34" charset="0"/>
              <a:cs typeface="Arial" panose="020B0604020202020204" pitchFamily="34" charset="0"/>
            </a:endParaRPr>
          </a:p>
        </p:txBody>
      </p:sp>
      <p:sp>
        <p:nvSpPr>
          <p:cNvPr id="32771" name="Rectangle 35"/>
          <p:cNvSpPr>
            <a:spLocks noGrp="1" noChangeArrowheads="1"/>
          </p:cNvSpPr>
          <p:nvPr>
            <p:ph type="ftr" sz="quarter" idx="11"/>
          </p:nvPr>
        </p:nvSpPr>
        <p:spPr bwMode="auto">
          <a:xfrm>
            <a:off x="2362200" y="6249988"/>
            <a:ext cx="4724400" cy="228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r>
              <a:rPr lang="en-US" altLang="en-US" sz="1400">
                <a:latin typeface="Times New Roman" pitchFamily="18" charset="0"/>
              </a:rPr>
              <a:t>US Dept of Education- Office of Postsecondary Education</a:t>
            </a:r>
          </a:p>
        </p:txBody>
      </p:sp>
      <p:sp>
        <p:nvSpPr>
          <p:cNvPr id="32772" name="Rectangle 36"/>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fld id="{368D1B8D-ACD7-4B9E-8D38-67494AFDD07C}" type="slidenum">
              <a:rPr lang="en-US" altLang="en-US" sz="1400" smtClean="0">
                <a:latin typeface="Times New Roman" pitchFamily="18" charset="0"/>
              </a:rPr>
              <a:pPr eaLnBrk="1" hangingPunct="1">
                <a:spcBef>
                  <a:spcPct val="0"/>
                </a:spcBef>
                <a:buClrTx/>
                <a:buSzTx/>
                <a:buFontTx/>
                <a:buNone/>
              </a:pPr>
              <a:t>40</a:t>
            </a:fld>
            <a:endParaRPr lang="en-US" altLang="en-US" sz="1400">
              <a:latin typeface="Times New Roman" pitchFamily="18" charset="0"/>
            </a:endParaRPr>
          </a:p>
        </p:txBody>
      </p:sp>
      <p:sp>
        <p:nvSpPr>
          <p:cNvPr id="6148" name="Rectangle 2"/>
          <p:cNvSpPr>
            <a:spLocks noGrp="1" noChangeArrowheads="1"/>
          </p:cNvSpPr>
          <p:nvPr>
            <p:ph type="title"/>
          </p:nvPr>
        </p:nvSpPr>
        <p:spPr>
          <a:xfrm>
            <a:off x="609600" y="228600"/>
            <a:ext cx="7696200" cy="769937"/>
          </a:xfrm>
          <a:extLst>
            <a:ext uri="{909E8E84-426E-40DD-AFC4-6F175D3DCCD1}">
              <a14:hiddenFill xmlns:a14="http://schemas.microsoft.com/office/drawing/2010/main">
                <a:solidFill>
                  <a:srgbClr val="FFFFFF"/>
                </a:solidFill>
              </a14:hiddenFill>
            </a:ext>
          </a:extLst>
        </p:spPr>
        <p:txBody>
          <a:bodyPr>
            <a:normAutofit fontScale="90000"/>
          </a:bodyPr>
          <a:lstStyle/>
          <a:p>
            <a:pPr eaLnBrk="1" fontAlgn="auto" hangingPunct="1">
              <a:spcAft>
                <a:spcPts val="0"/>
              </a:spcAft>
              <a:defRPr/>
            </a:pPr>
            <a:r>
              <a:rPr lang="en-US" altLang="en-US" sz="3600" dirty="0">
                <a:solidFill>
                  <a:schemeClr val="tx1"/>
                </a:solidFill>
                <a:effectLst/>
                <a:latin typeface="Arial" panose="020B0604020202020204" pitchFamily="34" charset="0"/>
                <a:cs typeface="Arial" panose="020B0604020202020204" pitchFamily="34" charset="0"/>
              </a:rPr>
              <a:t>Program Description-Absolute Priority</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9" name="Rectangle 3"/>
          <p:cNvSpPr>
            <a:spLocks noGrp="1" noChangeArrowheads="1"/>
          </p:cNvSpPr>
          <p:nvPr>
            <p:ph idx="1"/>
          </p:nvPr>
        </p:nvSpPr>
        <p:spPr>
          <a:xfrm>
            <a:off x="457200" y="1295400"/>
            <a:ext cx="7467600" cy="3711575"/>
          </a:xfrm>
        </p:spPr>
        <p:txBody>
          <a:bodyPr>
            <a:noAutofit/>
          </a:bodyPr>
          <a:lstStyle/>
          <a:p>
            <a:pPr marL="0" indent="0" eaLnBrk="1" fontAlgn="auto" hangingPunct="1">
              <a:spcBef>
                <a:spcPts val="0"/>
              </a:spcBef>
              <a:spcAft>
                <a:spcPts val="0"/>
              </a:spcAft>
              <a:buNone/>
              <a:defRPr/>
            </a:pPr>
            <a:r>
              <a:rPr lang="en-US" sz="2000" dirty="0">
                <a:latin typeface="Arial" panose="020B0604020202020204" pitchFamily="34" charset="0"/>
                <a:cs typeface="Arial" panose="020B0604020202020204" pitchFamily="34" charset="0"/>
              </a:rPr>
              <a:t>(3) </a:t>
            </a:r>
            <a:r>
              <a:rPr lang="en-US" sz="2000" b="1" u="sng" cap="all" dirty="0">
                <a:latin typeface="Arial" panose="020B0604020202020204" pitchFamily="34" charset="0"/>
                <a:cs typeface="Arial" panose="020B0604020202020204" pitchFamily="34" charset="0"/>
              </a:rPr>
              <a:t>TPSID PROGRAM PARTICIPANT (SWID</a:t>
            </a:r>
            <a:r>
              <a:rPr lang="en-US" sz="2000" b="1" u="sng" dirty="0">
                <a:latin typeface="Arial" panose="020B0604020202020204" pitchFamily="34" charset="0"/>
                <a:cs typeface="Arial" panose="020B0604020202020204" pitchFamily="34" charset="0"/>
              </a:rPr>
              <a:t>s</a:t>
            </a:r>
            <a:r>
              <a:rPr lang="en-US" sz="2000" b="1" u="sng" cap="all" dirty="0">
                <a:latin typeface="Arial" panose="020B0604020202020204" pitchFamily="34" charset="0"/>
                <a:cs typeface="Arial" panose="020B0604020202020204" pitchFamily="34" charset="0"/>
              </a:rPr>
              <a:t>) </a:t>
            </a:r>
            <a:r>
              <a:rPr lang="en-US" sz="2000" b="1" u="sng" cap="all" dirty="0" err="1">
                <a:latin typeface="Arial" panose="020B0604020202020204" pitchFamily="34" charset="0"/>
                <a:cs typeface="Arial" panose="020B0604020202020204" pitchFamily="34" charset="0"/>
              </a:rPr>
              <a:t>INCLUSIVeness</a:t>
            </a:r>
            <a:r>
              <a:rPr lang="en-US" sz="2000" b="1" u="sng" cap="all" dirty="0">
                <a:latin typeface="Arial" panose="020B0604020202020204" pitchFamily="34" charset="0"/>
                <a:cs typeface="Arial" panose="020B0604020202020204" pitchFamily="34" charset="0"/>
              </a:rPr>
              <a:t> REQUIREMENT AS IT </a:t>
            </a:r>
            <a:r>
              <a:rPr lang="en-US" sz="2000" b="1" u="sng" cap="all" dirty="0" err="1">
                <a:latin typeface="Arial" panose="020B0604020202020204" pitchFamily="34" charset="0"/>
                <a:cs typeface="Arial" panose="020B0604020202020204" pitchFamily="34" charset="0"/>
              </a:rPr>
              <a:t>RElAtES</a:t>
            </a:r>
            <a:r>
              <a:rPr lang="en-US" sz="2000" b="1" u="sng" cap="all" dirty="0">
                <a:latin typeface="Arial" panose="020B0604020202020204" pitchFamily="34" charset="0"/>
                <a:cs typeface="Arial" panose="020B0604020202020204" pitchFamily="34" charset="0"/>
              </a:rPr>
              <a:t> TO THE USE OF TPSID PROGRAM FUNDS</a:t>
            </a:r>
            <a:endParaRPr lang="en-US" sz="2000" dirty="0">
              <a:latin typeface="Arial" panose="020B0604020202020204" pitchFamily="34" charset="0"/>
              <a:cs typeface="Arial" panose="020B0604020202020204" pitchFamily="34" charset="0"/>
            </a:endParaRPr>
          </a:p>
          <a:p>
            <a:pPr marL="0" indent="0" eaLnBrk="1" fontAlgn="auto" hangingPunct="1">
              <a:spcBef>
                <a:spcPts val="0"/>
              </a:spcBef>
              <a:spcAft>
                <a:spcPts val="0"/>
              </a:spcAft>
              <a:buFont typeface="Wingdings 3" pitchFamily="18" charset="2"/>
              <a:buNone/>
              <a:defRPr/>
            </a:pPr>
            <a:endParaRPr lang="en-US" sz="2000" dirty="0">
              <a:latin typeface="Arial" panose="020B0604020202020204" pitchFamily="34" charset="0"/>
              <a:cs typeface="Arial" panose="020B0604020202020204" pitchFamily="34" charset="0"/>
            </a:endParaRPr>
          </a:p>
          <a:p>
            <a:pPr marL="0" indent="0" eaLnBrk="1" fontAlgn="auto" hangingPunct="1">
              <a:spcBef>
                <a:spcPts val="0"/>
              </a:spcBef>
              <a:spcAft>
                <a:spcPts val="0"/>
              </a:spcAft>
              <a:buFont typeface="Wingdings 3" pitchFamily="18" charset="2"/>
              <a:buNone/>
              <a:defRPr/>
            </a:pPr>
            <a:r>
              <a:rPr lang="en-US" sz="2000" b="1" u="sng" dirty="0">
                <a:latin typeface="Arial" panose="020B0604020202020204" pitchFamily="34" charset="0"/>
                <a:cs typeface="Arial" panose="020B0604020202020204" pitchFamily="34" charset="0"/>
              </a:rPr>
              <a:t>DETERMINING WHAT A “HALF-TIME BASIS” LOOKS LIKE</a:t>
            </a:r>
          </a:p>
          <a:p>
            <a:pPr marL="0" indent="0" eaLnBrk="1" fontAlgn="auto" hangingPunct="1">
              <a:spcBef>
                <a:spcPts val="0"/>
              </a:spcBef>
              <a:spcAft>
                <a:spcPts val="0"/>
              </a:spcAft>
              <a:buFont typeface="Wingdings 3" pitchFamily="18" charset="2"/>
              <a:buNone/>
              <a:defRPr/>
            </a:pPr>
            <a:endParaRPr lang="en-US" sz="2000" dirty="0">
              <a:latin typeface="Arial" panose="020B0604020202020204" pitchFamily="34" charset="0"/>
              <a:cs typeface="Arial" panose="020B0604020202020204" pitchFamily="34" charset="0"/>
            </a:endParaRPr>
          </a:p>
          <a:p>
            <a:pPr marL="0" indent="0" eaLnBrk="1" fontAlgn="auto" hangingPunct="1">
              <a:spcBef>
                <a:spcPts val="0"/>
              </a:spcBef>
              <a:spcAft>
                <a:spcPts val="0"/>
              </a:spcAft>
              <a:buFont typeface="Wingdings 3" pitchFamily="18" charset="2"/>
              <a:buNone/>
              <a:defRPr/>
            </a:pPr>
            <a:r>
              <a:rPr lang="en-US" sz="2000" dirty="0">
                <a:latin typeface="Arial" panose="020B0604020202020204" pitchFamily="34" charset="0"/>
                <a:cs typeface="Arial" panose="020B0604020202020204" pitchFamily="34" charset="0"/>
              </a:rPr>
              <a:t>TPSID projects want to determine that the clock hours included in their CTP program’s course of study are sufficient to equal full-time status for ID students attending the program. </a:t>
            </a:r>
          </a:p>
          <a:p>
            <a:pPr marL="0" indent="0" eaLnBrk="1" fontAlgn="auto" hangingPunct="1">
              <a:spcBef>
                <a:spcPts val="0"/>
              </a:spcBef>
              <a:spcAft>
                <a:spcPts val="0"/>
              </a:spcAft>
              <a:buFont typeface="Wingdings 3" pitchFamily="18" charset="2"/>
              <a:buNone/>
              <a:defRPr/>
            </a:pPr>
            <a:endParaRPr lang="en-US" sz="2000" dirty="0">
              <a:latin typeface="Arial" panose="020B0604020202020204" pitchFamily="34" charset="0"/>
              <a:cs typeface="Arial" panose="020B0604020202020204" pitchFamily="34" charset="0"/>
            </a:endParaRPr>
          </a:p>
          <a:p>
            <a:pPr marL="0" indent="0" eaLnBrk="1" fontAlgn="auto" hangingPunct="1">
              <a:spcBef>
                <a:spcPts val="0"/>
              </a:spcBef>
              <a:spcAft>
                <a:spcPts val="0"/>
              </a:spcAft>
              <a:buFont typeface="Wingdings 3" pitchFamily="18" charset="2"/>
              <a:buNone/>
              <a:defRPr/>
            </a:pPr>
            <a:endParaRPr lang="en-US" sz="2000" dirty="0">
              <a:latin typeface="Arial" panose="020B0604020202020204" pitchFamily="34" charset="0"/>
              <a:cs typeface="Arial" panose="020B0604020202020204" pitchFamily="34" charset="0"/>
            </a:endParaRPr>
          </a:p>
          <a:p>
            <a:pPr marL="0" indent="0" eaLnBrk="1" fontAlgn="auto" hangingPunct="1">
              <a:spcBef>
                <a:spcPts val="0"/>
              </a:spcBef>
              <a:spcAft>
                <a:spcPts val="0"/>
              </a:spcAft>
              <a:buFont typeface="Wingdings 3" pitchFamily="18" charset="2"/>
              <a:buNone/>
              <a:defRPr/>
            </a:pPr>
            <a:r>
              <a:rPr lang="en-US" sz="2000" dirty="0">
                <a:latin typeface="Arial" panose="020B0604020202020204" pitchFamily="34" charset="0"/>
                <a:cs typeface="Arial" panose="020B0604020202020204" pitchFamily="34" charset="0"/>
              </a:rPr>
              <a:t>   </a:t>
            </a:r>
          </a:p>
          <a:p>
            <a:pPr marL="0" indent="-256032" eaLnBrk="1" fontAlgn="auto" hangingPunct="1">
              <a:spcBef>
                <a:spcPts val="0"/>
              </a:spcBef>
              <a:spcAft>
                <a:spcPts val="0"/>
              </a:spcAft>
              <a:buFont typeface="Wingdings 3"/>
              <a:buChar char=""/>
              <a:defRPr/>
            </a:pPr>
            <a:endParaRPr lang="en-US" sz="2000" b="1" dirty="0">
              <a:latin typeface="Arial" panose="020B0604020202020204" pitchFamily="34" charset="0"/>
              <a:cs typeface="Arial" panose="020B0604020202020204" pitchFamily="34" charset="0"/>
            </a:endParaRPr>
          </a:p>
          <a:p>
            <a:pPr marL="365760" indent="-256032" eaLnBrk="1" fontAlgn="auto" hangingPunct="1">
              <a:spcAft>
                <a:spcPts val="0"/>
              </a:spcAft>
              <a:buFontTx/>
              <a:buNone/>
              <a:defRPr/>
            </a:pPr>
            <a:endParaRPr lang="en-US" sz="2000" dirty="0">
              <a:latin typeface="Arial" panose="020B0604020202020204" pitchFamily="34" charset="0"/>
              <a:cs typeface="Arial" panose="020B0604020202020204" pitchFamily="34" charset="0"/>
            </a:endParaRPr>
          </a:p>
        </p:txBody>
      </p:sp>
      <p:sp>
        <p:nvSpPr>
          <p:cNvPr id="33795" name="Rectangle 35"/>
          <p:cNvSpPr>
            <a:spLocks noGrp="1" noChangeArrowheads="1"/>
          </p:cNvSpPr>
          <p:nvPr>
            <p:ph type="ftr" sz="quarter" idx="11"/>
          </p:nvPr>
        </p:nvSpPr>
        <p:spPr bwMode="auto">
          <a:xfrm>
            <a:off x="2362200" y="6249988"/>
            <a:ext cx="4724400" cy="228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r>
              <a:rPr lang="en-US" altLang="en-US" sz="1400">
                <a:latin typeface="Times New Roman" pitchFamily="18" charset="0"/>
              </a:rPr>
              <a:t>US Dept of Education- Office of Postsecondary Education</a:t>
            </a:r>
          </a:p>
        </p:txBody>
      </p:sp>
      <p:sp>
        <p:nvSpPr>
          <p:cNvPr id="33796" name="Rectangle 36"/>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fld id="{F826D159-AC97-469E-99F8-9CCAFFB3D697}" type="slidenum">
              <a:rPr lang="en-US" altLang="en-US" sz="1400" smtClean="0">
                <a:latin typeface="Times New Roman" pitchFamily="18" charset="0"/>
              </a:rPr>
              <a:pPr eaLnBrk="1" hangingPunct="1">
                <a:spcBef>
                  <a:spcPct val="0"/>
                </a:spcBef>
                <a:buClrTx/>
                <a:buSzTx/>
                <a:buFontTx/>
                <a:buNone/>
              </a:pPr>
              <a:t>41</a:t>
            </a:fld>
            <a:endParaRPr lang="en-US" altLang="en-US" sz="1400">
              <a:latin typeface="Times New Roman" pitchFamily="18" charset="0"/>
            </a:endParaRPr>
          </a:p>
        </p:txBody>
      </p:sp>
      <p:sp>
        <p:nvSpPr>
          <p:cNvPr id="6148" name="Rectangle 2"/>
          <p:cNvSpPr>
            <a:spLocks noGrp="1" noChangeArrowheads="1"/>
          </p:cNvSpPr>
          <p:nvPr>
            <p:ph type="title"/>
          </p:nvPr>
        </p:nvSpPr>
        <p:spPr>
          <a:xfrm>
            <a:off x="1066800" y="228600"/>
            <a:ext cx="7696200" cy="769937"/>
          </a:xfrm>
          <a:extLst>
            <a:ext uri="{909E8E84-426E-40DD-AFC4-6F175D3DCCD1}">
              <a14:hiddenFill xmlns:a14="http://schemas.microsoft.com/office/drawing/2010/main">
                <a:solidFill>
                  <a:srgbClr val="FFFFFF"/>
                </a:solidFill>
              </a14:hiddenFill>
            </a:ext>
          </a:extLst>
        </p:spPr>
        <p:txBody>
          <a:bodyPr>
            <a:normAutofit fontScale="90000"/>
          </a:bodyPr>
          <a:lstStyle/>
          <a:p>
            <a:pPr eaLnBrk="1" fontAlgn="auto" hangingPunct="1">
              <a:spcAft>
                <a:spcPts val="0"/>
              </a:spcAft>
              <a:defRPr/>
            </a:pPr>
            <a:r>
              <a:rPr lang="en-US" altLang="en-US" sz="3600" dirty="0">
                <a:solidFill>
                  <a:schemeClr val="tx1"/>
                </a:solidFill>
                <a:effectLst/>
                <a:latin typeface="Arial" panose="020B0604020202020204" pitchFamily="34" charset="0"/>
                <a:cs typeface="Arial" panose="020B0604020202020204" pitchFamily="34" charset="0"/>
              </a:rPr>
              <a:t>Program Description-Absolute Priority</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9" name="Rectangle 3"/>
          <p:cNvSpPr>
            <a:spLocks noGrp="1" noChangeArrowheads="1"/>
          </p:cNvSpPr>
          <p:nvPr>
            <p:ph idx="1"/>
          </p:nvPr>
        </p:nvSpPr>
        <p:spPr>
          <a:xfrm>
            <a:off x="533400" y="1066800"/>
            <a:ext cx="7467600" cy="3711575"/>
          </a:xfrm>
        </p:spPr>
        <p:txBody>
          <a:bodyPr>
            <a:noAutofit/>
          </a:bodyPr>
          <a:lstStyle/>
          <a:p>
            <a:pPr marL="0" indent="0" eaLnBrk="1" fontAlgn="auto" hangingPunct="1">
              <a:spcBef>
                <a:spcPts val="0"/>
              </a:spcBef>
              <a:spcAft>
                <a:spcPts val="0"/>
              </a:spcAft>
              <a:buNone/>
              <a:defRPr/>
            </a:pPr>
            <a:r>
              <a:rPr lang="en-US" sz="2000" dirty="0">
                <a:latin typeface="Arial" panose="020B0604020202020204" pitchFamily="34" charset="0"/>
                <a:cs typeface="Arial" panose="020B0604020202020204" pitchFamily="34" charset="0"/>
              </a:rPr>
              <a:t>(3) </a:t>
            </a:r>
            <a:r>
              <a:rPr lang="en-US" sz="2000" b="1" u="sng" cap="all" dirty="0">
                <a:latin typeface="Arial" panose="020B0604020202020204" pitchFamily="34" charset="0"/>
                <a:cs typeface="Arial" panose="020B0604020202020204" pitchFamily="34" charset="0"/>
              </a:rPr>
              <a:t>TPSID PROGRAM PARTICIPANT (SWID</a:t>
            </a:r>
            <a:r>
              <a:rPr lang="en-US" sz="2000" b="1" u="sng" dirty="0">
                <a:latin typeface="Arial" panose="020B0604020202020204" pitchFamily="34" charset="0"/>
                <a:cs typeface="Arial" panose="020B0604020202020204" pitchFamily="34" charset="0"/>
              </a:rPr>
              <a:t>s</a:t>
            </a:r>
            <a:r>
              <a:rPr lang="en-US" sz="2000" b="1" u="sng" cap="all" dirty="0">
                <a:latin typeface="Arial" panose="020B0604020202020204" pitchFamily="34" charset="0"/>
                <a:cs typeface="Arial" panose="020B0604020202020204" pitchFamily="34" charset="0"/>
              </a:rPr>
              <a:t>) </a:t>
            </a:r>
            <a:r>
              <a:rPr lang="en-US" sz="2000" b="1" u="sng" cap="all" dirty="0" err="1">
                <a:latin typeface="Arial" panose="020B0604020202020204" pitchFamily="34" charset="0"/>
                <a:cs typeface="Arial" panose="020B0604020202020204" pitchFamily="34" charset="0"/>
              </a:rPr>
              <a:t>INCLUSIVeness</a:t>
            </a:r>
            <a:r>
              <a:rPr lang="en-US" sz="2000" b="1" u="sng" cap="all" dirty="0">
                <a:latin typeface="Arial" panose="020B0604020202020204" pitchFamily="34" charset="0"/>
                <a:cs typeface="Arial" panose="020B0604020202020204" pitchFamily="34" charset="0"/>
              </a:rPr>
              <a:t> REQUIREMENT AS IT </a:t>
            </a:r>
            <a:r>
              <a:rPr lang="en-US" sz="2000" b="1" u="sng" cap="all" dirty="0" err="1">
                <a:latin typeface="Arial" panose="020B0604020202020204" pitchFamily="34" charset="0"/>
                <a:cs typeface="Arial" panose="020B0604020202020204" pitchFamily="34" charset="0"/>
              </a:rPr>
              <a:t>RElAtES</a:t>
            </a:r>
            <a:r>
              <a:rPr lang="en-US" sz="2000" b="1" u="sng" cap="all" dirty="0">
                <a:latin typeface="Arial" panose="020B0604020202020204" pitchFamily="34" charset="0"/>
                <a:cs typeface="Arial" panose="020B0604020202020204" pitchFamily="34" charset="0"/>
              </a:rPr>
              <a:t> TO THE USE OF TPSID PROGRAM FUNDS</a:t>
            </a:r>
            <a:endParaRPr lang="en-US" sz="2000" dirty="0">
              <a:latin typeface="Arial" panose="020B0604020202020204" pitchFamily="34" charset="0"/>
              <a:cs typeface="Arial" panose="020B0604020202020204" pitchFamily="34" charset="0"/>
            </a:endParaRPr>
          </a:p>
          <a:p>
            <a:pPr marL="0" indent="0" eaLnBrk="1" fontAlgn="auto" hangingPunct="1">
              <a:spcBef>
                <a:spcPts val="0"/>
              </a:spcBef>
              <a:spcAft>
                <a:spcPts val="0"/>
              </a:spcAft>
              <a:buFont typeface="Wingdings 3" pitchFamily="18" charset="2"/>
              <a:buNone/>
              <a:defRPr/>
            </a:pPr>
            <a:endParaRPr lang="en-US" sz="2000" dirty="0">
              <a:latin typeface="Arial" panose="020B0604020202020204" pitchFamily="34" charset="0"/>
              <a:cs typeface="Arial" panose="020B0604020202020204" pitchFamily="34" charset="0"/>
            </a:endParaRPr>
          </a:p>
          <a:p>
            <a:pPr marL="0" indent="0" eaLnBrk="1" fontAlgn="auto" hangingPunct="1">
              <a:spcBef>
                <a:spcPts val="0"/>
              </a:spcBef>
              <a:spcAft>
                <a:spcPts val="0"/>
              </a:spcAft>
              <a:buFont typeface="Wingdings 3" pitchFamily="18" charset="2"/>
              <a:buNone/>
              <a:defRPr/>
            </a:pPr>
            <a:r>
              <a:rPr lang="en-US" sz="2000" dirty="0">
                <a:latin typeface="Arial" panose="020B0604020202020204" pitchFamily="34" charset="0"/>
                <a:cs typeface="Arial" panose="020B0604020202020204" pitchFamily="34" charset="0"/>
              </a:rPr>
              <a:t>For college programs that do not lead to a degree, there is a required clock hour to credit hour conversion. The financial aid administrator at your IHE will know how to do that conversion for your respective TPSID project.</a:t>
            </a:r>
          </a:p>
          <a:p>
            <a:pPr marL="0" indent="0" eaLnBrk="1" fontAlgn="auto" hangingPunct="1">
              <a:spcBef>
                <a:spcPts val="0"/>
              </a:spcBef>
              <a:spcAft>
                <a:spcPts val="0"/>
              </a:spcAft>
              <a:buFont typeface="Wingdings 3" pitchFamily="18" charset="2"/>
              <a:buNone/>
              <a:defRPr/>
            </a:pPr>
            <a:endParaRPr lang="en-US" sz="2000" dirty="0">
              <a:latin typeface="Arial" panose="020B0604020202020204" pitchFamily="34" charset="0"/>
              <a:cs typeface="Arial" panose="020B0604020202020204" pitchFamily="34" charset="0"/>
            </a:endParaRPr>
          </a:p>
          <a:p>
            <a:pPr marL="0" indent="0" eaLnBrk="1" fontAlgn="auto" hangingPunct="1">
              <a:spcBef>
                <a:spcPts val="0"/>
              </a:spcBef>
              <a:spcAft>
                <a:spcPts val="0"/>
              </a:spcAft>
              <a:buFont typeface="Wingdings 3" pitchFamily="18" charset="2"/>
              <a:buNone/>
              <a:defRPr/>
            </a:pPr>
            <a:endParaRPr lang="en-US" sz="2000" dirty="0">
              <a:latin typeface="Arial" panose="020B0604020202020204" pitchFamily="34" charset="0"/>
              <a:cs typeface="Arial" panose="020B0604020202020204" pitchFamily="34" charset="0"/>
            </a:endParaRPr>
          </a:p>
          <a:p>
            <a:pPr marL="0" indent="0" eaLnBrk="1" fontAlgn="auto" hangingPunct="1">
              <a:spcBef>
                <a:spcPts val="0"/>
              </a:spcBef>
              <a:spcAft>
                <a:spcPts val="0"/>
              </a:spcAft>
              <a:buFont typeface="Wingdings 3" pitchFamily="18" charset="2"/>
              <a:buNone/>
              <a:defRPr/>
            </a:pPr>
            <a:r>
              <a:rPr lang="en-US" sz="2000" dirty="0">
                <a:latin typeface="Arial" panose="020B0604020202020204" pitchFamily="34" charset="0"/>
                <a:cs typeface="Arial" panose="020B0604020202020204" pitchFamily="34" charset="0"/>
              </a:rPr>
              <a:t>   </a:t>
            </a:r>
          </a:p>
          <a:p>
            <a:pPr marL="0" indent="-256032" eaLnBrk="1" fontAlgn="auto" hangingPunct="1">
              <a:spcBef>
                <a:spcPts val="0"/>
              </a:spcBef>
              <a:spcAft>
                <a:spcPts val="0"/>
              </a:spcAft>
              <a:buFont typeface="Wingdings 3"/>
              <a:buChar char=""/>
              <a:defRPr/>
            </a:pPr>
            <a:endParaRPr lang="en-US" sz="2000" b="1" dirty="0">
              <a:latin typeface="Arial" panose="020B0604020202020204" pitchFamily="34" charset="0"/>
              <a:cs typeface="Arial" panose="020B0604020202020204" pitchFamily="34" charset="0"/>
            </a:endParaRPr>
          </a:p>
          <a:p>
            <a:pPr marL="365760" indent="-256032" eaLnBrk="1" fontAlgn="auto" hangingPunct="1">
              <a:spcAft>
                <a:spcPts val="0"/>
              </a:spcAft>
              <a:buFontTx/>
              <a:buNone/>
              <a:defRPr/>
            </a:pPr>
            <a:endParaRPr lang="en-US" sz="2000" dirty="0">
              <a:latin typeface="Arial" panose="020B0604020202020204" pitchFamily="34" charset="0"/>
              <a:cs typeface="Arial" panose="020B0604020202020204" pitchFamily="34" charset="0"/>
            </a:endParaRPr>
          </a:p>
        </p:txBody>
      </p:sp>
      <p:sp>
        <p:nvSpPr>
          <p:cNvPr id="34819" name="Rectangle 35"/>
          <p:cNvSpPr>
            <a:spLocks noGrp="1" noChangeArrowheads="1"/>
          </p:cNvSpPr>
          <p:nvPr>
            <p:ph type="ftr" sz="quarter" idx="11"/>
          </p:nvPr>
        </p:nvSpPr>
        <p:spPr bwMode="auto">
          <a:xfrm>
            <a:off x="2362200" y="6249988"/>
            <a:ext cx="4724400" cy="228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r>
              <a:rPr lang="en-US" altLang="en-US" sz="1400">
                <a:latin typeface="Times New Roman" pitchFamily="18" charset="0"/>
              </a:rPr>
              <a:t>US Dept of Education- Office of Postsecondary Education</a:t>
            </a:r>
          </a:p>
        </p:txBody>
      </p:sp>
      <p:sp>
        <p:nvSpPr>
          <p:cNvPr id="34820" name="Rectangle 36"/>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fld id="{BAF5D230-1093-4CF9-AFD0-0994881B4755}" type="slidenum">
              <a:rPr lang="en-US" altLang="en-US" sz="1400" smtClean="0">
                <a:latin typeface="Times New Roman" pitchFamily="18" charset="0"/>
              </a:rPr>
              <a:pPr eaLnBrk="1" hangingPunct="1">
                <a:spcBef>
                  <a:spcPct val="0"/>
                </a:spcBef>
                <a:buClrTx/>
                <a:buSzTx/>
                <a:buFontTx/>
                <a:buNone/>
              </a:pPr>
              <a:t>42</a:t>
            </a:fld>
            <a:endParaRPr lang="en-US" altLang="en-US" sz="1400">
              <a:latin typeface="Times New Roman" pitchFamily="18" charset="0"/>
            </a:endParaRPr>
          </a:p>
        </p:txBody>
      </p:sp>
      <p:sp>
        <p:nvSpPr>
          <p:cNvPr id="6148" name="Rectangle 2"/>
          <p:cNvSpPr>
            <a:spLocks noGrp="1" noChangeArrowheads="1"/>
          </p:cNvSpPr>
          <p:nvPr>
            <p:ph type="title"/>
          </p:nvPr>
        </p:nvSpPr>
        <p:spPr>
          <a:xfrm>
            <a:off x="1066800" y="152400"/>
            <a:ext cx="7696200" cy="769937"/>
          </a:xfrm>
          <a:extLst>
            <a:ext uri="{909E8E84-426E-40DD-AFC4-6F175D3DCCD1}">
              <a14:hiddenFill xmlns:a14="http://schemas.microsoft.com/office/drawing/2010/main">
                <a:solidFill>
                  <a:srgbClr val="FFFFFF"/>
                </a:solidFill>
              </a14:hiddenFill>
            </a:ext>
          </a:extLst>
        </p:spPr>
        <p:txBody>
          <a:bodyPr>
            <a:normAutofit fontScale="90000"/>
          </a:bodyPr>
          <a:lstStyle/>
          <a:p>
            <a:pPr eaLnBrk="1" fontAlgn="auto" hangingPunct="1">
              <a:spcAft>
                <a:spcPts val="0"/>
              </a:spcAft>
              <a:defRPr/>
            </a:pPr>
            <a:r>
              <a:rPr lang="en-US" altLang="en-US" sz="3600" dirty="0">
                <a:solidFill>
                  <a:schemeClr val="tx1"/>
                </a:solidFill>
                <a:effectLst/>
                <a:latin typeface="Arial" panose="020B0604020202020204" pitchFamily="34" charset="0"/>
                <a:cs typeface="Arial" panose="020B0604020202020204" pitchFamily="34" charset="0"/>
              </a:rPr>
              <a:t>Program Description-Absolute Priority</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9" name="Rectangle 3"/>
          <p:cNvSpPr>
            <a:spLocks noGrp="1" noChangeArrowheads="1"/>
          </p:cNvSpPr>
          <p:nvPr>
            <p:ph idx="1"/>
          </p:nvPr>
        </p:nvSpPr>
        <p:spPr>
          <a:xfrm>
            <a:off x="533400" y="838200"/>
            <a:ext cx="7467600" cy="3711575"/>
          </a:xfrm>
        </p:spPr>
        <p:txBody>
          <a:bodyPr>
            <a:noAutofit/>
          </a:bodyPr>
          <a:lstStyle/>
          <a:p>
            <a:pPr marL="0" indent="0" eaLnBrk="1" fontAlgn="auto" hangingPunct="1">
              <a:spcBef>
                <a:spcPts val="0"/>
              </a:spcBef>
              <a:spcAft>
                <a:spcPts val="0"/>
              </a:spcAft>
              <a:buNone/>
              <a:defRPr/>
            </a:pPr>
            <a:r>
              <a:rPr lang="en-US" sz="2000" dirty="0">
                <a:latin typeface="Arial" panose="020B0604020202020204" pitchFamily="34" charset="0"/>
                <a:cs typeface="Arial" panose="020B0604020202020204" pitchFamily="34" charset="0"/>
              </a:rPr>
              <a:t>(3) </a:t>
            </a:r>
            <a:r>
              <a:rPr lang="en-US" sz="2000" b="1" u="sng" cap="all" dirty="0">
                <a:latin typeface="Arial" panose="020B0604020202020204" pitchFamily="34" charset="0"/>
                <a:cs typeface="Arial" panose="020B0604020202020204" pitchFamily="34" charset="0"/>
              </a:rPr>
              <a:t>TPSID PROGRAM PARTICIPANT (SWID</a:t>
            </a:r>
            <a:r>
              <a:rPr lang="en-US" sz="2000" b="1" u="sng" dirty="0">
                <a:latin typeface="Arial" panose="020B0604020202020204" pitchFamily="34" charset="0"/>
                <a:cs typeface="Arial" panose="020B0604020202020204" pitchFamily="34" charset="0"/>
              </a:rPr>
              <a:t>s</a:t>
            </a:r>
            <a:r>
              <a:rPr lang="en-US" sz="2000" b="1" u="sng" cap="all" dirty="0">
                <a:latin typeface="Arial" panose="020B0604020202020204" pitchFamily="34" charset="0"/>
                <a:cs typeface="Arial" panose="020B0604020202020204" pitchFamily="34" charset="0"/>
              </a:rPr>
              <a:t>) </a:t>
            </a:r>
            <a:r>
              <a:rPr lang="en-US" sz="2000" b="1" u="sng" cap="all" dirty="0" err="1">
                <a:latin typeface="Arial" panose="020B0604020202020204" pitchFamily="34" charset="0"/>
                <a:cs typeface="Arial" panose="020B0604020202020204" pitchFamily="34" charset="0"/>
              </a:rPr>
              <a:t>INCLUSIVeNESS</a:t>
            </a:r>
            <a:r>
              <a:rPr lang="en-US" sz="2000" b="1" u="sng" cap="all" dirty="0">
                <a:latin typeface="Arial" panose="020B0604020202020204" pitchFamily="34" charset="0"/>
                <a:cs typeface="Arial" panose="020B0604020202020204" pitchFamily="34" charset="0"/>
              </a:rPr>
              <a:t> REQUIREMENT AS IT </a:t>
            </a:r>
            <a:r>
              <a:rPr lang="en-US" sz="2000" b="1" u="sng" cap="all" dirty="0" err="1">
                <a:latin typeface="Arial" panose="020B0604020202020204" pitchFamily="34" charset="0"/>
                <a:cs typeface="Arial" panose="020B0604020202020204" pitchFamily="34" charset="0"/>
              </a:rPr>
              <a:t>RElAtES</a:t>
            </a:r>
            <a:r>
              <a:rPr lang="en-US" sz="2000" b="1" u="sng" cap="all" dirty="0">
                <a:latin typeface="Arial" panose="020B0604020202020204" pitchFamily="34" charset="0"/>
                <a:cs typeface="Arial" panose="020B0604020202020204" pitchFamily="34" charset="0"/>
              </a:rPr>
              <a:t> TO THE USE OF TPSID PROGRAM FUNDS</a:t>
            </a:r>
            <a:endParaRPr lang="en-US" sz="2000" dirty="0">
              <a:latin typeface="Arial" panose="020B0604020202020204" pitchFamily="34" charset="0"/>
              <a:cs typeface="Arial" panose="020B0604020202020204" pitchFamily="34" charset="0"/>
            </a:endParaRPr>
          </a:p>
          <a:p>
            <a:pPr marL="0" indent="0" eaLnBrk="1" fontAlgn="auto" hangingPunct="1">
              <a:spcBef>
                <a:spcPts val="0"/>
              </a:spcBef>
              <a:spcAft>
                <a:spcPts val="0"/>
              </a:spcAft>
              <a:buFont typeface="Wingdings 3" pitchFamily="18" charset="2"/>
              <a:buNone/>
              <a:defRPr/>
            </a:pPr>
            <a:endParaRPr lang="en-US" sz="2000" dirty="0">
              <a:latin typeface="Arial" panose="020B0604020202020204" pitchFamily="34" charset="0"/>
              <a:cs typeface="Arial" panose="020B0604020202020204" pitchFamily="34" charset="0"/>
            </a:endParaRPr>
          </a:p>
          <a:p>
            <a:pPr marL="0" indent="0" eaLnBrk="1" fontAlgn="auto" hangingPunct="1">
              <a:spcBef>
                <a:spcPts val="0"/>
              </a:spcBef>
              <a:spcAft>
                <a:spcPts val="0"/>
              </a:spcAft>
              <a:buFont typeface="Wingdings 3" pitchFamily="18" charset="2"/>
              <a:buNone/>
              <a:defRPr/>
            </a:pPr>
            <a:r>
              <a:rPr lang="en-US" sz="2000" b="1" u="sng" dirty="0">
                <a:latin typeface="Arial" panose="020B0604020202020204" pitchFamily="34" charset="0"/>
                <a:cs typeface="Arial" panose="020B0604020202020204" pitchFamily="34" charset="0"/>
              </a:rPr>
              <a:t>WHAT CONSTITUTES A CLOCK HOUR?</a:t>
            </a:r>
          </a:p>
          <a:p>
            <a:pPr marL="0" indent="0" eaLnBrk="1" fontAlgn="auto" hangingPunct="1">
              <a:spcBef>
                <a:spcPts val="0"/>
              </a:spcBef>
              <a:spcAft>
                <a:spcPts val="0"/>
              </a:spcAft>
              <a:buFont typeface="Wingdings 3" pitchFamily="18" charset="2"/>
              <a:buNone/>
              <a:defRPr/>
            </a:pPr>
            <a:endParaRPr lang="en-US" sz="2000" dirty="0">
              <a:latin typeface="Arial" panose="020B0604020202020204" pitchFamily="34" charset="0"/>
              <a:cs typeface="Arial" panose="020B0604020202020204" pitchFamily="34" charset="0"/>
            </a:endParaRPr>
          </a:p>
          <a:p>
            <a:pPr marL="0" indent="0" eaLnBrk="1" fontAlgn="auto" hangingPunct="1">
              <a:spcBef>
                <a:spcPts val="0"/>
              </a:spcBef>
              <a:spcAft>
                <a:spcPts val="0"/>
              </a:spcAft>
              <a:buFont typeface="Wingdings 3" pitchFamily="18" charset="2"/>
              <a:buNone/>
              <a:defRPr/>
            </a:pPr>
            <a:r>
              <a:rPr lang="en-US" sz="2000" dirty="0">
                <a:latin typeface="Arial" panose="020B0604020202020204" pitchFamily="34" charset="0"/>
                <a:cs typeface="Arial" panose="020B0604020202020204" pitchFamily="34" charset="0"/>
              </a:rPr>
              <a:t>A clock hour is a time period consisting of one or more of the following:</a:t>
            </a:r>
          </a:p>
          <a:p>
            <a:pPr marL="0" indent="0" eaLnBrk="1" fontAlgn="auto" hangingPunct="1">
              <a:spcBef>
                <a:spcPts val="0"/>
              </a:spcBef>
              <a:spcAft>
                <a:spcPts val="0"/>
              </a:spcAft>
              <a:buNone/>
              <a:defRPr/>
            </a:pPr>
            <a:endParaRPr lang="en-US" sz="2000" dirty="0">
              <a:latin typeface="Arial" panose="020B0604020202020204" pitchFamily="34" charset="0"/>
              <a:cs typeface="Arial" panose="020B0604020202020204" pitchFamily="34" charset="0"/>
            </a:endParaRPr>
          </a:p>
          <a:p>
            <a:pPr marL="0" indent="0" eaLnBrk="1" fontAlgn="auto" hangingPunct="1">
              <a:spcBef>
                <a:spcPts val="0"/>
              </a:spcBef>
              <a:spcAft>
                <a:spcPts val="0"/>
              </a:spcAft>
              <a:buNone/>
              <a:defRPr/>
            </a:pPr>
            <a:r>
              <a:rPr lang="en-US" sz="2000" dirty="0">
                <a:latin typeface="Arial" panose="020B0604020202020204" pitchFamily="34" charset="0"/>
                <a:cs typeface="Arial" panose="020B0604020202020204" pitchFamily="34" charset="0"/>
              </a:rPr>
              <a:t>(1) 50-60 minutes of class, lecture, or recitation in a 60-minute</a:t>
            </a:r>
          </a:p>
          <a:p>
            <a:pPr marL="0" indent="0" eaLnBrk="1" fontAlgn="auto" hangingPunct="1">
              <a:spcBef>
                <a:spcPts val="0"/>
              </a:spcBef>
              <a:spcAft>
                <a:spcPts val="0"/>
              </a:spcAft>
              <a:buNone/>
              <a:defRPr/>
            </a:pPr>
            <a:r>
              <a:rPr lang="en-US" sz="2000" dirty="0">
                <a:latin typeface="Arial" panose="020B0604020202020204" pitchFamily="34" charset="0"/>
                <a:cs typeface="Arial" panose="020B0604020202020204" pitchFamily="34" charset="0"/>
              </a:rPr>
              <a:t>     period;</a:t>
            </a:r>
          </a:p>
          <a:p>
            <a:pPr marL="457200" indent="-457200" eaLnBrk="1" fontAlgn="auto" hangingPunct="1">
              <a:spcBef>
                <a:spcPts val="0"/>
              </a:spcBef>
              <a:spcAft>
                <a:spcPts val="0"/>
              </a:spcAft>
              <a:buAutoNum type="arabicParenBoth"/>
              <a:defRPr/>
            </a:pPr>
            <a:endParaRPr lang="en-US" sz="2000" dirty="0">
              <a:latin typeface="Arial" panose="020B0604020202020204" pitchFamily="34" charset="0"/>
              <a:cs typeface="Arial" panose="020B0604020202020204" pitchFamily="34" charset="0"/>
            </a:endParaRPr>
          </a:p>
          <a:p>
            <a:pPr marL="0" indent="0" eaLnBrk="1" fontAlgn="auto" hangingPunct="1">
              <a:spcBef>
                <a:spcPts val="0"/>
              </a:spcBef>
              <a:spcAft>
                <a:spcPts val="0"/>
              </a:spcAft>
              <a:buNone/>
              <a:defRPr/>
            </a:pPr>
            <a:r>
              <a:rPr lang="en-US" sz="2000" dirty="0">
                <a:latin typeface="Arial" panose="020B0604020202020204" pitchFamily="34" charset="0"/>
                <a:cs typeface="Arial" panose="020B0604020202020204" pitchFamily="34" charset="0"/>
              </a:rPr>
              <a:t>(2) 50-60 minutes of faculty-supervised laboratory, shop training,            </a:t>
            </a:r>
          </a:p>
          <a:p>
            <a:pPr marL="0" indent="0" eaLnBrk="1" fontAlgn="auto" hangingPunct="1">
              <a:spcBef>
                <a:spcPts val="0"/>
              </a:spcBef>
              <a:spcAft>
                <a:spcPts val="0"/>
              </a:spcAft>
              <a:buNone/>
              <a:defRPr/>
            </a:pPr>
            <a:r>
              <a:rPr lang="en-US" sz="2000" dirty="0">
                <a:latin typeface="Arial" panose="020B0604020202020204" pitchFamily="34" charset="0"/>
                <a:cs typeface="Arial" panose="020B0604020202020204" pitchFamily="34" charset="0"/>
              </a:rPr>
              <a:t>     or internship in a 60-minute period;</a:t>
            </a:r>
          </a:p>
          <a:p>
            <a:pPr marL="0" indent="0" eaLnBrk="1" fontAlgn="auto" hangingPunct="1">
              <a:spcBef>
                <a:spcPts val="0"/>
              </a:spcBef>
              <a:spcAft>
                <a:spcPts val="0"/>
              </a:spcAft>
              <a:buNone/>
              <a:defRPr/>
            </a:pPr>
            <a:endParaRPr lang="en-US" sz="2000" dirty="0">
              <a:latin typeface="Arial" panose="020B0604020202020204" pitchFamily="34" charset="0"/>
              <a:cs typeface="Arial" panose="020B0604020202020204" pitchFamily="34" charset="0"/>
            </a:endParaRPr>
          </a:p>
          <a:p>
            <a:pPr marL="0" indent="0" eaLnBrk="1" fontAlgn="auto" hangingPunct="1">
              <a:spcBef>
                <a:spcPts val="0"/>
              </a:spcBef>
              <a:spcAft>
                <a:spcPts val="0"/>
              </a:spcAft>
              <a:buNone/>
              <a:defRPr/>
            </a:pPr>
            <a:r>
              <a:rPr lang="en-US" sz="2000" dirty="0">
                <a:latin typeface="Arial" panose="020B0604020202020204" pitchFamily="34" charset="0"/>
                <a:cs typeface="Arial" panose="020B0604020202020204" pitchFamily="34" charset="0"/>
              </a:rPr>
              <a:t>(3) 60 minutes of preparation in a correspondence course </a:t>
            </a:r>
          </a:p>
          <a:p>
            <a:pPr marL="0" indent="0" eaLnBrk="1" fontAlgn="auto" hangingPunct="1">
              <a:spcBef>
                <a:spcPts val="0"/>
              </a:spcBef>
              <a:spcAft>
                <a:spcPts val="0"/>
              </a:spcAft>
              <a:buFont typeface="Wingdings 3" pitchFamily="18" charset="2"/>
              <a:buNone/>
              <a:defRPr/>
            </a:pPr>
            <a:r>
              <a:rPr lang="en-US" sz="2000" dirty="0">
                <a:latin typeface="Arial" panose="020B0604020202020204" pitchFamily="34" charset="0"/>
                <a:cs typeface="Arial" panose="020B0604020202020204" pitchFamily="34" charset="0"/>
              </a:rPr>
              <a:t>      (also referred to as a contact hour); </a:t>
            </a:r>
          </a:p>
          <a:p>
            <a:pPr marL="0" indent="0" eaLnBrk="1" fontAlgn="auto" hangingPunct="1">
              <a:spcBef>
                <a:spcPts val="0"/>
              </a:spcBef>
              <a:spcAft>
                <a:spcPts val="0"/>
              </a:spcAft>
              <a:buFont typeface="Wingdings 3" pitchFamily="18" charset="2"/>
              <a:buNone/>
              <a:defRPr/>
            </a:pPr>
            <a:endParaRPr lang="en-US" sz="2000" dirty="0">
              <a:latin typeface="Arial" panose="020B0604020202020204" pitchFamily="34" charset="0"/>
              <a:cs typeface="Arial" panose="020B0604020202020204" pitchFamily="34" charset="0"/>
            </a:endParaRPr>
          </a:p>
          <a:p>
            <a:pPr marL="0" indent="0" eaLnBrk="1" fontAlgn="auto" hangingPunct="1">
              <a:spcBef>
                <a:spcPts val="0"/>
              </a:spcBef>
              <a:spcAft>
                <a:spcPts val="0"/>
              </a:spcAft>
              <a:buFont typeface="Wingdings 3" pitchFamily="18" charset="2"/>
              <a:buNone/>
              <a:defRPr/>
            </a:pPr>
            <a:endParaRPr lang="en-US" sz="2000" dirty="0">
              <a:latin typeface="Arial" panose="020B0604020202020204" pitchFamily="34" charset="0"/>
              <a:cs typeface="Arial" panose="020B0604020202020204" pitchFamily="34" charset="0"/>
            </a:endParaRPr>
          </a:p>
          <a:p>
            <a:pPr marL="0" indent="0" eaLnBrk="1" fontAlgn="auto" hangingPunct="1">
              <a:spcBef>
                <a:spcPts val="0"/>
              </a:spcBef>
              <a:spcAft>
                <a:spcPts val="0"/>
              </a:spcAft>
              <a:buFont typeface="Wingdings 3" pitchFamily="18" charset="2"/>
              <a:buNone/>
              <a:defRPr/>
            </a:pPr>
            <a:r>
              <a:rPr lang="en-US" sz="2000" dirty="0">
                <a:latin typeface="Arial" panose="020B0604020202020204" pitchFamily="34" charset="0"/>
                <a:cs typeface="Arial" panose="020B0604020202020204" pitchFamily="34" charset="0"/>
              </a:rPr>
              <a:t>   </a:t>
            </a:r>
          </a:p>
          <a:p>
            <a:pPr marL="0" indent="-256032" eaLnBrk="1" fontAlgn="auto" hangingPunct="1">
              <a:spcBef>
                <a:spcPts val="0"/>
              </a:spcBef>
              <a:spcAft>
                <a:spcPts val="0"/>
              </a:spcAft>
              <a:buFont typeface="Wingdings 3"/>
              <a:buChar char=""/>
              <a:defRPr/>
            </a:pPr>
            <a:endParaRPr lang="en-US" sz="2000" b="1" dirty="0">
              <a:latin typeface="Arial" panose="020B0604020202020204" pitchFamily="34" charset="0"/>
              <a:cs typeface="Arial" panose="020B0604020202020204" pitchFamily="34" charset="0"/>
            </a:endParaRPr>
          </a:p>
          <a:p>
            <a:pPr marL="365760" indent="-256032" eaLnBrk="1" fontAlgn="auto" hangingPunct="1">
              <a:spcAft>
                <a:spcPts val="0"/>
              </a:spcAft>
              <a:buFontTx/>
              <a:buNone/>
              <a:defRPr/>
            </a:pPr>
            <a:endParaRPr lang="en-US" sz="2000" dirty="0">
              <a:latin typeface="Arial" panose="020B0604020202020204" pitchFamily="34" charset="0"/>
              <a:cs typeface="Arial" panose="020B0604020202020204" pitchFamily="34" charset="0"/>
            </a:endParaRPr>
          </a:p>
        </p:txBody>
      </p:sp>
      <p:sp>
        <p:nvSpPr>
          <p:cNvPr id="34819" name="Rectangle 35"/>
          <p:cNvSpPr>
            <a:spLocks noGrp="1" noChangeArrowheads="1"/>
          </p:cNvSpPr>
          <p:nvPr>
            <p:ph type="ftr" sz="quarter" idx="11"/>
          </p:nvPr>
        </p:nvSpPr>
        <p:spPr bwMode="auto">
          <a:xfrm>
            <a:off x="2362200" y="6249988"/>
            <a:ext cx="4724400" cy="228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r>
              <a:rPr lang="en-US" altLang="en-US" sz="1400">
                <a:latin typeface="Times New Roman" pitchFamily="18" charset="0"/>
              </a:rPr>
              <a:t>US Dept of Education- Office of Postsecondary Education</a:t>
            </a:r>
          </a:p>
        </p:txBody>
      </p:sp>
      <p:sp>
        <p:nvSpPr>
          <p:cNvPr id="34820" name="Rectangle 36"/>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fld id="{BAF5D230-1093-4CF9-AFD0-0994881B4755}" type="slidenum">
              <a:rPr lang="en-US" altLang="en-US" sz="1400" smtClean="0">
                <a:latin typeface="Times New Roman" pitchFamily="18" charset="0"/>
              </a:rPr>
              <a:pPr eaLnBrk="1" hangingPunct="1">
                <a:spcBef>
                  <a:spcPct val="0"/>
                </a:spcBef>
                <a:buClrTx/>
                <a:buSzTx/>
                <a:buFontTx/>
                <a:buNone/>
              </a:pPr>
              <a:t>43</a:t>
            </a:fld>
            <a:endParaRPr lang="en-US" altLang="en-US" sz="1400">
              <a:latin typeface="Times New Roman" pitchFamily="18" charset="0"/>
            </a:endParaRPr>
          </a:p>
        </p:txBody>
      </p:sp>
      <p:sp>
        <p:nvSpPr>
          <p:cNvPr id="6148" name="Rectangle 2"/>
          <p:cNvSpPr>
            <a:spLocks noGrp="1" noChangeArrowheads="1"/>
          </p:cNvSpPr>
          <p:nvPr>
            <p:ph type="title"/>
          </p:nvPr>
        </p:nvSpPr>
        <p:spPr>
          <a:xfrm>
            <a:off x="1066800" y="152400"/>
            <a:ext cx="7696200" cy="769937"/>
          </a:xfrm>
          <a:extLst>
            <a:ext uri="{909E8E84-426E-40DD-AFC4-6F175D3DCCD1}">
              <a14:hiddenFill xmlns:a14="http://schemas.microsoft.com/office/drawing/2010/main">
                <a:solidFill>
                  <a:srgbClr val="FFFFFF"/>
                </a:solidFill>
              </a14:hiddenFill>
            </a:ext>
          </a:extLst>
        </p:spPr>
        <p:txBody>
          <a:bodyPr>
            <a:normAutofit fontScale="90000"/>
          </a:bodyPr>
          <a:lstStyle/>
          <a:p>
            <a:pPr eaLnBrk="1" fontAlgn="auto" hangingPunct="1">
              <a:spcAft>
                <a:spcPts val="0"/>
              </a:spcAft>
              <a:defRPr/>
            </a:pPr>
            <a:r>
              <a:rPr lang="en-US" altLang="en-US" sz="3600" dirty="0">
                <a:solidFill>
                  <a:schemeClr val="tx1"/>
                </a:solidFill>
                <a:effectLst/>
                <a:latin typeface="Arial" panose="020B0604020202020204" pitchFamily="34" charset="0"/>
                <a:cs typeface="Arial" panose="020B0604020202020204" pitchFamily="34" charset="0"/>
              </a:rPr>
              <a:t>Program Description-Absolute Priority</a:t>
            </a:r>
          </a:p>
        </p:txBody>
      </p:sp>
    </p:spTree>
    <p:extLst>
      <p:ext uri="{BB962C8B-B14F-4D97-AF65-F5344CB8AC3E}">
        <p14:creationId xmlns:p14="http://schemas.microsoft.com/office/powerpoint/2010/main" val="423273133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9" name="Rectangle 3"/>
          <p:cNvSpPr>
            <a:spLocks noGrp="1" noChangeArrowheads="1"/>
          </p:cNvSpPr>
          <p:nvPr>
            <p:ph idx="1"/>
          </p:nvPr>
        </p:nvSpPr>
        <p:spPr>
          <a:xfrm>
            <a:off x="914400" y="990600"/>
            <a:ext cx="7467600" cy="5029200"/>
          </a:xfrm>
        </p:spPr>
        <p:txBody>
          <a:bodyPr>
            <a:noAutofit/>
          </a:bodyPr>
          <a:lstStyle/>
          <a:p>
            <a:pPr marL="0" indent="-256032" eaLnBrk="1" fontAlgn="auto" hangingPunct="1">
              <a:spcBef>
                <a:spcPts val="0"/>
              </a:spcBef>
              <a:spcAft>
                <a:spcPts val="0"/>
              </a:spcAft>
              <a:buFont typeface="Wingdings 3"/>
              <a:buChar char=""/>
              <a:defRPr/>
            </a:pPr>
            <a:endParaRPr lang="en-US" sz="2000" b="1" dirty="0">
              <a:latin typeface="Arial" panose="020B0604020202020204" pitchFamily="34" charset="0"/>
              <a:cs typeface="Arial" panose="020B0604020202020204" pitchFamily="34" charset="0"/>
            </a:endParaRPr>
          </a:p>
          <a:p>
            <a:pPr marL="0" indent="0" eaLnBrk="1" fontAlgn="auto" hangingPunct="1">
              <a:spcBef>
                <a:spcPts val="0"/>
              </a:spcBef>
              <a:spcAft>
                <a:spcPts val="0"/>
              </a:spcAft>
              <a:buNone/>
              <a:defRPr/>
            </a:pPr>
            <a:r>
              <a:rPr lang="en-US" sz="2000" dirty="0">
                <a:latin typeface="Arial" panose="020B0604020202020204" pitchFamily="34" charset="0"/>
                <a:cs typeface="Arial" panose="020B0604020202020204" pitchFamily="34" charset="0"/>
              </a:rPr>
              <a:t>(3) </a:t>
            </a:r>
            <a:r>
              <a:rPr lang="en-US" sz="2000" b="1" u="sng" cap="all" dirty="0">
                <a:latin typeface="Arial" panose="020B0604020202020204" pitchFamily="34" charset="0"/>
                <a:cs typeface="Arial" panose="020B0604020202020204" pitchFamily="34" charset="0"/>
              </a:rPr>
              <a:t>TPSID PROGRAM PARTICIPANT (SWID</a:t>
            </a:r>
            <a:r>
              <a:rPr lang="en-US" sz="2000" b="1" u="sng" dirty="0">
                <a:latin typeface="Arial" panose="020B0604020202020204" pitchFamily="34" charset="0"/>
                <a:cs typeface="Arial" panose="020B0604020202020204" pitchFamily="34" charset="0"/>
              </a:rPr>
              <a:t>s</a:t>
            </a:r>
            <a:r>
              <a:rPr lang="en-US" sz="2000" b="1" u="sng" cap="all" dirty="0">
                <a:latin typeface="Arial" panose="020B0604020202020204" pitchFamily="34" charset="0"/>
                <a:cs typeface="Arial" panose="020B0604020202020204" pitchFamily="34" charset="0"/>
              </a:rPr>
              <a:t>) </a:t>
            </a:r>
            <a:r>
              <a:rPr lang="en-US" sz="2000" b="1" u="sng" cap="all" dirty="0" err="1">
                <a:latin typeface="Arial" panose="020B0604020202020204" pitchFamily="34" charset="0"/>
                <a:cs typeface="Arial" panose="020B0604020202020204" pitchFamily="34" charset="0"/>
              </a:rPr>
              <a:t>INCLUSIVeNESS</a:t>
            </a:r>
            <a:r>
              <a:rPr lang="en-US" sz="2000" b="1" u="sng" cap="all" dirty="0">
                <a:latin typeface="Arial" panose="020B0604020202020204" pitchFamily="34" charset="0"/>
                <a:cs typeface="Arial" panose="020B0604020202020204" pitchFamily="34" charset="0"/>
              </a:rPr>
              <a:t> REQUIREMENT AS IT </a:t>
            </a:r>
            <a:r>
              <a:rPr lang="en-US" sz="2000" b="1" u="sng" cap="all" dirty="0" err="1">
                <a:latin typeface="Arial" panose="020B0604020202020204" pitchFamily="34" charset="0"/>
                <a:cs typeface="Arial" panose="020B0604020202020204" pitchFamily="34" charset="0"/>
              </a:rPr>
              <a:t>RElAtES</a:t>
            </a:r>
            <a:r>
              <a:rPr lang="en-US" sz="2000" b="1" u="sng" cap="all" dirty="0">
                <a:latin typeface="Arial" panose="020B0604020202020204" pitchFamily="34" charset="0"/>
                <a:cs typeface="Arial" panose="020B0604020202020204" pitchFamily="34" charset="0"/>
              </a:rPr>
              <a:t> TO THE USE OF TPSID PROGRAM FUNDS</a:t>
            </a:r>
            <a:endParaRPr lang="en-US" sz="2000" dirty="0">
              <a:latin typeface="Arial" panose="020B0604020202020204" pitchFamily="34" charset="0"/>
              <a:cs typeface="Arial" panose="020B0604020202020204" pitchFamily="34" charset="0"/>
            </a:endParaRPr>
          </a:p>
          <a:p>
            <a:pPr marL="0" indent="0" eaLnBrk="1" fontAlgn="auto" hangingPunct="1">
              <a:spcBef>
                <a:spcPts val="0"/>
              </a:spcBef>
              <a:spcAft>
                <a:spcPts val="0"/>
              </a:spcAft>
              <a:buNone/>
              <a:defRPr/>
            </a:pPr>
            <a:endParaRPr lang="en-US" sz="2000" dirty="0">
              <a:latin typeface="Arial" panose="020B0604020202020204" pitchFamily="34" charset="0"/>
              <a:cs typeface="Arial" panose="020B0604020202020204" pitchFamily="34" charset="0"/>
            </a:endParaRPr>
          </a:p>
          <a:p>
            <a:pPr marL="0" indent="0" eaLnBrk="1" fontAlgn="auto" hangingPunct="1">
              <a:spcBef>
                <a:spcPts val="0"/>
              </a:spcBef>
              <a:spcAft>
                <a:spcPts val="0"/>
              </a:spcAft>
              <a:buFont typeface="Wingdings 3" pitchFamily="18" charset="2"/>
              <a:buNone/>
              <a:defRPr/>
            </a:pPr>
            <a:r>
              <a:rPr lang="en-US" sz="2000" dirty="0">
                <a:latin typeface="Arial" panose="020B0604020202020204" pitchFamily="34" charset="0"/>
                <a:cs typeface="Arial" panose="020B0604020202020204" pitchFamily="34" charset="0"/>
              </a:rPr>
              <a:t>With that said, this inclusiveness requirement must be met via the following activity types, as ID students learn alongside their non-disabled peers:</a:t>
            </a:r>
          </a:p>
          <a:p>
            <a:pPr marL="0" indent="0" eaLnBrk="1" fontAlgn="auto" hangingPunct="1">
              <a:spcBef>
                <a:spcPts val="0"/>
              </a:spcBef>
              <a:spcAft>
                <a:spcPts val="0"/>
              </a:spcAft>
              <a:buFont typeface="Wingdings 3" pitchFamily="18" charset="2"/>
              <a:buNone/>
              <a:defRPr/>
            </a:pPr>
            <a:endParaRPr lang="en-US" sz="2000" dirty="0">
              <a:latin typeface="Arial" panose="020B0604020202020204" pitchFamily="34" charset="0"/>
              <a:cs typeface="Arial" panose="020B0604020202020204" pitchFamily="34" charset="0"/>
            </a:endParaRPr>
          </a:p>
          <a:p>
            <a:pPr marL="0" indent="-256032" eaLnBrk="1" fontAlgn="auto" hangingPunct="1">
              <a:spcBef>
                <a:spcPts val="0"/>
              </a:spcBef>
              <a:spcAft>
                <a:spcPts val="0"/>
              </a:spcAft>
              <a:buFont typeface="Wingdings 3"/>
              <a:buChar char=""/>
              <a:defRPr/>
            </a:pPr>
            <a:r>
              <a:rPr lang="en-US" sz="2000" dirty="0">
                <a:latin typeface="Arial" panose="020B0604020202020204" pitchFamily="34" charset="0"/>
                <a:cs typeface="Arial" panose="020B0604020202020204" pitchFamily="34" charset="0"/>
              </a:rPr>
              <a:t>Regular enrollment in credit bearing, non-credit bearing </a:t>
            </a:r>
          </a:p>
          <a:p>
            <a:pPr marL="0" indent="0" eaLnBrk="1" fontAlgn="auto" hangingPunct="1">
              <a:spcBef>
                <a:spcPts val="0"/>
              </a:spcBef>
              <a:spcAft>
                <a:spcPts val="0"/>
              </a:spcAft>
              <a:buFont typeface="Wingdings 3" pitchFamily="18" charset="2"/>
              <a:buNone/>
              <a:defRPr/>
            </a:pPr>
            <a:r>
              <a:rPr lang="en-US" sz="2000" dirty="0">
                <a:latin typeface="Arial" panose="020B0604020202020204" pitchFamily="34" charset="0"/>
                <a:cs typeface="Arial" panose="020B0604020202020204" pitchFamily="34" charset="0"/>
              </a:rPr>
              <a:t>    and/or non-degree courses; </a:t>
            </a:r>
          </a:p>
          <a:p>
            <a:pPr marL="0" indent="0" eaLnBrk="1" fontAlgn="auto" hangingPunct="1">
              <a:spcBef>
                <a:spcPts val="0"/>
              </a:spcBef>
              <a:spcAft>
                <a:spcPts val="0"/>
              </a:spcAft>
              <a:buFont typeface="Wingdings 3" pitchFamily="18" charset="2"/>
              <a:buNone/>
              <a:defRPr/>
            </a:pPr>
            <a:endParaRPr lang="en-US" sz="2000" dirty="0">
              <a:latin typeface="Arial" panose="020B0604020202020204" pitchFamily="34" charset="0"/>
              <a:cs typeface="Arial" panose="020B0604020202020204" pitchFamily="34" charset="0"/>
            </a:endParaRPr>
          </a:p>
          <a:p>
            <a:pPr marL="0" indent="-256032" eaLnBrk="1" fontAlgn="auto" hangingPunct="1">
              <a:spcBef>
                <a:spcPts val="0"/>
              </a:spcBef>
              <a:spcAft>
                <a:spcPts val="0"/>
              </a:spcAft>
              <a:buFont typeface="Wingdings 3"/>
              <a:buChar char=""/>
              <a:defRPr/>
            </a:pPr>
            <a:r>
              <a:rPr lang="en-US" sz="2000" dirty="0">
                <a:latin typeface="Arial" panose="020B0604020202020204" pitchFamily="34" charset="0"/>
                <a:cs typeface="Arial" panose="020B0604020202020204" pitchFamily="34" charset="0"/>
              </a:rPr>
              <a:t>Internships or work-based training in settings;</a:t>
            </a:r>
          </a:p>
          <a:p>
            <a:pPr marL="0" indent="-256032" eaLnBrk="1" fontAlgn="auto" hangingPunct="1">
              <a:spcBef>
                <a:spcPts val="0"/>
              </a:spcBef>
              <a:spcAft>
                <a:spcPts val="0"/>
              </a:spcAft>
              <a:buFont typeface="Wingdings 3"/>
              <a:buChar char=""/>
              <a:defRPr/>
            </a:pPr>
            <a:endParaRPr lang="en-US" sz="2000" dirty="0">
              <a:latin typeface="Arial" panose="020B0604020202020204" pitchFamily="34" charset="0"/>
              <a:cs typeface="Arial" panose="020B0604020202020204" pitchFamily="34" charset="0"/>
            </a:endParaRPr>
          </a:p>
          <a:p>
            <a:pPr marL="0" indent="-256032" eaLnBrk="1" fontAlgn="auto" hangingPunct="1">
              <a:spcBef>
                <a:spcPts val="0"/>
              </a:spcBef>
              <a:spcAft>
                <a:spcPts val="0"/>
              </a:spcAft>
              <a:buFont typeface="Wingdings 3"/>
              <a:buChar char=""/>
              <a:defRPr/>
            </a:pPr>
            <a:r>
              <a:rPr lang="en-US" sz="2000" dirty="0">
                <a:latin typeface="Arial" panose="020B0604020202020204" pitchFamily="34" charset="0"/>
                <a:cs typeface="Arial" panose="020B0604020202020204" pitchFamily="34" charset="0"/>
              </a:rPr>
              <a:t>Auditing or participating in courses. </a:t>
            </a:r>
          </a:p>
          <a:p>
            <a:pPr marL="0" indent="0" eaLnBrk="1" fontAlgn="auto" hangingPunct="1">
              <a:spcBef>
                <a:spcPts val="0"/>
              </a:spcBef>
              <a:spcAft>
                <a:spcPts val="0"/>
              </a:spcAft>
              <a:buFont typeface="Wingdings 3" pitchFamily="18" charset="2"/>
              <a:buNone/>
              <a:defRPr/>
            </a:pPr>
            <a:endParaRPr lang="en-US" sz="2000" dirty="0">
              <a:latin typeface="Arial" panose="020B0604020202020204" pitchFamily="34" charset="0"/>
              <a:cs typeface="Arial" panose="020B0604020202020204" pitchFamily="34" charset="0"/>
            </a:endParaRPr>
          </a:p>
          <a:p>
            <a:pPr marL="0" indent="0" eaLnBrk="1" fontAlgn="auto" hangingPunct="1">
              <a:spcBef>
                <a:spcPts val="0"/>
              </a:spcBef>
              <a:spcAft>
                <a:spcPts val="0"/>
              </a:spcAft>
              <a:buFont typeface="Wingdings 3" pitchFamily="18" charset="2"/>
              <a:buNone/>
              <a:defRPr/>
            </a:pPr>
            <a:endParaRPr lang="en-US" sz="2000" dirty="0">
              <a:latin typeface="Arial" panose="020B0604020202020204" pitchFamily="34" charset="0"/>
              <a:cs typeface="Arial" panose="020B0604020202020204" pitchFamily="34" charset="0"/>
            </a:endParaRPr>
          </a:p>
          <a:p>
            <a:pPr marL="0" indent="0" eaLnBrk="1" fontAlgn="auto" hangingPunct="1">
              <a:spcBef>
                <a:spcPts val="0"/>
              </a:spcBef>
              <a:spcAft>
                <a:spcPts val="0"/>
              </a:spcAft>
              <a:buFont typeface="Wingdings 3" pitchFamily="18" charset="2"/>
              <a:buNone/>
              <a:defRPr/>
            </a:pPr>
            <a:endParaRPr lang="en-US" sz="2000" dirty="0">
              <a:latin typeface="Arial" panose="020B0604020202020204" pitchFamily="34" charset="0"/>
              <a:cs typeface="Arial" panose="020B0604020202020204" pitchFamily="34" charset="0"/>
            </a:endParaRPr>
          </a:p>
          <a:p>
            <a:pPr marL="0" indent="0" eaLnBrk="1" fontAlgn="auto" hangingPunct="1">
              <a:spcBef>
                <a:spcPts val="0"/>
              </a:spcBef>
              <a:spcAft>
                <a:spcPts val="0"/>
              </a:spcAft>
              <a:buFont typeface="Wingdings 3" pitchFamily="18" charset="2"/>
              <a:buNone/>
              <a:defRPr/>
            </a:pPr>
            <a:endParaRPr lang="en-US" sz="2000" dirty="0">
              <a:latin typeface="Arial" panose="020B0604020202020204" pitchFamily="34" charset="0"/>
              <a:cs typeface="Arial" panose="020B0604020202020204" pitchFamily="34" charset="0"/>
            </a:endParaRPr>
          </a:p>
          <a:p>
            <a:pPr marL="0" indent="-256032" eaLnBrk="1" fontAlgn="auto" hangingPunct="1">
              <a:spcBef>
                <a:spcPts val="0"/>
              </a:spcBef>
              <a:spcAft>
                <a:spcPts val="0"/>
              </a:spcAft>
              <a:buFont typeface="Wingdings 3"/>
              <a:buChar char=""/>
              <a:defRPr/>
            </a:pPr>
            <a:endParaRPr lang="en-US" sz="2000" dirty="0">
              <a:latin typeface="Arial" panose="020B0604020202020204" pitchFamily="34" charset="0"/>
              <a:cs typeface="Arial" panose="020B0604020202020204" pitchFamily="34" charset="0"/>
            </a:endParaRPr>
          </a:p>
          <a:p>
            <a:pPr marL="0" indent="-256032" eaLnBrk="1" fontAlgn="auto" hangingPunct="1">
              <a:spcBef>
                <a:spcPts val="0"/>
              </a:spcBef>
              <a:spcAft>
                <a:spcPts val="0"/>
              </a:spcAft>
              <a:buFontTx/>
              <a:buNone/>
              <a:defRPr/>
            </a:pPr>
            <a:endParaRPr lang="en-US" sz="2000" dirty="0">
              <a:latin typeface="Arial" panose="020B0604020202020204" pitchFamily="34" charset="0"/>
              <a:cs typeface="Arial" panose="020B0604020202020204" pitchFamily="34" charset="0"/>
            </a:endParaRPr>
          </a:p>
          <a:p>
            <a:pPr marL="0" indent="-256032" eaLnBrk="1" fontAlgn="auto" hangingPunct="1">
              <a:spcBef>
                <a:spcPts val="0"/>
              </a:spcBef>
              <a:spcAft>
                <a:spcPts val="0"/>
              </a:spcAft>
              <a:buFontTx/>
              <a:buNone/>
              <a:defRPr/>
            </a:pPr>
            <a:endParaRPr lang="en-US" sz="2000" dirty="0">
              <a:latin typeface="Arial" panose="020B0604020202020204" pitchFamily="34" charset="0"/>
              <a:cs typeface="Arial" panose="020B0604020202020204" pitchFamily="34" charset="0"/>
            </a:endParaRPr>
          </a:p>
          <a:p>
            <a:pPr marL="0" indent="0" eaLnBrk="1" fontAlgn="auto" hangingPunct="1">
              <a:spcBef>
                <a:spcPts val="0"/>
              </a:spcBef>
              <a:spcAft>
                <a:spcPts val="0"/>
              </a:spcAft>
              <a:buFont typeface="Wingdings 3" pitchFamily="18" charset="2"/>
              <a:buNone/>
              <a:defRPr/>
            </a:pPr>
            <a:endParaRPr lang="en-US" sz="2000" b="1" dirty="0">
              <a:latin typeface="Arial" panose="020B0604020202020204" pitchFamily="34" charset="0"/>
              <a:cs typeface="Arial" panose="020B0604020202020204" pitchFamily="34" charset="0"/>
            </a:endParaRPr>
          </a:p>
          <a:p>
            <a:pPr marL="0" indent="-256032" eaLnBrk="1" fontAlgn="auto" hangingPunct="1">
              <a:spcBef>
                <a:spcPts val="0"/>
              </a:spcBef>
              <a:spcAft>
                <a:spcPts val="0"/>
              </a:spcAft>
              <a:buFont typeface="Wingdings 3"/>
              <a:buChar char=""/>
              <a:defRPr/>
            </a:pPr>
            <a:endParaRPr lang="en-US" sz="2000" b="1" dirty="0">
              <a:latin typeface="Arial" panose="020B0604020202020204" pitchFamily="34" charset="0"/>
              <a:cs typeface="Arial" panose="020B0604020202020204" pitchFamily="34" charset="0"/>
            </a:endParaRPr>
          </a:p>
          <a:p>
            <a:pPr marL="365760" indent="-256032" eaLnBrk="1" fontAlgn="auto" hangingPunct="1">
              <a:spcAft>
                <a:spcPts val="0"/>
              </a:spcAft>
              <a:buFontTx/>
              <a:buNone/>
              <a:defRPr/>
            </a:pPr>
            <a:endParaRPr lang="en-US" sz="2000" dirty="0">
              <a:latin typeface="Arial" panose="020B0604020202020204" pitchFamily="34" charset="0"/>
              <a:cs typeface="Arial" panose="020B0604020202020204" pitchFamily="34" charset="0"/>
            </a:endParaRPr>
          </a:p>
        </p:txBody>
      </p:sp>
      <p:sp>
        <p:nvSpPr>
          <p:cNvPr id="35843" name="Rectangle 35"/>
          <p:cNvSpPr>
            <a:spLocks noGrp="1" noChangeArrowheads="1"/>
          </p:cNvSpPr>
          <p:nvPr>
            <p:ph type="ftr" sz="quarter" idx="11"/>
          </p:nvPr>
        </p:nvSpPr>
        <p:spPr bwMode="auto">
          <a:xfrm>
            <a:off x="2362200" y="6249988"/>
            <a:ext cx="4724400" cy="228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r>
              <a:rPr lang="en-US" altLang="en-US" sz="1400">
                <a:latin typeface="Times New Roman" pitchFamily="18" charset="0"/>
              </a:rPr>
              <a:t>US Dept of Education- Office of Postsecondary Education</a:t>
            </a:r>
          </a:p>
        </p:txBody>
      </p:sp>
      <p:sp>
        <p:nvSpPr>
          <p:cNvPr id="35844" name="Rectangle 36"/>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fld id="{D1553015-88D2-4364-9D76-EAD2CC152EF5}" type="slidenum">
              <a:rPr lang="en-US" altLang="en-US" sz="1400" smtClean="0">
                <a:latin typeface="Times New Roman" pitchFamily="18" charset="0"/>
              </a:rPr>
              <a:pPr eaLnBrk="1" hangingPunct="1">
                <a:spcBef>
                  <a:spcPct val="0"/>
                </a:spcBef>
                <a:buClrTx/>
                <a:buSzTx/>
                <a:buFontTx/>
                <a:buNone/>
              </a:pPr>
              <a:t>44</a:t>
            </a:fld>
            <a:endParaRPr lang="en-US" altLang="en-US" sz="1400">
              <a:latin typeface="Times New Roman" pitchFamily="18" charset="0"/>
            </a:endParaRPr>
          </a:p>
        </p:txBody>
      </p:sp>
      <p:sp>
        <p:nvSpPr>
          <p:cNvPr id="6148" name="Rectangle 2"/>
          <p:cNvSpPr>
            <a:spLocks noGrp="1" noChangeArrowheads="1"/>
          </p:cNvSpPr>
          <p:nvPr>
            <p:ph type="title"/>
          </p:nvPr>
        </p:nvSpPr>
        <p:spPr>
          <a:xfrm>
            <a:off x="76200" y="228600"/>
            <a:ext cx="9067800" cy="769937"/>
          </a:xfrm>
          <a:extLst>
            <a:ext uri="{909E8E84-426E-40DD-AFC4-6F175D3DCCD1}">
              <a14:hiddenFill xmlns:a14="http://schemas.microsoft.com/office/drawing/2010/main">
                <a:solidFill>
                  <a:srgbClr val="FFFFFF"/>
                </a:solidFill>
              </a14:hiddenFill>
            </a:ext>
          </a:extLst>
        </p:spPr>
        <p:txBody>
          <a:bodyPr>
            <a:normAutofit fontScale="90000"/>
          </a:bodyPr>
          <a:lstStyle/>
          <a:p>
            <a:pPr eaLnBrk="1" fontAlgn="auto" hangingPunct="1">
              <a:spcAft>
                <a:spcPts val="0"/>
              </a:spcAft>
              <a:defRPr/>
            </a:pPr>
            <a:r>
              <a:rPr lang="en-US" altLang="en-US" sz="3600" dirty="0">
                <a:solidFill>
                  <a:schemeClr val="tx1"/>
                </a:solidFill>
                <a:effectLst/>
                <a:latin typeface="Arial" panose="020B0604020202020204" pitchFamily="34" charset="0"/>
                <a:cs typeface="Arial" panose="020B0604020202020204" pitchFamily="34" charset="0"/>
              </a:rPr>
              <a:t>TPSID Program Description-Absolute Priority</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9" name="Rectangle 3"/>
          <p:cNvSpPr>
            <a:spLocks noGrp="1" noChangeArrowheads="1"/>
          </p:cNvSpPr>
          <p:nvPr>
            <p:ph idx="1"/>
          </p:nvPr>
        </p:nvSpPr>
        <p:spPr>
          <a:xfrm>
            <a:off x="914400" y="990600"/>
            <a:ext cx="7467600" cy="5029200"/>
          </a:xfrm>
        </p:spPr>
        <p:txBody>
          <a:bodyPr>
            <a:noAutofit/>
          </a:bodyPr>
          <a:lstStyle/>
          <a:p>
            <a:pPr marL="0" indent="-256032" eaLnBrk="1" fontAlgn="auto" hangingPunct="1">
              <a:spcBef>
                <a:spcPts val="0"/>
              </a:spcBef>
              <a:spcAft>
                <a:spcPts val="0"/>
              </a:spcAft>
              <a:buFont typeface="Wingdings 3"/>
              <a:buChar char=""/>
              <a:defRPr/>
            </a:pPr>
            <a:endParaRPr lang="en-US" sz="2000" b="1" dirty="0">
              <a:latin typeface="Arial" panose="020B0604020202020204" pitchFamily="34" charset="0"/>
              <a:cs typeface="Arial" panose="020B0604020202020204" pitchFamily="34" charset="0"/>
            </a:endParaRPr>
          </a:p>
          <a:p>
            <a:pPr marL="0" indent="0" eaLnBrk="1" fontAlgn="auto" hangingPunct="1">
              <a:spcBef>
                <a:spcPts val="0"/>
              </a:spcBef>
              <a:spcAft>
                <a:spcPts val="0"/>
              </a:spcAft>
              <a:buNone/>
              <a:defRPr/>
            </a:pPr>
            <a:r>
              <a:rPr lang="en-US" sz="2000" dirty="0">
                <a:latin typeface="Arial" panose="020B0604020202020204" pitchFamily="34" charset="0"/>
                <a:cs typeface="Arial" panose="020B0604020202020204" pitchFamily="34" charset="0"/>
              </a:rPr>
              <a:t>(3)</a:t>
            </a:r>
            <a:r>
              <a:rPr lang="en-US" sz="2000" b="1" u="sng" cap="all" dirty="0">
                <a:latin typeface="Arial" panose="020B0604020202020204" pitchFamily="34" charset="0"/>
                <a:cs typeface="Arial" panose="020B0604020202020204" pitchFamily="34" charset="0"/>
              </a:rPr>
              <a:t> TPSID PROGRAM PARTICIPANT (SWID</a:t>
            </a:r>
            <a:r>
              <a:rPr lang="en-US" sz="2000" b="1" u="sng" dirty="0">
                <a:latin typeface="Arial" panose="020B0604020202020204" pitchFamily="34" charset="0"/>
                <a:cs typeface="Arial" panose="020B0604020202020204" pitchFamily="34" charset="0"/>
              </a:rPr>
              <a:t>s</a:t>
            </a:r>
            <a:r>
              <a:rPr lang="en-US" sz="2000" b="1" u="sng" cap="all" dirty="0">
                <a:latin typeface="Arial" panose="020B0604020202020204" pitchFamily="34" charset="0"/>
                <a:cs typeface="Arial" panose="020B0604020202020204" pitchFamily="34" charset="0"/>
              </a:rPr>
              <a:t>) </a:t>
            </a:r>
            <a:r>
              <a:rPr lang="en-US" sz="2000" b="1" u="sng" cap="all" dirty="0" err="1">
                <a:latin typeface="Arial" panose="020B0604020202020204" pitchFamily="34" charset="0"/>
                <a:cs typeface="Arial" panose="020B0604020202020204" pitchFamily="34" charset="0"/>
              </a:rPr>
              <a:t>INCLUSIVeNESS</a:t>
            </a:r>
            <a:r>
              <a:rPr lang="en-US" sz="2000" b="1" u="sng" cap="all" dirty="0">
                <a:latin typeface="Arial" panose="020B0604020202020204" pitchFamily="34" charset="0"/>
                <a:cs typeface="Arial" panose="020B0604020202020204" pitchFamily="34" charset="0"/>
              </a:rPr>
              <a:t> REQUIREMENT AS IT </a:t>
            </a:r>
            <a:r>
              <a:rPr lang="en-US" sz="2000" b="1" u="sng" cap="all" dirty="0" err="1">
                <a:latin typeface="Arial" panose="020B0604020202020204" pitchFamily="34" charset="0"/>
                <a:cs typeface="Arial" panose="020B0604020202020204" pitchFamily="34" charset="0"/>
              </a:rPr>
              <a:t>RElAtES</a:t>
            </a:r>
            <a:r>
              <a:rPr lang="en-US" sz="2000" b="1" u="sng" cap="all" dirty="0">
                <a:latin typeface="Arial" panose="020B0604020202020204" pitchFamily="34" charset="0"/>
                <a:cs typeface="Arial" panose="020B0604020202020204" pitchFamily="34" charset="0"/>
              </a:rPr>
              <a:t> TO THE USE OF TPSID PROGRAM FUNDS</a:t>
            </a:r>
            <a:endParaRPr lang="en-US" sz="2000" dirty="0">
              <a:latin typeface="Arial" panose="020B0604020202020204" pitchFamily="34" charset="0"/>
              <a:cs typeface="Arial" panose="020B0604020202020204" pitchFamily="34" charset="0"/>
            </a:endParaRPr>
          </a:p>
          <a:p>
            <a:pPr marL="0" indent="0" eaLnBrk="1" fontAlgn="auto" hangingPunct="1">
              <a:spcBef>
                <a:spcPts val="0"/>
              </a:spcBef>
              <a:spcAft>
                <a:spcPts val="0"/>
              </a:spcAft>
              <a:buNone/>
              <a:defRPr/>
            </a:pPr>
            <a:endParaRPr lang="en-US" sz="2000" dirty="0">
              <a:latin typeface="Arial" panose="020B0604020202020204" pitchFamily="34" charset="0"/>
              <a:cs typeface="Arial" panose="020B0604020202020204" pitchFamily="34" charset="0"/>
            </a:endParaRPr>
          </a:p>
          <a:p>
            <a:pPr marL="0" indent="0" eaLnBrk="1" fontAlgn="auto" hangingPunct="1">
              <a:spcBef>
                <a:spcPts val="0"/>
              </a:spcBef>
              <a:spcAft>
                <a:spcPts val="0"/>
              </a:spcAft>
              <a:buFont typeface="Wingdings 3" pitchFamily="18" charset="2"/>
              <a:buNone/>
              <a:defRPr/>
            </a:pPr>
            <a:r>
              <a:rPr lang="en-US" sz="2000" dirty="0">
                <a:latin typeface="Arial" panose="020B0604020202020204" pitchFamily="34" charset="0"/>
                <a:cs typeface="Arial" panose="020B0604020202020204" pitchFamily="34" charset="0"/>
              </a:rPr>
              <a:t> As TPSID project applicants determine what this looks like for your respective projects, this inclusiveness requirement should be aligned with TPSID project participants’ course study plans and post school goals</a:t>
            </a:r>
            <a:r>
              <a:rPr lang="en-US" sz="2000" dirty="0">
                <a:effectLst>
                  <a:outerShdw blurRad="38100" dist="38100" dir="2700000" algn="tl">
                    <a:srgbClr val="C0C0C0"/>
                  </a:outerShdw>
                </a:effectLst>
                <a:latin typeface="Arial" panose="020B0604020202020204" pitchFamily="34" charset="0"/>
                <a:cs typeface="Arial" panose="020B0604020202020204" pitchFamily="34" charset="0"/>
              </a:rPr>
              <a:t>;</a:t>
            </a:r>
          </a:p>
          <a:p>
            <a:pPr marL="0" indent="0" eaLnBrk="1" fontAlgn="auto" hangingPunct="1">
              <a:spcBef>
                <a:spcPts val="0"/>
              </a:spcBef>
              <a:spcAft>
                <a:spcPts val="0"/>
              </a:spcAft>
              <a:buFont typeface="Wingdings 3" pitchFamily="18" charset="2"/>
              <a:buNone/>
              <a:defRPr/>
            </a:pPr>
            <a:endParaRPr lang="en-US" sz="2000" dirty="0">
              <a:effectLst>
                <a:outerShdw blurRad="38100" dist="38100" dir="2700000" algn="tl">
                  <a:srgbClr val="C0C0C0"/>
                </a:outerShdw>
              </a:effectLst>
              <a:latin typeface="Arial" panose="020B0604020202020204" pitchFamily="34" charset="0"/>
              <a:cs typeface="Arial" panose="020B0604020202020204" pitchFamily="34" charset="0"/>
            </a:endParaRPr>
          </a:p>
          <a:p>
            <a:pPr marL="0" indent="0" eaLnBrk="1" fontAlgn="auto" hangingPunct="1">
              <a:spcBef>
                <a:spcPts val="0"/>
              </a:spcBef>
              <a:spcAft>
                <a:spcPts val="0"/>
              </a:spcAft>
              <a:buFont typeface="Wingdings 3" pitchFamily="18" charset="2"/>
              <a:buNone/>
              <a:defRPr/>
            </a:pPr>
            <a:r>
              <a:rPr lang="en-US" sz="2000" dirty="0">
                <a:latin typeface="Arial" panose="020B0604020202020204" pitchFamily="34" charset="0"/>
                <a:cs typeface="Arial" panose="020B0604020202020204" pitchFamily="34" charset="0"/>
              </a:rPr>
              <a:t>On going assessments, and the incorporation of evidenced based best practices, coupled with experiential learning opportunities, should better assist TPSID project participants as they apply the skills they have acquired, prior to the completion of their  meaningful credential. </a:t>
            </a:r>
          </a:p>
          <a:p>
            <a:pPr marL="0" indent="0" eaLnBrk="1" fontAlgn="auto" hangingPunct="1">
              <a:spcBef>
                <a:spcPts val="0"/>
              </a:spcBef>
              <a:spcAft>
                <a:spcPts val="0"/>
              </a:spcAft>
              <a:buFont typeface="Wingdings 3" pitchFamily="18" charset="2"/>
              <a:buNone/>
              <a:defRPr/>
            </a:pPr>
            <a:endParaRPr lang="en-US" sz="2000" dirty="0">
              <a:latin typeface="Arial" panose="020B0604020202020204" pitchFamily="34" charset="0"/>
              <a:cs typeface="Arial" panose="020B0604020202020204" pitchFamily="34" charset="0"/>
            </a:endParaRPr>
          </a:p>
          <a:p>
            <a:pPr marL="0" indent="0" eaLnBrk="1" fontAlgn="auto" hangingPunct="1">
              <a:spcBef>
                <a:spcPts val="0"/>
              </a:spcBef>
              <a:spcAft>
                <a:spcPts val="0"/>
              </a:spcAft>
              <a:buFont typeface="Wingdings 3" pitchFamily="18" charset="2"/>
              <a:buNone/>
              <a:defRPr/>
            </a:pPr>
            <a:endParaRPr lang="en-US" sz="2000" dirty="0">
              <a:latin typeface="Arial" panose="020B0604020202020204" pitchFamily="34" charset="0"/>
              <a:cs typeface="Arial" panose="020B0604020202020204" pitchFamily="34" charset="0"/>
            </a:endParaRPr>
          </a:p>
          <a:p>
            <a:pPr marL="0" indent="0" eaLnBrk="1" fontAlgn="auto" hangingPunct="1">
              <a:spcBef>
                <a:spcPts val="0"/>
              </a:spcBef>
              <a:spcAft>
                <a:spcPts val="0"/>
              </a:spcAft>
              <a:buFont typeface="Wingdings 3" pitchFamily="18" charset="2"/>
              <a:buNone/>
              <a:defRPr/>
            </a:pPr>
            <a:endParaRPr lang="en-US" sz="2000" dirty="0">
              <a:latin typeface="Arial" panose="020B0604020202020204" pitchFamily="34" charset="0"/>
              <a:cs typeface="Arial" panose="020B0604020202020204" pitchFamily="34" charset="0"/>
            </a:endParaRPr>
          </a:p>
          <a:p>
            <a:pPr marL="0" indent="-256032" eaLnBrk="1" fontAlgn="auto" hangingPunct="1">
              <a:spcBef>
                <a:spcPts val="0"/>
              </a:spcBef>
              <a:spcAft>
                <a:spcPts val="0"/>
              </a:spcAft>
              <a:buFont typeface="Wingdings 3"/>
              <a:buChar char=""/>
              <a:defRPr/>
            </a:pPr>
            <a:endParaRPr lang="en-US" sz="2000" dirty="0">
              <a:latin typeface="Arial" panose="020B0604020202020204" pitchFamily="34" charset="0"/>
              <a:cs typeface="Arial" panose="020B0604020202020204" pitchFamily="34" charset="0"/>
            </a:endParaRPr>
          </a:p>
          <a:p>
            <a:pPr marL="0" indent="-256032" eaLnBrk="1" fontAlgn="auto" hangingPunct="1">
              <a:spcBef>
                <a:spcPts val="0"/>
              </a:spcBef>
              <a:spcAft>
                <a:spcPts val="0"/>
              </a:spcAft>
              <a:buFontTx/>
              <a:buNone/>
              <a:defRPr/>
            </a:pPr>
            <a:endParaRPr lang="en-US" sz="2000" dirty="0">
              <a:latin typeface="Arial" panose="020B0604020202020204" pitchFamily="34" charset="0"/>
              <a:cs typeface="Arial" panose="020B0604020202020204" pitchFamily="34" charset="0"/>
            </a:endParaRPr>
          </a:p>
          <a:p>
            <a:pPr marL="0" indent="-256032" eaLnBrk="1" fontAlgn="auto" hangingPunct="1">
              <a:spcBef>
                <a:spcPts val="0"/>
              </a:spcBef>
              <a:spcAft>
                <a:spcPts val="0"/>
              </a:spcAft>
              <a:buFontTx/>
              <a:buNone/>
              <a:defRPr/>
            </a:pPr>
            <a:endParaRPr lang="en-US" sz="2000" dirty="0">
              <a:latin typeface="Arial" panose="020B0604020202020204" pitchFamily="34" charset="0"/>
              <a:cs typeface="Arial" panose="020B0604020202020204" pitchFamily="34" charset="0"/>
            </a:endParaRPr>
          </a:p>
          <a:p>
            <a:pPr marL="0" indent="0" eaLnBrk="1" fontAlgn="auto" hangingPunct="1">
              <a:spcBef>
                <a:spcPts val="0"/>
              </a:spcBef>
              <a:spcAft>
                <a:spcPts val="0"/>
              </a:spcAft>
              <a:buFont typeface="Wingdings 3" pitchFamily="18" charset="2"/>
              <a:buNone/>
              <a:defRPr/>
            </a:pPr>
            <a:endParaRPr lang="en-US" sz="2000" b="1" dirty="0">
              <a:latin typeface="Arial" panose="020B0604020202020204" pitchFamily="34" charset="0"/>
              <a:cs typeface="Arial" panose="020B0604020202020204" pitchFamily="34" charset="0"/>
            </a:endParaRPr>
          </a:p>
          <a:p>
            <a:pPr marL="0" indent="-256032" eaLnBrk="1" fontAlgn="auto" hangingPunct="1">
              <a:spcBef>
                <a:spcPts val="0"/>
              </a:spcBef>
              <a:spcAft>
                <a:spcPts val="0"/>
              </a:spcAft>
              <a:buFont typeface="Wingdings 3"/>
              <a:buChar char=""/>
              <a:defRPr/>
            </a:pPr>
            <a:endParaRPr lang="en-US" sz="2000" b="1" dirty="0">
              <a:latin typeface="Arial" panose="020B0604020202020204" pitchFamily="34" charset="0"/>
              <a:cs typeface="Arial" panose="020B0604020202020204" pitchFamily="34" charset="0"/>
            </a:endParaRPr>
          </a:p>
          <a:p>
            <a:pPr marL="365760" indent="-256032" eaLnBrk="1" fontAlgn="auto" hangingPunct="1">
              <a:spcAft>
                <a:spcPts val="0"/>
              </a:spcAft>
              <a:buFontTx/>
              <a:buNone/>
              <a:defRPr/>
            </a:pPr>
            <a:endParaRPr lang="en-US" sz="2000" dirty="0">
              <a:latin typeface="Arial" panose="020B0604020202020204" pitchFamily="34" charset="0"/>
              <a:cs typeface="Arial" panose="020B0604020202020204" pitchFamily="34" charset="0"/>
            </a:endParaRPr>
          </a:p>
        </p:txBody>
      </p:sp>
      <p:sp>
        <p:nvSpPr>
          <p:cNvPr id="36867" name="Rectangle 35"/>
          <p:cNvSpPr>
            <a:spLocks noGrp="1" noChangeArrowheads="1"/>
          </p:cNvSpPr>
          <p:nvPr>
            <p:ph type="ftr" sz="quarter" idx="11"/>
          </p:nvPr>
        </p:nvSpPr>
        <p:spPr bwMode="auto">
          <a:xfrm>
            <a:off x="2362200" y="6249988"/>
            <a:ext cx="4724400" cy="228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r>
              <a:rPr lang="en-US" altLang="en-US" sz="1400">
                <a:latin typeface="Times New Roman" pitchFamily="18" charset="0"/>
              </a:rPr>
              <a:t>US Dept of Education- Office of Postsecondary Education</a:t>
            </a:r>
          </a:p>
        </p:txBody>
      </p:sp>
      <p:sp>
        <p:nvSpPr>
          <p:cNvPr id="36868" name="Rectangle 36"/>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fld id="{FC0463CE-DCE8-4B65-9A15-EEA2AAE8CD9D}" type="slidenum">
              <a:rPr lang="en-US" altLang="en-US" sz="1400" smtClean="0">
                <a:latin typeface="Times New Roman" pitchFamily="18" charset="0"/>
              </a:rPr>
              <a:pPr eaLnBrk="1" hangingPunct="1">
                <a:spcBef>
                  <a:spcPct val="0"/>
                </a:spcBef>
                <a:buClrTx/>
                <a:buSzTx/>
                <a:buFontTx/>
                <a:buNone/>
              </a:pPr>
              <a:t>45</a:t>
            </a:fld>
            <a:endParaRPr lang="en-US" altLang="en-US" sz="1400">
              <a:latin typeface="Times New Roman" pitchFamily="18" charset="0"/>
            </a:endParaRPr>
          </a:p>
        </p:txBody>
      </p:sp>
      <p:sp>
        <p:nvSpPr>
          <p:cNvPr id="6148" name="Rectangle 2"/>
          <p:cNvSpPr>
            <a:spLocks noGrp="1" noChangeArrowheads="1"/>
          </p:cNvSpPr>
          <p:nvPr>
            <p:ph type="title"/>
          </p:nvPr>
        </p:nvSpPr>
        <p:spPr>
          <a:xfrm>
            <a:off x="76200" y="304800"/>
            <a:ext cx="9067800" cy="769937"/>
          </a:xfrm>
          <a:extLst>
            <a:ext uri="{909E8E84-426E-40DD-AFC4-6F175D3DCCD1}">
              <a14:hiddenFill xmlns:a14="http://schemas.microsoft.com/office/drawing/2010/main">
                <a:solidFill>
                  <a:srgbClr val="FFFFFF"/>
                </a:solidFill>
              </a14:hiddenFill>
            </a:ext>
          </a:extLst>
        </p:spPr>
        <p:txBody>
          <a:bodyPr>
            <a:normAutofit fontScale="90000"/>
          </a:bodyPr>
          <a:lstStyle/>
          <a:p>
            <a:pPr eaLnBrk="1" fontAlgn="auto" hangingPunct="1">
              <a:spcAft>
                <a:spcPts val="0"/>
              </a:spcAft>
              <a:defRPr/>
            </a:pPr>
            <a:r>
              <a:rPr lang="en-US" altLang="en-US" sz="3600" dirty="0">
                <a:solidFill>
                  <a:schemeClr val="tx1"/>
                </a:solidFill>
                <a:effectLst/>
                <a:latin typeface="Arial" panose="020B0604020202020204" pitchFamily="34" charset="0"/>
                <a:cs typeface="Arial" panose="020B0604020202020204" pitchFamily="34" charset="0"/>
              </a:rPr>
              <a:t>TPSID Program Description-Absolute Priority</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9" name="Rectangle 3"/>
          <p:cNvSpPr>
            <a:spLocks noGrp="1" noChangeArrowheads="1"/>
          </p:cNvSpPr>
          <p:nvPr>
            <p:ph idx="1"/>
          </p:nvPr>
        </p:nvSpPr>
        <p:spPr>
          <a:xfrm>
            <a:off x="914400" y="990600"/>
            <a:ext cx="7467600" cy="5029200"/>
          </a:xfrm>
        </p:spPr>
        <p:txBody>
          <a:bodyPr>
            <a:noAutofit/>
          </a:bodyPr>
          <a:lstStyle/>
          <a:p>
            <a:pPr marL="0" indent="-256032" eaLnBrk="1" fontAlgn="auto" hangingPunct="1">
              <a:spcBef>
                <a:spcPts val="0"/>
              </a:spcBef>
              <a:spcAft>
                <a:spcPts val="0"/>
              </a:spcAft>
              <a:buFont typeface="Wingdings 3"/>
              <a:buChar char=""/>
              <a:defRPr/>
            </a:pPr>
            <a:endParaRPr lang="en-US" sz="2000" b="1" dirty="0">
              <a:latin typeface="Arial" panose="020B0604020202020204" pitchFamily="34" charset="0"/>
              <a:cs typeface="Arial" panose="020B0604020202020204" pitchFamily="34" charset="0"/>
            </a:endParaRPr>
          </a:p>
          <a:p>
            <a:pPr marL="0" indent="0" eaLnBrk="1" fontAlgn="auto" hangingPunct="1">
              <a:spcBef>
                <a:spcPts val="0"/>
              </a:spcBef>
              <a:spcAft>
                <a:spcPts val="0"/>
              </a:spcAft>
              <a:buNone/>
              <a:defRPr/>
            </a:pPr>
            <a:r>
              <a:rPr lang="en-US" sz="2000" dirty="0">
                <a:latin typeface="Arial" panose="020B0604020202020204" pitchFamily="34" charset="0"/>
                <a:cs typeface="Arial" panose="020B0604020202020204" pitchFamily="34" charset="0"/>
              </a:rPr>
              <a:t>(3)</a:t>
            </a:r>
            <a:r>
              <a:rPr lang="en-US" sz="2000" b="1" u="sng" cap="all" dirty="0">
                <a:latin typeface="Arial" panose="020B0604020202020204" pitchFamily="34" charset="0"/>
                <a:cs typeface="Arial" panose="020B0604020202020204" pitchFamily="34" charset="0"/>
              </a:rPr>
              <a:t> TPSID PROGRAM PARTICIPANT (SWID</a:t>
            </a:r>
            <a:r>
              <a:rPr lang="en-US" sz="2000" b="1" u="sng" dirty="0">
                <a:latin typeface="Arial" panose="020B0604020202020204" pitchFamily="34" charset="0"/>
                <a:cs typeface="Arial" panose="020B0604020202020204" pitchFamily="34" charset="0"/>
              </a:rPr>
              <a:t>s</a:t>
            </a:r>
            <a:r>
              <a:rPr lang="en-US" sz="2000" b="1" u="sng" cap="all" dirty="0">
                <a:latin typeface="Arial" panose="020B0604020202020204" pitchFamily="34" charset="0"/>
                <a:cs typeface="Arial" panose="020B0604020202020204" pitchFamily="34" charset="0"/>
              </a:rPr>
              <a:t>) </a:t>
            </a:r>
            <a:r>
              <a:rPr lang="en-US" sz="2000" b="1" u="sng" cap="all" dirty="0" err="1">
                <a:latin typeface="Arial" panose="020B0604020202020204" pitchFamily="34" charset="0"/>
                <a:cs typeface="Arial" panose="020B0604020202020204" pitchFamily="34" charset="0"/>
              </a:rPr>
              <a:t>INCLUSIVeNESS</a:t>
            </a:r>
            <a:r>
              <a:rPr lang="en-US" sz="2000" b="1" u="sng" cap="all" dirty="0">
                <a:latin typeface="Arial" panose="020B0604020202020204" pitchFamily="34" charset="0"/>
                <a:cs typeface="Arial" panose="020B0604020202020204" pitchFamily="34" charset="0"/>
              </a:rPr>
              <a:t> REQUIREMENT AS IT </a:t>
            </a:r>
            <a:r>
              <a:rPr lang="en-US" sz="2000" b="1" u="sng" cap="all" dirty="0" err="1">
                <a:latin typeface="Arial" panose="020B0604020202020204" pitchFamily="34" charset="0"/>
                <a:cs typeface="Arial" panose="020B0604020202020204" pitchFamily="34" charset="0"/>
              </a:rPr>
              <a:t>RElAtES</a:t>
            </a:r>
            <a:r>
              <a:rPr lang="en-US" sz="2000" b="1" u="sng" cap="all" dirty="0">
                <a:latin typeface="Arial" panose="020B0604020202020204" pitchFamily="34" charset="0"/>
                <a:cs typeface="Arial" panose="020B0604020202020204" pitchFamily="34" charset="0"/>
              </a:rPr>
              <a:t> TO THE USE OF TPSID PROGRAM FUNDS AND The COVID-19 PANDEMIC (</a:t>
            </a:r>
            <a:r>
              <a:rPr lang="en-US" sz="2000" b="1" i="1" u="sng" cap="all" dirty="0">
                <a:latin typeface="Arial" panose="020B0604020202020204" pitchFamily="34" charset="0"/>
                <a:cs typeface="Arial" panose="020B0604020202020204" pitchFamily="34" charset="0"/>
              </a:rPr>
              <a:t>continued</a:t>
            </a:r>
            <a:r>
              <a:rPr lang="en-US" sz="2000" b="1" u="sng" cap="all" dirty="0">
                <a:latin typeface="Arial" panose="020B0604020202020204" pitchFamily="34" charset="0"/>
                <a:cs typeface="Arial" panose="020B0604020202020204" pitchFamily="34" charset="0"/>
              </a:rPr>
              <a:t>):</a:t>
            </a:r>
            <a:endParaRPr lang="en-US" sz="2000" dirty="0">
              <a:latin typeface="Arial" panose="020B0604020202020204" pitchFamily="34" charset="0"/>
              <a:cs typeface="Arial" panose="020B0604020202020204" pitchFamily="34" charset="0"/>
            </a:endParaRPr>
          </a:p>
          <a:p>
            <a:pPr marL="0" indent="0" eaLnBrk="1" fontAlgn="auto" hangingPunct="1">
              <a:spcBef>
                <a:spcPts val="0"/>
              </a:spcBef>
              <a:spcAft>
                <a:spcPts val="0"/>
              </a:spcAft>
              <a:buNone/>
              <a:defRPr/>
            </a:pPr>
            <a:endParaRPr lang="en-US" sz="2000" dirty="0">
              <a:latin typeface="Arial" panose="020B0604020202020204" pitchFamily="34" charset="0"/>
              <a:cs typeface="Arial" panose="020B0604020202020204" pitchFamily="34" charset="0"/>
            </a:endParaRPr>
          </a:p>
          <a:p>
            <a:pPr marL="0" indent="0" eaLnBrk="1" fontAlgn="auto" hangingPunct="1">
              <a:spcBef>
                <a:spcPts val="0"/>
              </a:spcBef>
              <a:spcAft>
                <a:spcPts val="0"/>
              </a:spcAft>
              <a:buNone/>
              <a:defRPr/>
            </a:pPr>
            <a:r>
              <a:rPr lang="en-US" sz="2000" dirty="0">
                <a:latin typeface="Arial" panose="020B0604020202020204" pitchFamily="34" charset="0"/>
                <a:cs typeface="Arial" panose="020B0604020202020204" pitchFamily="34" charset="0"/>
              </a:rPr>
              <a:t>The Department understands that the current circumstances have led to changes in instruction and academic participation for schools across the nation, such as a shift to distance education.  </a:t>
            </a:r>
          </a:p>
          <a:p>
            <a:pPr marL="0" indent="0" eaLnBrk="1" fontAlgn="auto" hangingPunct="1">
              <a:spcBef>
                <a:spcPts val="0"/>
              </a:spcBef>
              <a:spcAft>
                <a:spcPts val="0"/>
              </a:spcAft>
              <a:buNone/>
              <a:defRPr/>
            </a:pPr>
            <a:endParaRPr lang="en-US" sz="2000" dirty="0">
              <a:latin typeface="Arial" panose="020B0604020202020204" pitchFamily="34" charset="0"/>
              <a:cs typeface="Arial" panose="020B0604020202020204" pitchFamily="34" charset="0"/>
            </a:endParaRPr>
          </a:p>
          <a:p>
            <a:pPr marL="0" indent="0" eaLnBrk="1" fontAlgn="auto" hangingPunct="1">
              <a:spcBef>
                <a:spcPts val="0"/>
              </a:spcBef>
              <a:spcAft>
                <a:spcPts val="0"/>
              </a:spcAft>
              <a:buNone/>
              <a:defRPr/>
            </a:pPr>
            <a:r>
              <a:rPr lang="en-US" sz="2000" dirty="0">
                <a:latin typeface="Arial" panose="020B0604020202020204" pitchFamily="34" charset="0"/>
                <a:cs typeface="Arial" panose="020B0604020202020204" pitchFamily="34" charset="0"/>
              </a:rPr>
              <a:t>Students with intellectual disabilities may still be able to participate in a meaningful manner even in these changed academic circumstances.  </a:t>
            </a:r>
          </a:p>
          <a:p>
            <a:pPr marL="0" indent="0" eaLnBrk="1" fontAlgn="auto" hangingPunct="1">
              <a:spcBef>
                <a:spcPts val="0"/>
              </a:spcBef>
              <a:spcAft>
                <a:spcPts val="0"/>
              </a:spcAft>
              <a:buFont typeface="Wingdings 3" pitchFamily="18" charset="2"/>
              <a:buNone/>
              <a:defRPr/>
            </a:pPr>
            <a:endParaRPr lang="en-US" sz="2000" dirty="0">
              <a:highlight>
                <a:srgbClr val="FFFF00"/>
              </a:highlight>
              <a:latin typeface="Arial" panose="020B0604020202020204" pitchFamily="34" charset="0"/>
              <a:cs typeface="Arial" panose="020B0604020202020204" pitchFamily="34" charset="0"/>
            </a:endParaRPr>
          </a:p>
          <a:p>
            <a:pPr marL="0" indent="-256032" eaLnBrk="1" fontAlgn="auto" hangingPunct="1">
              <a:spcBef>
                <a:spcPts val="0"/>
              </a:spcBef>
              <a:spcAft>
                <a:spcPts val="0"/>
              </a:spcAft>
              <a:buFont typeface="Wingdings 3"/>
              <a:buChar char=""/>
              <a:defRPr/>
            </a:pPr>
            <a:endParaRPr lang="en-US" sz="2000" dirty="0">
              <a:latin typeface="Arial" panose="020B0604020202020204" pitchFamily="34" charset="0"/>
              <a:cs typeface="Arial" panose="020B0604020202020204" pitchFamily="34" charset="0"/>
            </a:endParaRPr>
          </a:p>
          <a:p>
            <a:pPr marL="0" indent="-256032" eaLnBrk="1" fontAlgn="auto" hangingPunct="1">
              <a:spcBef>
                <a:spcPts val="0"/>
              </a:spcBef>
              <a:spcAft>
                <a:spcPts val="0"/>
              </a:spcAft>
              <a:buFontTx/>
              <a:buNone/>
              <a:defRPr/>
            </a:pPr>
            <a:endParaRPr lang="en-US" sz="2000" dirty="0">
              <a:latin typeface="Arial" panose="020B0604020202020204" pitchFamily="34" charset="0"/>
              <a:cs typeface="Arial" panose="020B0604020202020204" pitchFamily="34" charset="0"/>
            </a:endParaRPr>
          </a:p>
          <a:p>
            <a:pPr marL="0" indent="-256032" eaLnBrk="1" fontAlgn="auto" hangingPunct="1">
              <a:spcBef>
                <a:spcPts val="0"/>
              </a:spcBef>
              <a:spcAft>
                <a:spcPts val="0"/>
              </a:spcAft>
              <a:buFontTx/>
              <a:buNone/>
              <a:defRPr/>
            </a:pPr>
            <a:endParaRPr lang="en-US" sz="2000" dirty="0">
              <a:latin typeface="Arial" panose="020B0604020202020204" pitchFamily="34" charset="0"/>
              <a:cs typeface="Arial" panose="020B0604020202020204" pitchFamily="34" charset="0"/>
            </a:endParaRPr>
          </a:p>
          <a:p>
            <a:pPr marL="0" indent="0" eaLnBrk="1" fontAlgn="auto" hangingPunct="1">
              <a:spcBef>
                <a:spcPts val="0"/>
              </a:spcBef>
              <a:spcAft>
                <a:spcPts val="0"/>
              </a:spcAft>
              <a:buFont typeface="Wingdings 3" pitchFamily="18" charset="2"/>
              <a:buNone/>
              <a:defRPr/>
            </a:pPr>
            <a:endParaRPr lang="en-US" sz="2000" b="1" dirty="0">
              <a:latin typeface="Arial" panose="020B0604020202020204" pitchFamily="34" charset="0"/>
              <a:cs typeface="Arial" panose="020B0604020202020204" pitchFamily="34" charset="0"/>
            </a:endParaRPr>
          </a:p>
          <a:p>
            <a:pPr marL="0" indent="-256032" eaLnBrk="1" fontAlgn="auto" hangingPunct="1">
              <a:spcBef>
                <a:spcPts val="0"/>
              </a:spcBef>
              <a:spcAft>
                <a:spcPts val="0"/>
              </a:spcAft>
              <a:buFont typeface="Wingdings 3"/>
              <a:buChar char=""/>
              <a:defRPr/>
            </a:pPr>
            <a:endParaRPr lang="en-US" sz="2000" b="1" dirty="0">
              <a:latin typeface="Arial" panose="020B0604020202020204" pitchFamily="34" charset="0"/>
              <a:cs typeface="Arial" panose="020B0604020202020204" pitchFamily="34" charset="0"/>
            </a:endParaRPr>
          </a:p>
          <a:p>
            <a:pPr marL="365760" indent="-256032" eaLnBrk="1" fontAlgn="auto" hangingPunct="1">
              <a:spcAft>
                <a:spcPts val="0"/>
              </a:spcAft>
              <a:buFontTx/>
              <a:buNone/>
              <a:defRPr/>
            </a:pPr>
            <a:endParaRPr lang="en-US" sz="2000" dirty="0">
              <a:latin typeface="Arial" panose="020B0604020202020204" pitchFamily="34" charset="0"/>
              <a:cs typeface="Arial" panose="020B0604020202020204" pitchFamily="34" charset="0"/>
            </a:endParaRPr>
          </a:p>
        </p:txBody>
      </p:sp>
      <p:sp>
        <p:nvSpPr>
          <p:cNvPr id="36867" name="Rectangle 35"/>
          <p:cNvSpPr>
            <a:spLocks noGrp="1" noChangeArrowheads="1"/>
          </p:cNvSpPr>
          <p:nvPr>
            <p:ph type="ftr" sz="quarter" idx="11"/>
          </p:nvPr>
        </p:nvSpPr>
        <p:spPr bwMode="auto">
          <a:xfrm>
            <a:off x="2362200" y="6249988"/>
            <a:ext cx="4724400" cy="228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r>
              <a:rPr lang="en-US" altLang="en-US" sz="1400">
                <a:latin typeface="Times New Roman" pitchFamily="18" charset="0"/>
              </a:rPr>
              <a:t>US Dept of Education- Office of Postsecondary Education</a:t>
            </a:r>
          </a:p>
        </p:txBody>
      </p:sp>
      <p:sp>
        <p:nvSpPr>
          <p:cNvPr id="36868" name="Rectangle 36"/>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fld id="{FC0463CE-DCE8-4B65-9A15-EEA2AAE8CD9D}" type="slidenum">
              <a:rPr lang="en-US" altLang="en-US" sz="1400" smtClean="0">
                <a:latin typeface="Times New Roman" pitchFamily="18" charset="0"/>
              </a:rPr>
              <a:pPr eaLnBrk="1" hangingPunct="1">
                <a:spcBef>
                  <a:spcPct val="0"/>
                </a:spcBef>
                <a:buClrTx/>
                <a:buSzTx/>
                <a:buFontTx/>
                <a:buNone/>
              </a:pPr>
              <a:t>46</a:t>
            </a:fld>
            <a:endParaRPr lang="en-US" altLang="en-US" sz="1400">
              <a:latin typeface="Times New Roman" pitchFamily="18" charset="0"/>
            </a:endParaRPr>
          </a:p>
        </p:txBody>
      </p:sp>
      <p:sp>
        <p:nvSpPr>
          <p:cNvPr id="6148" name="Rectangle 2"/>
          <p:cNvSpPr>
            <a:spLocks noGrp="1" noChangeArrowheads="1"/>
          </p:cNvSpPr>
          <p:nvPr>
            <p:ph type="title"/>
          </p:nvPr>
        </p:nvSpPr>
        <p:spPr>
          <a:xfrm>
            <a:off x="76200" y="304800"/>
            <a:ext cx="9067800" cy="769937"/>
          </a:xfrm>
          <a:extLst>
            <a:ext uri="{909E8E84-426E-40DD-AFC4-6F175D3DCCD1}">
              <a14:hiddenFill xmlns:a14="http://schemas.microsoft.com/office/drawing/2010/main">
                <a:solidFill>
                  <a:srgbClr val="FFFFFF"/>
                </a:solidFill>
              </a14:hiddenFill>
            </a:ext>
          </a:extLst>
        </p:spPr>
        <p:txBody>
          <a:bodyPr>
            <a:normAutofit fontScale="90000"/>
          </a:bodyPr>
          <a:lstStyle/>
          <a:p>
            <a:pPr eaLnBrk="1" fontAlgn="auto" hangingPunct="1">
              <a:spcAft>
                <a:spcPts val="0"/>
              </a:spcAft>
              <a:defRPr/>
            </a:pPr>
            <a:r>
              <a:rPr lang="en-US" altLang="en-US" sz="3600" dirty="0">
                <a:solidFill>
                  <a:schemeClr val="tx1"/>
                </a:solidFill>
                <a:effectLst/>
                <a:latin typeface="Arial" panose="020B0604020202020204" pitchFamily="34" charset="0"/>
                <a:cs typeface="Arial" panose="020B0604020202020204" pitchFamily="34" charset="0"/>
              </a:rPr>
              <a:t>TPSID Program Description-Absolute Priority</a:t>
            </a:r>
          </a:p>
        </p:txBody>
      </p:sp>
    </p:spTree>
    <p:extLst>
      <p:ext uri="{BB962C8B-B14F-4D97-AF65-F5344CB8AC3E}">
        <p14:creationId xmlns:p14="http://schemas.microsoft.com/office/powerpoint/2010/main" val="328725840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9" name="Rectangle 3"/>
          <p:cNvSpPr>
            <a:spLocks noGrp="1" noChangeArrowheads="1"/>
          </p:cNvSpPr>
          <p:nvPr>
            <p:ph idx="1"/>
          </p:nvPr>
        </p:nvSpPr>
        <p:spPr>
          <a:xfrm>
            <a:off x="914400" y="990600"/>
            <a:ext cx="7467600" cy="5029200"/>
          </a:xfrm>
        </p:spPr>
        <p:txBody>
          <a:bodyPr>
            <a:noAutofit/>
          </a:bodyPr>
          <a:lstStyle/>
          <a:p>
            <a:pPr marL="0" indent="-256032" eaLnBrk="1" fontAlgn="auto" hangingPunct="1">
              <a:spcBef>
                <a:spcPts val="0"/>
              </a:spcBef>
              <a:spcAft>
                <a:spcPts val="0"/>
              </a:spcAft>
              <a:buFont typeface="Wingdings 3"/>
              <a:buChar char=""/>
              <a:defRPr/>
            </a:pPr>
            <a:endParaRPr lang="en-US" sz="2000" b="1" dirty="0">
              <a:latin typeface="Arial" panose="020B0604020202020204" pitchFamily="34" charset="0"/>
              <a:cs typeface="Arial" panose="020B0604020202020204" pitchFamily="34" charset="0"/>
            </a:endParaRPr>
          </a:p>
          <a:p>
            <a:pPr marL="0" indent="0" eaLnBrk="1" fontAlgn="auto" hangingPunct="1">
              <a:spcBef>
                <a:spcPts val="0"/>
              </a:spcBef>
              <a:spcAft>
                <a:spcPts val="0"/>
              </a:spcAft>
              <a:buNone/>
              <a:defRPr/>
            </a:pPr>
            <a:r>
              <a:rPr lang="en-US" sz="2000" dirty="0">
                <a:latin typeface="Arial" panose="020B0604020202020204" pitchFamily="34" charset="0"/>
                <a:cs typeface="Arial" panose="020B0604020202020204" pitchFamily="34" charset="0"/>
              </a:rPr>
              <a:t>(3)</a:t>
            </a:r>
            <a:r>
              <a:rPr lang="en-US" sz="2000" b="1" u="sng" cap="all" dirty="0">
                <a:latin typeface="Arial" panose="020B0604020202020204" pitchFamily="34" charset="0"/>
                <a:cs typeface="Arial" panose="020B0604020202020204" pitchFamily="34" charset="0"/>
              </a:rPr>
              <a:t> TPSID PROGRAM PARTICIPANT (SWID</a:t>
            </a:r>
            <a:r>
              <a:rPr lang="en-US" sz="2000" b="1" u="sng" dirty="0">
                <a:latin typeface="Arial" panose="020B0604020202020204" pitchFamily="34" charset="0"/>
                <a:cs typeface="Arial" panose="020B0604020202020204" pitchFamily="34" charset="0"/>
              </a:rPr>
              <a:t>s</a:t>
            </a:r>
            <a:r>
              <a:rPr lang="en-US" sz="2000" b="1" u="sng" cap="all" dirty="0">
                <a:latin typeface="Arial" panose="020B0604020202020204" pitchFamily="34" charset="0"/>
                <a:cs typeface="Arial" panose="020B0604020202020204" pitchFamily="34" charset="0"/>
              </a:rPr>
              <a:t>) </a:t>
            </a:r>
            <a:r>
              <a:rPr lang="en-US" sz="2000" b="1" u="sng" cap="all" dirty="0" err="1">
                <a:latin typeface="Arial" panose="020B0604020202020204" pitchFamily="34" charset="0"/>
                <a:cs typeface="Arial" panose="020B0604020202020204" pitchFamily="34" charset="0"/>
              </a:rPr>
              <a:t>INCLUSIVeNESS</a:t>
            </a:r>
            <a:r>
              <a:rPr lang="en-US" sz="2000" b="1" u="sng" cap="all" dirty="0">
                <a:latin typeface="Arial" panose="020B0604020202020204" pitchFamily="34" charset="0"/>
                <a:cs typeface="Arial" panose="020B0604020202020204" pitchFamily="34" charset="0"/>
              </a:rPr>
              <a:t> REQUIREMENT AS IT </a:t>
            </a:r>
            <a:r>
              <a:rPr lang="en-US" sz="2000" b="1" u="sng" cap="all" dirty="0" err="1">
                <a:latin typeface="Arial" panose="020B0604020202020204" pitchFamily="34" charset="0"/>
                <a:cs typeface="Arial" panose="020B0604020202020204" pitchFamily="34" charset="0"/>
              </a:rPr>
              <a:t>RElAtES</a:t>
            </a:r>
            <a:r>
              <a:rPr lang="en-US" sz="2000" b="1" u="sng" cap="all" dirty="0">
                <a:latin typeface="Arial" panose="020B0604020202020204" pitchFamily="34" charset="0"/>
                <a:cs typeface="Arial" panose="020B0604020202020204" pitchFamily="34" charset="0"/>
              </a:rPr>
              <a:t> TO THE USE OF TPSID PROGRAM FUNDS AND The COVID-19 PANDEMIC (</a:t>
            </a:r>
            <a:r>
              <a:rPr lang="en-US" sz="2000" b="1" i="1" u="sng" cap="all" dirty="0">
                <a:latin typeface="Arial" panose="020B0604020202020204" pitchFamily="34" charset="0"/>
                <a:cs typeface="Arial" panose="020B0604020202020204" pitchFamily="34" charset="0"/>
              </a:rPr>
              <a:t>CONTINUED</a:t>
            </a:r>
            <a:r>
              <a:rPr lang="en-US" sz="2000" b="1" u="sng" cap="all" dirty="0">
                <a:latin typeface="Arial" panose="020B0604020202020204" pitchFamily="34" charset="0"/>
                <a:cs typeface="Arial" panose="020B0604020202020204" pitchFamily="34" charset="0"/>
              </a:rPr>
              <a:t>):</a:t>
            </a:r>
            <a:endParaRPr lang="en-US" sz="2000" dirty="0">
              <a:latin typeface="Arial" panose="020B0604020202020204" pitchFamily="34" charset="0"/>
              <a:cs typeface="Arial" panose="020B0604020202020204" pitchFamily="34" charset="0"/>
            </a:endParaRPr>
          </a:p>
          <a:p>
            <a:pPr marL="0" indent="0" eaLnBrk="1" fontAlgn="auto" hangingPunct="1">
              <a:spcBef>
                <a:spcPts val="0"/>
              </a:spcBef>
              <a:spcAft>
                <a:spcPts val="0"/>
              </a:spcAft>
              <a:buNone/>
              <a:defRPr/>
            </a:pPr>
            <a:endParaRPr lang="en-US" sz="2000" dirty="0">
              <a:latin typeface="Arial" panose="020B0604020202020204" pitchFamily="34" charset="0"/>
              <a:cs typeface="Arial" panose="020B0604020202020204" pitchFamily="34" charset="0"/>
            </a:endParaRPr>
          </a:p>
          <a:p>
            <a:pPr marL="0" indent="0" eaLnBrk="1" fontAlgn="auto" hangingPunct="1">
              <a:spcBef>
                <a:spcPts val="0"/>
              </a:spcBef>
              <a:spcAft>
                <a:spcPts val="0"/>
              </a:spcAft>
              <a:buFont typeface="Wingdings 3" pitchFamily="18" charset="2"/>
              <a:buNone/>
              <a:defRPr/>
            </a:pPr>
            <a:r>
              <a:rPr lang="en-US" sz="2000" dirty="0">
                <a:latin typeface="Arial" panose="020B0604020202020204" pitchFamily="34" charset="0"/>
                <a:cs typeface="Arial" panose="020B0604020202020204" pitchFamily="34" charset="0"/>
              </a:rPr>
              <a:t>The U.S. Department of Education believes that TPSID grantees can still meet these requirements if all learning is moved online and grantees consider how academic and social integration of students with intellectual disabilities can happen “to the maximum extent possible,” which will depend on the individual circumstances of each grantee and the students they serve.   </a:t>
            </a:r>
          </a:p>
          <a:p>
            <a:pPr marL="0" indent="0" eaLnBrk="1" fontAlgn="auto" hangingPunct="1">
              <a:spcBef>
                <a:spcPts val="0"/>
              </a:spcBef>
              <a:spcAft>
                <a:spcPts val="0"/>
              </a:spcAft>
              <a:buFont typeface="Wingdings 3" pitchFamily="18" charset="2"/>
              <a:buNone/>
              <a:defRPr/>
            </a:pPr>
            <a:endParaRPr lang="en-US" sz="2000" dirty="0">
              <a:highlight>
                <a:srgbClr val="FFFF00"/>
              </a:highlight>
              <a:latin typeface="Arial" panose="020B0604020202020204" pitchFamily="34" charset="0"/>
              <a:cs typeface="Arial" panose="020B0604020202020204" pitchFamily="34" charset="0"/>
            </a:endParaRPr>
          </a:p>
          <a:p>
            <a:pPr marL="0" indent="0" eaLnBrk="1" fontAlgn="auto" hangingPunct="1">
              <a:spcBef>
                <a:spcPts val="0"/>
              </a:spcBef>
              <a:spcAft>
                <a:spcPts val="0"/>
              </a:spcAft>
              <a:buFont typeface="Wingdings 3" pitchFamily="18" charset="2"/>
              <a:buNone/>
              <a:defRPr/>
            </a:pPr>
            <a:endParaRPr lang="en-US" sz="2000" dirty="0">
              <a:highlight>
                <a:srgbClr val="FFFF00"/>
              </a:highlight>
              <a:latin typeface="Arial" panose="020B0604020202020204" pitchFamily="34" charset="0"/>
              <a:cs typeface="Arial" panose="020B0604020202020204" pitchFamily="34" charset="0"/>
            </a:endParaRPr>
          </a:p>
          <a:p>
            <a:pPr marL="0" indent="-256032" eaLnBrk="1" fontAlgn="auto" hangingPunct="1">
              <a:spcBef>
                <a:spcPts val="0"/>
              </a:spcBef>
              <a:spcAft>
                <a:spcPts val="0"/>
              </a:spcAft>
              <a:buFont typeface="Wingdings 3"/>
              <a:buChar char=""/>
              <a:defRPr/>
            </a:pPr>
            <a:endParaRPr lang="en-US" sz="2000" dirty="0">
              <a:latin typeface="Arial" panose="020B0604020202020204" pitchFamily="34" charset="0"/>
              <a:cs typeface="Arial" panose="020B0604020202020204" pitchFamily="34" charset="0"/>
            </a:endParaRPr>
          </a:p>
          <a:p>
            <a:pPr marL="0" indent="-256032" eaLnBrk="1" fontAlgn="auto" hangingPunct="1">
              <a:spcBef>
                <a:spcPts val="0"/>
              </a:spcBef>
              <a:spcAft>
                <a:spcPts val="0"/>
              </a:spcAft>
              <a:buFontTx/>
              <a:buNone/>
              <a:defRPr/>
            </a:pPr>
            <a:endParaRPr lang="en-US" sz="2000" dirty="0">
              <a:latin typeface="Arial" panose="020B0604020202020204" pitchFamily="34" charset="0"/>
              <a:cs typeface="Arial" panose="020B0604020202020204" pitchFamily="34" charset="0"/>
            </a:endParaRPr>
          </a:p>
          <a:p>
            <a:pPr marL="0" indent="-256032" eaLnBrk="1" fontAlgn="auto" hangingPunct="1">
              <a:spcBef>
                <a:spcPts val="0"/>
              </a:spcBef>
              <a:spcAft>
                <a:spcPts val="0"/>
              </a:spcAft>
              <a:buFontTx/>
              <a:buNone/>
              <a:defRPr/>
            </a:pPr>
            <a:endParaRPr lang="en-US" sz="2000" dirty="0">
              <a:latin typeface="Arial" panose="020B0604020202020204" pitchFamily="34" charset="0"/>
              <a:cs typeface="Arial" panose="020B0604020202020204" pitchFamily="34" charset="0"/>
            </a:endParaRPr>
          </a:p>
          <a:p>
            <a:pPr marL="0" indent="0" eaLnBrk="1" fontAlgn="auto" hangingPunct="1">
              <a:spcBef>
                <a:spcPts val="0"/>
              </a:spcBef>
              <a:spcAft>
                <a:spcPts val="0"/>
              </a:spcAft>
              <a:buFont typeface="Wingdings 3" pitchFamily="18" charset="2"/>
              <a:buNone/>
              <a:defRPr/>
            </a:pPr>
            <a:endParaRPr lang="en-US" sz="2000" b="1" dirty="0">
              <a:latin typeface="Arial" panose="020B0604020202020204" pitchFamily="34" charset="0"/>
              <a:cs typeface="Arial" panose="020B0604020202020204" pitchFamily="34" charset="0"/>
            </a:endParaRPr>
          </a:p>
          <a:p>
            <a:pPr marL="0" indent="-256032" eaLnBrk="1" fontAlgn="auto" hangingPunct="1">
              <a:spcBef>
                <a:spcPts val="0"/>
              </a:spcBef>
              <a:spcAft>
                <a:spcPts val="0"/>
              </a:spcAft>
              <a:buFont typeface="Wingdings 3"/>
              <a:buChar char=""/>
              <a:defRPr/>
            </a:pPr>
            <a:endParaRPr lang="en-US" sz="2000" b="1" dirty="0">
              <a:latin typeface="Arial" panose="020B0604020202020204" pitchFamily="34" charset="0"/>
              <a:cs typeface="Arial" panose="020B0604020202020204" pitchFamily="34" charset="0"/>
            </a:endParaRPr>
          </a:p>
          <a:p>
            <a:pPr marL="365760" indent="-256032" eaLnBrk="1" fontAlgn="auto" hangingPunct="1">
              <a:spcAft>
                <a:spcPts val="0"/>
              </a:spcAft>
              <a:buFontTx/>
              <a:buNone/>
              <a:defRPr/>
            </a:pPr>
            <a:endParaRPr lang="en-US" sz="2000" dirty="0">
              <a:latin typeface="Arial" panose="020B0604020202020204" pitchFamily="34" charset="0"/>
              <a:cs typeface="Arial" panose="020B0604020202020204" pitchFamily="34" charset="0"/>
            </a:endParaRPr>
          </a:p>
        </p:txBody>
      </p:sp>
      <p:sp>
        <p:nvSpPr>
          <p:cNvPr id="36867" name="Rectangle 35"/>
          <p:cNvSpPr>
            <a:spLocks noGrp="1" noChangeArrowheads="1"/>
          </p:cNvSpPr>
          <p:nvPr>
            <p:ph type="ftr" sz="quarter" idx="11"/>
          </p:nvPr>
        </p:nvSpPr>
        <p:spPr bwMode="auto">
          <a:xfrm>
            <a:off x="2362200" y="6249988"/>
            <a:ext cx="4724400" cy="228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r>
              <a:rPr lang="en-US" altLang="en-US" sz="1400">
                <a:latin typeface="Times New Roman" pitchFamily="18" charset="0"/>
              </a:rPr>
              <a:t>US Dept of Education- Office of Postsecondary Education</a:t>
            </a:r>
          </a:p>
        </p:txBody>
      </p:sp>
      <p:sp>
        <p:nvSpPr>
          <p:cNvPr id="36868" name="Rectangle 36"/>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fld id="{FC0463CE-DCE8-4B65-9A15-EEA2AAE8CD9D}" type="slidenum">
              <a:rPr lang="en-US" altLang="en-US" sz="1400" smtClean="0">
                <a:latin typeface="Times New Roman" pitchFamily="18" charset="0"/>
              </a:rPr>
              <a:pPr eaLnBrk="1" hangingPunct="1">
                <a:spcBef>
                  <a:spcPct val="0"/>
                </a:spcBef>
                <a:buClrTx/>
                <a:buSzTx/>
                <a:buFontTx/>
                <a:buNone/>
              </a:pPr>
              <a:t>47</a:t>
            </a:fld>
            <a:endParaRPr lang="en-US" altLang="en-US" sz="1400">
              <a:latin typeface="Times New Roman" pitchFamily="18" charset="0"/>
            </a:endParaRPr>
          </a:p>
        </p:txBody>
      </p:sp>
      <p:sp>
        <p:nvSpPr>
          <p:cNvPr id="6148" name="Rectangle 2"/>
          <p:cNvSpPr>
            <a:spLocks noGrp="1" noChangeArrowheads="1"/>
          </p:cNvSpPr>
          <p:nvPr>
            <p:ph type="title"/>
          </p:nvPr>
        </p:nvSpPr>
        <p:spPr>
          <a:xfrm>
            <a:off x="76200" y="304800"/>
            <a:ext cx="9067800" cy="769937"/>
          </a:xfrm>
          <a:extLst>
            <a:ext uri="{909E8E84-426E-40DD-AFC4-6F175D3DCCD1}">
              <a14:hiddenFill xmlns:a14="http://schemas.microsoft.com/office/drawing/2010/main">
                <a:solidFill>
                  <a:srgbClr val="FFFFFF"/>
                </a:solidFill>
              </a14:hiddenFill>
            </a:ext>
          </a:extLst>
        </p:spPr>
        <p:txBody>
          <a:bodyPr>
            <a:normAutofit fontScale="90000"/>
          </a:bodyPr>
          <a:lstStyle/>
          <a:p>
            <a:pPr eaLnBrk="1" fontAlgn="auto" hangingPunct="1">
              <a:spcAft>
                <a:spcPts val="0"/>
              </a:spcAft>
              <a:defRPr/>
            </a:pPr>
            <a:r>
              <a:rPr lang="en-US" altLang="en-US" sz="3600" dirty="0">
                <a:solidFill>
                  <a:schemeClr val="tx1"/>
                </a:solidFill>
                <a:effectLst/>
                <a:latin typeface="Arial" panose="020B0604020202020204" pitchFamily="34" charset="0"/>
                <a:cs typeface="Arial" panose="020B0604020202020204" pitchFamily="34" charset="0"/>
              </a:rPr>
              <a:t>TPSID Program Description-Absolute Priority</a:t>
            </a:r>
          </a:p>
        </p:txBody>
      </p:sp>
    </p:spTree>
    <p:extLst>
      <p:ext uri="{BB962C8B-B14F-4D97-AF65-F5344CB8AC3E}">
        <p14:creationId xmlns:p14="http://schemas.microsoft.com/office/powerpoint/2010/main" val="364985607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9" name="Rectangle 3"/>
          <p:cNvSpPr>
            <a:spLocks noGrp="1" noChangeArrowheads="1"/>
          </p:cNvSpPr>
          <p:nvPr>
            <p:ph idx="1"/>
          </p:nvPr>
        </p:nvSpPr>
        <p:spPr>
          <a:xfrm>
            <a:off x="914400" y="990600"/>
            <a:ext cx="7467600" cy="5029200"/>
          </a:xfrm>
        </p:spPr>
        <p:txBody>
          <a:bodyPr>
            <a:noAutofit/>
          </a:bodyPr>
          <a:lstStyle/>
          <a:p>
            <a:pPr marL="0" indent="-256032" eaLnBrk="1" fontAlgn="auto" hangingPunct="1">
              <a:spcBef>
                <a:spcPts val="0"/>
              </a:spcBef>
              <a:spcAft>
                <a:spcPts val="0"/>
              </a:spcAft>
              <a:buFont typeface="Wingdings 3"/>
              <a:buChar char=""/>
              <a:defRPr/>
            </a:pPr>
            <a:endParaRPr lang="en-US" sz="2000" b="1" dirty="0">
              <a:latin typeface="Arial" panose="020B0604020202020204" pitchFamily="34" charset="0"/>
              <a:cs typeface="Arial" panose="020B0604020202020204" pitchFamily="34" charset="0"/>
            </a:endParaRPr>
          </a:p>
          <a:p>
            <a:pPr marL="0" indent="0" eaLnBrk="1" fontAlgn="auto" hangingPunct="1">
              <a:spcBef>
                <a:spcPts val="0"/>
              </a:spcBef>
              <a:spcAft>
                <a:spcPts val="0"/>
              </a:spcAft>
              <a:buNone/>
              <a:defRPr/>
            </a:pPr>
            <a:r>
              <a:rPr lang="en-US" sz="2000" dirty="0">
                <a:latin typeface="Arial" panose="020B0604020202020204" pitchFamily="34" charset="0"/>
                <a:cs typeface="Arial" panose="020B0604020202020204" pitchFamily="34" charset="0"/>
              </a:rPr>
              <a:t>(3)</a:t>
            </a:r>
            <a:r>
              <a:rPr lang="en-US" sz="2000" b="1" u="sng" cap="all" dirty="0">
                <a:latin typeface="Arial" panose="020B0604020202020204" pitchFamily="34" charset="0"/>
                <a:cs typeface="Arial" panose="020B0604020202020204" pitchFamily="34" charset="0"/>
              </a:rPr>
              <a:t> TPSID PROGRAM PARTICIPANT (SWID</a:t>
            </a:r>
            <a:r>
              <a:rPr lang="en-US" sz="2000" b="1" u="sng" dirty="0">
                <a:latin typeface="Arial" panose="020B0604020202020204" pitchFamily="34" charset="0"/>
                <a:cs typeface="Arial" panose="020B0604020202020204" pitchFamily="34" charset="0"/>
              </a:rPr>
              <a:t>s</a:t>
            </a:r>
            <a:r>
              <a:rPr lang="en-US" sz="2000" b="1" u="sng" cap="all" dirty="0">
                <a:latin typeface="Arial" panose="020B0604020202020204" pitchFamily="34" charset="0"/>
                <a:cs typeface="Arial" panose="020B0604020202020204" pitchFamily="34" charset="0"/>
              </a:rPr>
              <a:t>) </a:t>
            </a:r>
            <a:r>
              <a:rPr lang="en-US" sz="2000" b="1" u="sng" cap="all" dirty="0" err="1">
                <a:latin typeface="Arial" panose="020B0604020202020204" pitchFamily="34" charset="0"/>
                <a:cs typeface="Arial" panose="020B0604020202020204" pitchFamily="34" charset="0"/>
              </a:rPr>
              <a:t>INCLUSIVeNESS</a:t>
            </a:r>
            <a:r>
              <a:rPr lang="en-US" sz="2000" b="1" u="sng" cap="all" dirty="0">
                <a:latin typeface="Arial" panose="020B0604020202020204" pitchFamily="34" charset="0"/>
                <a:cs typeface="Arial" panose="020B0604020202020204" pitchFamily="34" charset="0"/>
              </a:rPr>
              <a:t> REQUIREMENT AS IT </a:t>
            </a:r>
            <a:r>
              <a:rPr lang="en-US" sz="2000" b="1" u="sng" cap="all" dirty="0" err="1">
                <a:latin typeface="Arial" panose="020B0604020202020204" pitchFamily="34" charset="0"/>
                <a:cs typeface="Arial" panose="020B0604020202020204" pitchFamily="34" charset="0"/>
              </a:rPr>
              <a:t>RElAtES</a:t>
            </a:r>
            <a:r>
              <a:rPr lang="en-US" sz="2000" b="1" u="sng" cap="all" dirty="0">
                <a:latin typeface="Arial" panose="020B0604020202020204" pitchFamily="34" charset="0"/>
                <a:cs typeface="Arial" panose="020B0604020202020204" pitchFamily="34" charset="0"/>
              </a:rPr>
              <a:t> TO THE USE OF TPSID PROGRAM FUNDS AND The COVID-19 PANDEMIC (</a:t>
            </a:r>
            <a:r>
              <a:rPr lang="en-US" sz="2000" b="1" i="1" u="sng" cap="all" dirty="0">
                <a:latin typeface="Arial" panose="020B0604020202020204" pitchFamily="34" charset="0"/>
                <a:cs typeface="Arial" panose="020B0604020202020204" pitchFamily="34" charset="0"/>
              </a:rPr>
              <a:t>CONTINUED)</a:t>
            </a:r>
            <a:r>
              <a:rPr lang="en-US" sz="2000" b="1" u="sng" cap="all" dirty="0">
                <a:latin typeface="Arial" panose="020B0604020202020204" pitchFamily="34" charset="0"/>
                <a:cs typeface="Arial" panose="020B0604020202020204" pitchFamily="34" charset="0"/>
              </a:rPr>
              <a:t>:</a:t>
            </a:r>
            <a:endParaRPr lang="en-US" sz="2000" dirty="0">
              <a:latin typeface="Arial" panose="020B0604020202020204" pitchFamily="34" charset="0"/>
              <a:cs typeface="Arial" panose="020B0604020202020204" pitchFamily="34" charset="0"/>
            </a:endParaRPr>
          </a:p>
          <a:p>
            <a:pPr marL="0" indent="0" eaLnBrk="1" fontAlgn="auto" hangingPunct="1">
              <a:spcBef>
                <a:spcPts val="0"/>
              </a:spcBef>
              <a:spcAft>
                <a:spcPts val="0"/>
              </a:spcAft>
              <a:buNone/>
              <a:defRPr/>
            </a:pPr>
            <a:endParaRPr lang="en-US" sz="2000" dirty="0">
              <a:latin typeface="Arial" panose="020B0604020202020204" pitchFamily="34" charset="0"/>
              <a:cs typeface="Arial" panose="020B0604020202020204" pitchFamily="34" charset="0"/>
            </a:endParaRPr>
          </a:p>
          <a:p>
            <a:pPr marL="0" indent="0" eaLnBrk="1" fontAlgn="auto" hangingPunct="1">
              <a:spcBef>
                <a:spcPts val="0"/>
              </a:spcBef>
              <a:spcAft>
                <a:spcPts val="0"/>
              </a:spcAft>
              <a:buFont typeface="Wingdings 3" pitchFamily="18" charset="2"/>
              <a:buNone/>
              <a:defRPr/>
            </a:pPr>
            <a:r>
              <a:rPr lang="en-US" sz="2000" b="1" u="sng" dirty="0">
                <a:latin typeface="Arial" panose="020B0604020202020204" pitchFamily="34" charset="0"/>
                <a:cs typeface="Arial" panose="020B0604020202020204" pitchFamily="34" charset="0"/>
              </a:rPr>
              <a:t>IF YOUR PROJECT IS FUNDED</a:t>
            </a:r>
            <a:r>
              <a:rPr lang="en-US" sz="2000" dirty="0">
                <a:latin typeface="Arial" panose="020B0604020202020204" pitchFamily="34" charset="0"/>
                <a:cs typeface="Arial" panose="020B0604020202020204" pitchFamily="34" charset="0"/>
              </a:rPr>
              <a:t>, TPSID program grantees will be required to document their efforts to meet these eligibility requirements and substantiate how students with intellectual disabilities are participating on not less than a half time basis, and how they are being socially and academically integrated with non-disabled students.</a:t>
            </a:r>
          </a:p>
          <a:p>
            <a:pPr marL="0" indent="0" eaLnBrk="1" fontAlgn="auto" hangingPunct="1">
              <a:spcBef>
                <a:spcPts val="0"/>
              </a:spcBef>
              <a:spcAft>
                <a:spcPts val="0"/>
              </a:spcAft>
              <a:buFont typeface="Wingdings 3" pitchFamily="18" charset="2"/>
              <a:buNone/>
              <a:defRPr/>
            </a:pPr>
            <a:endParaRPr lang="en-US" sz="2000" dirty="0">
              <a:latin typeface="Arial" panose="020B0604020202020204" pitchFamily="34" charset="0"/>
              <a:cs typeface="Arial" panose="020B0604020202020204" pitchFamily="34" charset="0"/>
            </a:endParaRPr>
          </a:p>
          <a:p>
            <a:pPr marL="0" indent="0" eaLnBrk="1" fontAlgn="auto" hangingPunct="1">
              <a:spcBef>
                <a:spcPts val="0"/>
              </a:spcBef>
              <a:spcAft>
                <a:spcPts val="0"/>
              </a:spcAft>
              <a:buFont typeface="Wingdings 3" pitchFamily="18" charset="2"/>
              <a:buNone/>
              <a:defRPr/>
            </a:pPr>
            <a:endParaRPr lang="en-US" sz="2000" dirty="0">
              <a:highlight>
                <a:srgbClr val="FFFF00"/>
              </a:highlight>
              <a:latin typeface="Arial" panose="020B0604020202020204" pitchFamily="34" charset="0"/>
              <a:cs typeface="Arial" panose="020B0604020202020204" pitchFamily="34" charset="0"/>
            </a:endParaRPr>
          </a:p>
          <a:p>
            <a:pPr marL="0" indent="0" eaLnBrk="1" fontAlgn="auto" hangingPunct="1">
              <a:spcBef>
                <a:spcPts val="0"/>
              </a:spcBef>
              <a:spcAft>
                <a:spcPts val="0"/>
              </a:spcAft>
              <a:buFont typeface="Wingdings 3" pitchFamily="18" charset="2"/>
              <a:buNone/>
              <a:defRPr/>
            </a:pPr>
            <a:endParaRPr lang="en-US" sz="2000" dirty="0">
              <a:highlight>
                <a:srgbClr val="FFFF00"/>
              </a:highlight>
              <a:latin typeface="Arial" panose="020B0604020202020204" pitchFamily="34" charset="0"/>
              <a:cs typeface="Arial" panose="020B0604020202020204" pitchFamily="34" charset="0"/>
            </a:endParaRPr>
          </a:p>
          <a:p>
            <a:pPr marL="0" indent="-256032" eaLnBrk="1" fontAlgn="auto" hangingPunct="1">
              <a:spcBef>
                <a:spcPts val="0"/>
              </a:spcBef>
              <a:spcAft>
                <a:spcPts val="0"/>
              </a:spcAft>
              <a:buFont typeface="Wingdings 3"/>
              <a:buChar char=""/>
              <a:defRPr/>
            </a:pPr>
            <a:endParaRPr lang="en-US" sz="2000" dirty="0">
              <a:latin typeface="Arial" panose="020B0604020202020204" pitchFamily="34" charset="0"/>
              <a:cs typeface="Arial" panose="020B0604020202020204" pitchFamily="34" charset="0"/>
            </a:endParaRPr>
          </a:p>
          <a:p>
            <a:pPr marL="0" indent="-256032" eaLnBrk="1" fontAlgn="auto" hangingPunct="1">
              <a:spcBef>
                <a:spcPts val="0"/>
              </a:spcBef>
              <a:spcAft>
                <a:spcPts val="0"/>
              </a:spcAft>
              <a:buFontTx/>
              <a:buNone/>
              <a:defRPr/>
            </a:pPr>
            <a:endParaRPr lang="en-US" sz="2000" dirty="0">
              <a:latin typeface="Arial" panose="020B0604020202020204" pitchFamily="34" charset="0"/>
              <a:cs typeface="Arial" panose="020B0604020202020204" pitchFamily="34" charset="0"/>
            </a:endParaRPr>
          </a:p>
          <a:p>
            <a:pPr marL="0" indent="-256032" eaLnBrk="1" fontAlgn="auto" hangingPunct="1">
              <a:spcBef>
                <a:spcPts val="0"/>
              </a:spcBef>
              <a:spcAft>
                <a:spcPts val="0"/>
              </a:spcAft>
              <a:buFontTx/>
              <a:buNone/>
              <a:defRPr/>
            </a:pPr>
            <a:endParaRPr lang="en-US" sz="2000" dirty="0">
              <a:latin typeface="Arial" panose="020B0604020202020204" pitchFamily="34" charset="0"/>
              <a:cs typeface="Arial" panose="020B0604020202020204" pitchFamily="34" charset="0"/>
            </a:endParaRPr>
          </a:p>
          <a:p>
            <a:pPr marL="0" indent="0" eaLnBrk="1" fontAlgn="auto" hangingPunct="1">
              <a:spcBef>
                <a:spcPts val="0"/>
              </a:spcBef>
              <a:spcAft>
                <a:spcPts val="0"/>
              </a:spcAft>
              <a:buFont typeface="Wingdings 3" pitchFamily="18" charset="2"/>
              <a:buNone/>
              <a:defRPr/>
            </a:pPr>
            <a:endParaRPr lang="en-US" sz="2000" b="1" dirty="0">
              <a:latin typeface="Arial" panose="020B0604020202020204" pitchFamily="34" charset="0"/>
              <a:cs typeface="Arial" panose="020B0604020202020204" pitchFamily="34" charset="0"/>
            </a:endParaRPr>
          </a:p>
          <a:p>
            <a:pPr marL="0" indent="-256032" eaLnBrk="1" fontAlgn="auto" hangingPunct="1">
              <a:spcBef>
                <a:spcPts val="0"/>
              </a:spcBef>
              <a:spcAft>
                <a:spcPts val="0"/>
              </a:spcAft>
              <a:buFont typeface="Wingdings 3"/>
              <a:buChar char=""/>
              <a:defRPr/>
            </a:pPr>
            <a:endParaRPr lang="en-US" sz="2000" b="1" dirty="0">
              <a:latin typeface="Arial" panose="020B0604020202020204" pitchFamily="34" charset="0"/>
              <a:cs typeface="Arial" panose="020B0604020202020204" pitchFamily="34" charset="0"/>
            </a:endParaRPr>
          </a:p>
          <a:p>
            <a:pPr marL="365760" indent="-256032" eaLnBrk="1" fontAlgn="auto" hangingPunct="1">
              <a:spcAft>
                <a:spcPts val="0"/>
              </a:spcAft>
              <a:buFontTx/>
              <a:buNone/>
              <a:defRPr/>
            </a:pPr>
            <a:endParaRPr lang="en-US" sz="2000" dirty="0">
              <a:latin typeface="Arial" panose="020B0604020202020204" pitchFamily="34" charset="0"/>
              <a:cs typeface="Arial" panose="020B0604020202020204" pitchFamily="34" charset="0"/>
            </a:endParaRPr>
          </a:p>
        </p:txBody>
      </p:sp>
      <p:sp>
        <p:nvSpPr>
          <p:cNvPr id="36867" name="Rectangle 35"/>
          <p:cNvSpPr>
            <a:spLocks noGrp="1" noChangeArrowheads="1"/>
          </p:cNvSpPr>
          <p:nvPr>
            <p:ph type="ftr" sz="quarter" idx="11"/>
          </p:nvPr>
        </p:nvSpPr>
        <p:spPr bwMode="auto">
          <a:xfrm>
            <a:off x="2362200" y="6249988"/>
            <a:ext cx="4724400" cy="228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r>
              <a:rPr lang="en-US" altLang="en-US" sz="1400">
                <a:latin typeface="Times New Roman" pitchFamily="18" charset="0"/>
              </a:rPr>
              <a:t>US Dept of Education- Office of Postsecondary Education</a:t>
            </a:r>
          </a:p>
        </p:txBody>
      </p:sp>
      <p:sp>
        <p:nvSpPr>
          <p:cNvPr id="36868" name="Rectangle 36"/>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fld id="{FC0463CE-DCE8-4B65-9A15-EEA2AAE8CD9D}" type="slidenum">
              <a:rPr lang="en-US" altLang="en-US" sz="1400" smtClean="0">
                <a:latin typeface="Times New Roman" pitchFamily="18" charset="0"/>
              </a:rPr>
              <a:pPr eaLnBrk="1" hangingPunct="1">
                <a:spcBef>
                  <a:spcPct val="0"/>
                </a:spcBef>
                <a:buClrTx/>
                <a:buSzTx/>
                <a:buFontTx/>
                <a:buNone/>
              </a:pPr>
              <a:t>48</a:t>
            </a:fld>
            <a:endParaRPr lang="en-US" altLang="en-US" sz="1400">
              <a:latin typeface="Times New Roman" pitchFamily="18" charset="0"/>
            </a:endParaRPr>
          </a:p>
        </p:txBody>
      </p:sp>
      <p:sp>
        <p:nvSpPr>
          <p:cNvPr id="6148" name="Rectangle 2"/>
          <p:cNvSpPr>
            <a:spLocks noGrp="1" noChangeArrowheads="1"/>
          </p:cNvSpPr>
          <p:nvPr>
            <p:ph type="title"/>
          </p:nvPr>
        </p:nvSpPr>
        <p:spPr>
          <a:xfrm>
            <a:off x="76200" y="304800"/>
            <a:ext cx="9067800" cy="769937"/>
          </a:xfrm>
          <a:extLst>
            <a:ext uri="{909E8E84-426E-40DD-AFC4-6F175D3DCCD1}">
              <a14:hiddenFill xmlns:a14="http://schemas.microsoft.com/office/drawing/2010/main">
                <a:solidFill>
                  <a:srgbClr val="FFFFFF"/>
                </a:solidFill>
              </a14:hiddenFill>
            </a:ext>
          </a:extLst>
        </p:spPr>
        <p:txBody>
          <a:bodyPr>
            <a:normAutofit fontScale="90000"/>
          </a:bodyPr>
          <a:lstStyle/>
          <a:p>
            <a:pPr eaLnBrk="1" fontAlgn="auto" hangingPunct="1">
              <a:spcAft>
                <a:spcPts val="0"/>
              </a:spcAft>
              <a:defRPr/>
            </a:pPr>
            <a:r>
              <a:rPr lang="en-US" altLang="en-US" sz="3600" dirty="0">
                <a:solidFill>
                  <a:schemeClr val="tx1"/>
                </a:solidFill>
                <a:effectLst/>
                <a:latin typeface="Arial" panose="020B0604020202020204" pitchFamily="34" charset="0"/>
                <a:cs typeface="Arial" panose="020B0604020202020204" pitchFamily="34" charset="0"/>
              </a:rPr>
              <a:t>TPSID Program Description-Absolute Priority</a:t>
            </a:r>
          </a:p>
        </p:txBody>
      </p:sp>
    </p:spTree>
    <p:extLst>
      <p:ext uri="{BB962C8B-B14F-4D97-AF65-F5344CB8AC3E}">
        <p14:creationId xmlns:p14="http://schemas.microsoft.com/office/powerpoint/2010/main" val="338252458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9" name="Rectangle 3"/>
          <p:cNvSpPr>
            <a:spLocks noGrp="1" noChangeArrowheads="1"/>
          </p:cNvSpPr>
          <p:nvPr>
            <p:ph idx="1"/>
          </p:nvPr>
        </p:nvSpPr>
        <p:spPr>
          <a:xfrm>
            <a:off x="914400" y="990600"/>
            <a:ext cx="7467600" cy="5029200"/>
          </a:xfrm>
        </p:spPr>
        <p:txBody>
          <a:bodyPr>
            <a:noAutofit/>
          </a:bodyPr>
          <a:lstStyle/>
          <a:p>
            <a:pPr marL="0" indent="-256032" eaLnBrk="1" fontAlgn="auto" hangingPunct="1">
              <a:spcBef>
                <a:spcPts val="0"/>
              </a:spcBef>
              <a:spcAft>
                <a:spcPts val="0"/>
              </a:spcAft>
              <a:buFont typeface="Wingdings 3"/>
              <a:buChar char=""/>
              <a:defRPr/>
            </a:pPr>
            <a:endParaRPr lang="en-US" sz="2000" b="1" dirty="0">
              <a:latin typeface="Arial" panose="020B0604020202020204" pitchFamily="34" charset="0"/>
              <a:cs typeface="Arial" panose="020B0604020202020204" pitchFamily="34" charset="0"/>
            </a:endParaRPr>
          </a:p>
          <a:p>
            <a:pPr marL="0" indent="0" eaLnBrk="1" fontAlgn="auto" hangingPunct="1">
              <a:spcBef>
                <a:spcPts val="0"/>
              </a:spcBef>
              <a:spcAft>
                <a:spcPts val="0"/>
              </a:spcAft>
              <a:buNone/>
              <a:defRPr/>
            </a:pPr>
            <a:r>
              <a:rPr lang="en-US" sz="2000" dirty="0">
                <a:latin typeface="Arial" panose="020B0604020202020204" pitchFamily="34" charset="0"/>
                <a:cs typeface="Arial" panose="020B0604020202020204" pitchFamily="34" charset="0"/>
              </a:rPr>
              <a:t>(3)</a:t>
            </a:r>
            <a:r>
              <a:rPr lang="en-US" sz="2000" b="1" u="sng" cap="all" dirty="0">
                <a:latin typeface="Arial" panose="020B0604020202020204" pitchFamily="34" charset="0"/>
                <a:cs typeface="Arial" panose="020B0604020202020204" pitchFamily="34" charset="0"/>
              </a:rPr>
              <a:t> TPSID PROGRAM PARTICIPANT (SWID</a:t>
            </a:r>
            <a:r>
              <a:rPr lang="en-US" sz="2000" b="1" u="sng" dirty="0">
                <a:latin typeface="Arial" panose="020B0604020202020204" pitchFamily="34" charset="0"/>
                <a:cs typeface="Arial" panose="020B0604020202020204" pitchFamily="34" charset="0"/>
              </a:rPr>
              <a:t>s</a:t>
            </a:r>
            <a:r>
              <a:rPr lang="en-US" sz="2000" b="1" u="sng" cap="all" dirty="0">
                <a:latin typeface="Arial" panose="020B0604020202020204" pitchFamily="34" charset="0"/>
                <a:cs typeface="Arial" panose="020B0604020202020204" pitchFamily="34" charset="0"/>
              </a:rPr>
              <a:t>) </a:t>
            </a:r>
            <a:r>
              <a:rPr lang="en-US" sz="2000" b="1" u="sng" cap="all" dirty="0" err="1">
                <a:latin typeface="Arial" panose="020B0604020202020204" pitchFamily="34" charset="0"/>
                <a:cs typeface="Arial" panose="020B0604020202020204" pitchFamily="34" charset="0"/>
              </a:rPr>
              <a:t>INCLUSIVeNESS</a:t>
            </a:r>
            <a:r>
              <a:rPr lang="en-US" sz="2000" b="1" u="sng" cap="all" dirty="0">
                <a:latin typeface="Arial" panose="020B0604020202020204" pitchFamily="34" charset="0"/>
                <a:cs typeface="Arial" panose="020B0604020202020204" pitchFamily="34" charset="0"/>
              </a:rPr>
              <a:t> REQUIREMENT AS IT </a:t>
            </a:r>
            <a:r>
              <a:rPr lang="en-US" sz="2000" b="1" u="sng" cap="all" dirty="0" err="1">
                <a:latin typeface="Arial" panose="020B0604020202020204" pitchFamily="34" charset="0"/>
                <a:cs typeface="Arial" panose="020B0604020202020204" pitchFamily="34" charset="0"/>
              </a:rPr>
              <a:t>RElAtES</a:t>
            </a:r>
            <a:r>
              <a:rPr lang="en-US" sz="2000" b="1" u="sng" cap="all" dirty="0">
                <a:latin typeface="Arial" panose="020B0604020202020204" pitchFamily="34" charset="0"/>
                <a:cs typeface="Arial" panose="020B0604020202020204" pitchFamily="34" charset="0"/>
              </a:rPr>
              <a:t> TO THE USE OF TPSID PROGRAM FUNDS AND The COVID-19 PANDEMIC (</a:t>
            </a:r>
            <a:r>
              <a:rPr lang="en-US" sz="2000" b="1" i="1" u="sng" cap="all" dirty="0">
                <a:latin typeface="Arial" panose="020B0604020202020204" pitchFamily="34" charset="0"/>
                <a:cs typeface="Arial" panose="020B0604020202020204" pitchFamily="34" charset="0"/>
              </a:rPr>
              <a:t>CONTINUED)</a:t>
            </a:r>
            <a:r>
              <a:rPr lang="en-US" sz="2000" b="1" u="sng" cap="all" dirty="0">
                <a:latin typeface="Arial" panose="020B0604020202020204" pitchFamily="34" charset="0"/>
                <a:cs typeface="Arial" panose="020B0604020202020204" pitchFamily="34" charset="0"/>
              </a:rPr>
              <a:t>:</a:t>
            </a:r>
            <a:endParaRPr lang="en-US" sz="2000" dirty="0">
              <a:latin typeface="Arial" panose="020B0604020202020204" pitchFamily="34" charset="0"/>
              <a:cs typeface="Arial" panose="020B0604020202020204" pitchFamily="34" charset="0"/>
            </a:endParaRPr>
          </a:p>
          <a:p>
            <a:pPr marL="0" indent="0" eaLnBrk="1" fontAlgn="auto" hangingPunct="1">
              <a:spcBef>
                <a:spcPts val="0"/>
              </a:spcBef>
              <a:spcAft>
                <a:spcPts val="0"/>
              </a:spcAft>
              <a:buNone/>
              <a:defRPr/>
            </a:pPr>
            <a:endParaRPr lang="en-US" sz="2000" dirty="0">
              <a:latin typeface="Arial" panose="020B0604020202020204" pitchFamily="34" charset="0"/>
              <a:cs typeface="Arial" panose="020B0604020202020204" pitchFamily="34" charset="0"/>
            </a:endParaRPr>
          </a:p>
          <a:p>
            <a:pPr marL="0" indent="0" eaLnBrk="1" fontAlgn="auto" hangingPunct="1">
              <a:spcBef>
                <a:spcPts val="0"/>
              </a:spcBef>
              <a:spcAft>
                <a:spcPts val="0"/>
              </a:spcAft>
              <a:buFont typeface="Wingdings 3" pitchFamily="18" charset="2"/>
              <a:buNone/>
              <a:defRPr/>
            </a:pPr>
            <a:r>
              <a:rPr lang="en-US" sz="1800" b="1" u="sng" dirty="0">
                <a:latin typeface="Arial" panose="020B0604020202020204" pitchFamily="34" charset="0"/>
                <a:cs typeface="Arial" panose="020B0604020202020204" pitchFamily="34" charset="0"/>
              </a:rPr>
              <a:t>IF YOUR PROJECT IS FUNDED—Please note that current  </a:t>
            </a:r>
            <a:r>
              <a:rPr lang="en-US" sz="1800" dirty="0">
                <a:latin typeface="Arial" panose="020B0604020202020204" pitchFamily="34" charset="0"/>
                <a:cs typeface="Arial" panose="020B0604020202020204" pitchFamily="34" charset="0"/>
              </a:rPr>
              <a:t>TPSID program grantees have been adhering to this TPSID program requirement. This information, coupled with technical assistance information and resources can be shared with you, as you implement your ED-approved funded TPSID grant. </a:t>
            </a:r>
          </a:p>
          <a:p>
            <a:pPr marL="0" indent="0" eaLnBrk="1" fontAlgn="auto" hangingPunct="1">
              <a:spcBef>
                <a:spcPts val="0"/>
              </a:spcBef>
              <a:spcAft>
                <a:spcPts val="0"/>
              </a:spcAft>
              <a:buFont typeface="Wingdings 3" pitchFamily="18" charset="2"/>
              <a:buNone/>
              <a:defRPr/>
            </a:pPr>
            <a:endParaRPr lang="en-US" sz="2000" dirty="0">
              <a:latin typeface="Arial" panose="020B0604020202020204" pitchFamily="34" charset="0"/>
              <a:cs typeface="Arial" panose="020B0604020202020204" pitchFamily="34" charset="0"/>
            </a:endParaRPr>
          </a:p>
          <a:p>
            <a:pPr marL="0" indent="0" eaLnBrk="1" fontAlgn="auto" hangingPunct="1">
              <a:spcBef>
                <a:spcPts val="0"/>
              </a:spcBef>
              <a:spcAft>
                <a:spcPts val="0"/>
              </a:spcAft>
              <a:buFont typeface="Wingdings 3" pitchFamily="18" charset="2"/>
              <a:buNone/>
              <a:defRPr/>
            </a:pPr>
            <a:endParaRPr lang="en-US" sz="2000" dirty="0">
              <a:highlight>
                <a:srgbClr val="FFFF00"/>
              </a:highlight>
              <a:latin typeface="Arial" panose="020B0604020202020204" pitchFamily="34" charset="0"/>
              <a:cs typeface="Arial" panose="020B0604020202020204" pitchFamily="34" charset="0"/>
            </a:endParaRPr>
          </a:p>
          <a:p>
            <a:pPr marL="0" indent="-256032" eaLnBrk="1" fontAlgn="auto" hangingPunct="1">
              <a:spcBef>
                <a:spcPts val="0"/>
              </a:spcBef>
              <a:spcAft>
                <a:spcPts val="0"/>
              </a:spcAft>
              <a:buFont typeface="Wingdings 3"/>
              <a:buChar char=""/>
              <a:defRPr/>
            </a:pPr>
            <a:endParaRPr lang="en-US" sz="2000" dirty="0">
              <a:latin typeface="Arial" panose="020B0604020202020204" pitchFamily="34" charset="0"/>
              <a:cs typeface="Arial" panose="020B0604020202020204" pitchFamily="34" charset="0"/>
            </a:endParaRPr>
          </a:p>
          <a:p>
            <a:pPr marL="0" indent="-256032" eaLnBrk="1" fontAlgn="auto" hangingPunct="1">
              <a:spcBef>
                <a:spcPts val="0"/>
              </a:spcBef>
              <a:spcAft>
                <a:spcPts val="0"/>
              </a:spcAft>
              <a:buFontTx/>
              <a:buNone/>
              <a:defRPr/>
            </a:pPr>
            <a:endParaRPr lang="en-US" sz="2000" dirty="0">
              <a:latin typeface="Arial" panose="020B0604020202020204" pitchFamily="34" charset="0"/>
              <a:cs typeface="Arial" panose="020B0604020202020204" pitchFamily="34" charset="0"/>
            </a:endParaRPr>
          </a:p>
          <a:p>
            <a:pPr marL="0" indent="-256032" eaLnBrk="1" fontAlgn="auto" hangingPunct="1">
              <a:spcBef>
                <a:spcPts val="0"/>
              </a:spcBef>
              <a:spcAft>
                <a:spcPts val="0"/>
              </a:spcAft>
              <a:buFontTx/>
              <a:buNone/>
              <a:defRPr/>
            </a:pPr>
            <a:endParaRPr lang="en-US" sz="2000" dirty="0">
              <a:latin typeface="Arial" panose="020B0604020202020204" pitchFamily="34" charset="0"/>
              <a:cs typeface="Arial" panose="020B0604020202020204" pitchFamily="34" charset="0"/>
            </a:endParaRPr>
          </a:p>
          <a:p>
            <a:pPr marL="0" indent="0" eaLnBrk="1" fontAlgn="auto" hangingPunct="1">
              <a:spcBef>
                <a:spcPts val="0"/>
              </a:spcBef>
              <a:spcAft>
                <a:spcPts val="0"/>
              </a:spcAft>
              <a:buFont typeface="Wingdings 3" pitchFamily="18" charset="2"/>
              <a:buNone/>
              <a:defRPr/>
            </a:pPr>
            <a:endParaRPr lang="en-US" sz="2000" b="1" dirty="0">
              <a:latin typeface="Arial" panose="020B0604020202020204" pitchFamily="34" charset="0"/>
              <a:cs typeface="Arial" panose="020B0604020202020204" pitchFamily="34" charset="0"/>
            </a:endParaRPr>
          </a:p>
          <a:p>
            <a:pPr marL="0" indent="-256032" eaLnBrk="1" fontAlgn="auto" hangingPunct="1">
              <a:spcBef>
                <a:spcPts val="0"/>
              </a:spcBef>
              <a:spcAft>
                <a:spcPts val="0"/>
              </a:spcAft>
              <a:buFont typeface="Wingdings 3"/>
              <a:buChar char=""/>
              <a:defRPr/>
            </a:pPr>
            <a:endParaRPr lang="en-US" sz="2000" b="1" dirty="0">
              <a:latin typeface="Arial" panose="020B0604020202020204" pitchFamily="34" charset="0"/>
              <a:cs typeface="Arial" panose="020B0604020202020204" pitchFamily="34" charset="0"/>
            </a:endParaRPr>
          </a:p>
          <a:p>
            <a:pPr marL="365760" indent="-256032" eaLnBrk="1" fontAlgn="auto" hangingPunct="1">
              <a:spcAft>
                <a:spcPts val="0"/>
              </a:spcAft>
              <a:buFontTx/>
              <a:buNone/>
              <a:defRPr/>
            </a:pPr>
            <a:endParaRPr lang="en-US" sz="2000" dirty="0">
              <a:latin typeface="Arial" panose="020B0604020202020204" pitchFamily="34" charset="0"/>
              <a:cs typeface="Arial" panose="020B0604020202020204" pitchFamily="34" charset="0"/>
            </a:endParaRPr>
          </a:p>
        </p:txBody>
      </p:sp>
      <p:sp>
        <p:nvSpPr>
          <p:cNvPr id="36867" name="Rectangle 35"/>
          <p:cNvSpPr>
            <a:spLocks noGrp="1" noChangeArrowheads="1"/>
          </p:cNvSpPr>
          <p:nvPr>
            <p:ph type="ftr" sz="quarter" idx="11"/>
          </p:nvPr>
        </p:nvSpPr>
        <p:spPr bwMode="auto">
          <a:xfrm>
            <a:off x="2362200" y="6249988"/>
            <a:ext cx="4724400" cy="228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r>
              <a:rPr lang="en-US" altLang="en-US" sz="1400">
                <a:latin typeface="Times New Roman" pitchFamily="18" charset="0"/>
              </a:rPr>
              <a:t>US Dept of Education- Office of Postsecondary Education</a:t>
            </a:r>
          </a:p>
        </p:txBody>
      </p:sp>
      <p:sp>
        <p:nvSpPr>
          <p:cNvPr id="36868" name="Rectangle 36"/>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fld id="{FC0463CE-DCE8-4B65-9A15-EEA2AAE8CD9D}" type="slidenum">
              <a:rPr lang="en-US" altLang="en-US" sz="1400" smtClean="0">
                <a:latin typeface="Times New Roman" pitchFamily="18" charset="0"/>
              </a:rPr>
              <a:pPr eaLnBrk="1" hangingPunct="1">
                <a:spcBef>
                  <a:spcPct val="0"/>
                </a:spcBef>
                <a:buClrTx/>
                <a:buSzTx/>
                <a:buFontTx/>
                <a:buNone/>
              </a:pPr>
              <a:t>49</a:t>
            </a:fld>
            <a:endParaRPr lang="en-US" altLang="en-US" sz="1400">
              <a:latin typeface="Times New Roman" pitchFamily="18" charset="0"/>
            </a:endParaRPr>
          </a:p>
        </p:txBody>
      </p:sp>
      <p:sp>
        <p:nvSpPr>
          <p:cNvPr id="6148" name="Rectangle 2"/>
          <p:cNvSpPr>
            <a:spLocks noGrp="1" noChangeArrowheads="1"/>
          </p:cNvSpPr>
          <p:nvPr>
            <p:ph type="title"/>
          </p:nvPr>
        </p:nvSpPr>
        <p:spPr>
          <a:xfrm>
            <a:off x="76200" y="304800"/>
            <a:ext cx="9067800" cy="769937"/>
          </a:xfrm>
          <a:extLst>
            <a:ext uri="{909E8E84-426E-40DD-AFC4-6F175D3DCCD1}">
              <a14:hiddenFill xmlns:a14="http://schemas.microsoft.com/office/drawing/2010/main">
                <a:solidFill>
                  <a:srgbClr val="FFFFFF"/>
                </a:solidFill>
              </a14:hiddenFill>
            </a:ext>
          </a:extLst>
        </p:spPr>
        <p:txBody>
          <a:bodyPr>
            <a:normAutofit fontScale="90000"/>
          </a:bodyPr>
          <a:lstStyle/>
          <a:p>
            <a:pPr eaLnBrk="1" fontAlgn="auto" hangingPunct="1">
              <a:spcAft>
                <a:spcPts val="0"/>
              </a:spcAft>
              <a:defRPr/>
            </a:pPr>
            <a:r>
              <a:rPr lang="en-US" altLang="en-US" sz="3600" dirty="0">
                <a:solidFill>
                  <a:schemeClr val="tx1"/>
                </a:solidFill>
                <a:effectLst/>
                <a:latin typeface="Arial" panose="020B0604020202020204" pitchFamily="34" charset="0"/>
                <a:cs typeface="Arial" panose="020B0604020202020204" pitchFamily="34" charset="0"/>
              </a:rPr>
              <a:t>TPSID Program Description-Absolute Priority</a:t>
            </a:r>
          </a:p>
        </p:txBody>
      </p:sp>
    </p:spTree>
    <p:extLst>
      <p:ext uri="{BB962C8B-B14F-4D97-AF65-F5344CB8AC3E}">
        <p14:creationId xmlns:p14="http://schemas.microsoft.com/office/powerpoint/2010/main" val="42785371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5"/>
          <p:cNvSpPr>
            <a:spLocks noGrp="1" noChangeArrowheads="1"/>
          </p:cNvSpPr>
          <p:nvPr>
            <p:ph type="ftr" sz="quarter" idx="11"/>
          </p:nvPr>
        </p:nvSpPr>
        <p:spPr bwMode="auto">
          <a:xfrm>
            <a:off x="2362200" y="6248400"/>
            <a:ext cx="4800600" cy="30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r>
              <a:rPr lang="en-US" altLang="en-US" sz="1400">
                <a:latin typeface="Times New Roman" pitchFamily="18" charset="0"/>
              </a:rPr>
              <a:t>US Dept of Education- Office of Postsecondary Education</a:t>
            </a:r>
          </a:p>
        </p:txBody>
      </p:sp>
      <p:sp>
        <p:nvSpPr>
          <p:cNvPr id="12291" name="Rectangle 36"/>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fld id="{4FC19B94-502E-4939-84E9-1774F17E337D}" type="slidenum">
              <a:rPr lang="en-US" altLang="en-US" sz="1400" smtClean="0">
                <a:latin typeface="Times New Roman" pitchFamily="18" charset="0"/>
              </a:rPr>
              <a:pPr eaLnBrk="1" hangingPunct="1">
                <a:spcBef>
                  <a:spcPct val="0"/>
                </a:spcBef>
                <a:buClrTx/>
                <a:buSzTx/>
                <a:buFontTx/>
                <a:buNone/>
              </a:pPr>
              <a:t>5</a:t>
            </a:fld>
            <a:endParaRPr lang="en-US" altLang="en-US" sz="1400">
              <a:latin typeface="Times New Roman" pitchFamily="18" charset="0"/>
            </a:endParaRPr>
          </a:p>
        </p:txBody>
      </p:sp>
      <p:sp>
        <p:nvSpPr>
          <p:cNvPr id="5127" name="Rectangle 7"/>
          <p:cNvSpPr>
            <a:spLocks noGrp="1" noChangeArrowheads="1"/>
          </p:cNvSpPr>
          <p:nvPr>
            <p:ph type="body" idx="4294967295"/>
          </p:nvPr>
        </p:nvSpPr>
        <p:spPr>
          <a:xfrm>
            <a:off x="381000" y="1676400"/>
            <a:ext cx="8458200" cy="3810000"/>
          </a:xfrm>
        </p:spPr>
        <p:txBody>
          <a:bodyPr>
            <a:normAutofit/>
          </a:bodyPr>
          <a:lstStyle/>
          <a:p>
            <a:pPr marL="0" indent="0" eaLnBrk="1" fontAlgn="auto" hangingPunct="1">
              <a:spcBef>
                <a:spcPts val="0"/>
              </a:spcBef>
              <a:spcAft>
                <a:spcPts val="0"/>
              </a:spcAft>
              <a:buNone/>
              <a:defRPr/>
            </a:pPr>
            <a:r>
              <a:rPr lang="en-US" sz="2800" dirty="0">
                <a:latin typeface="Arial" panose="020B0604020202020204" pitchFamily="34" charset="0"/>
                <a:cs typeface="Arial" panose="020B0604020202020204" pitchFamily="34" charset="0"/>
              </a:rPr>
              <a:t>Title VII, Part D, Subpart 2 of the HEA (20 U.S.C. 1140f, et seq.)</a:t>
            </a:r>
          </a:p>
          <a:p>
            <a:pPr marL="365760" indent="-256032" eaLnBrk="1" fontAlgn="auto" hangingPunct="1">
              <a:spcAft>
                <a:spcPts val="0"/>
              </a:spcAft>
              <a:buFontTx/>
              <a:buNone/>
              <a:defRPr/>
            </a:pPr>
            <a:endParaRPr lang="en-US" sz="2800" dirty="0">
              <a:latin typeface="Arial" panose="020B0604020202020204" pitchFamily="34" charset="0"/>
              <a:cs typeface="Arial" panose="020B0604020202020204" pitchFamily="34" charset="0"/>
            </a:endParaRPr>
          </a:p>
          <a:p>
            <a:pPr marL="109537" indent="0">
              <a:buNone/>
            </a:pPr>
            <a:r>
              <a:rPr lang="en-US" sz="2800" dirty="0">
                <a:latin typeface="Arial" panose="020B0604020202020204" pitchFamily="34" charset="0"/>
                <a:cs typeface="Arial" panose="020B0604020202020204" pitchFamily="34" charset="0"/>
              </a:rPr>
              <a:t>The Education Department General Administrative Regulations (EDGAR) in 34 CFR Parts 75, 77, 79, 82, 84, 86, 97, 98, and 99. </a:t>
            </a:r>
          </a:p>
        </p:txBody>
      </p:sp>
      <p:sp>
        <p:nvSpPr>
          <p:cNvPr id="12293" name="Text Box 2"/>
          <p:cNvSpPr txBox="1">
            <a:spLocks noChangeArrowheads="1"/>
          </p:cNvSpPr>
          <p:nvPr/>
        </p:nvSpPr>
        <p:spPr bwMode="auto">
          <a:xfrm>
            <a:off x="1981200" y="304800"/>
            <a:ext cx="51816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algn="ctr" eaLnBrk="1" hangingPunct="1">
              <a:spcBef>
                <a:spcPct val="0"/>
              </a:spcBef>
              <a:buClrTx/>
              <a:buSzTx/>
              <a:buFontTx/>
              <a:buNone/>
            </a:pPr>
            <a:r>
              <a:rPr lang="en-US" altLang="en-US" sz="3600" b="1" dirty="0">
                <a:latin typeface="Arial" pitchFamily="34" charset="0"/>
                <a:cs typeface="Arial" pitchFamily="34" charset="0"/>
              </a:rPr>
              <a:t>TPSID Program</a:t>
            </a:r>
          </a:p>
          <a:p>
            <a:pPr algn="ctr" eaLnBrk="1" hangingPunct="1">
              <a:spcBef>
                <a:spcPct val="0"/>
              </a:spcBef>
              <a:buClrTx/>
              <a:buSzTx/>
              <a:buFontTx/>
              <a:buNone/>
            </a:pPr>
            <a:endParaRPr lang="en-US" altLang="en-US" sz="3600" dirty="0">
              <a:latin typeface="Arial" pitchFamily="34" charset="0"/>
              <a:cs typeface="Arial" pitchFamily="34" charset="0"/>
            </a:endParaRPr>
          </a:p>
        </p:txBody>
      </p:sp>
      <p:sp>
        <p:nvSpPr>
          <p:cNvPr id="12294" name="Text Box 3" descr="Program Authroization"/>
          <p:cNvSpPr txBox="1">
            <a:spLocks noGrp="1" noChangeArrowheads="1"/>
          </p:cNvSpPr>
          <p:nvPr>
            <p:ph type="title" idx="4294967295"/>
          </p:nvPr>
        </p:nvSpPr>
        <p:spPr bwMode="auto">
          <a:xfrm>
            <a:off x="1447800" y="892175"/>
            <a:ext cx="6384925" cy="646113"/>
          </a:xfrm>
          <a:prstGeom prst="rect">
            <a:avLst/>
          </a:prstGeom>
          <a:noFill/>
          <a:ln>
            <a:noFill/>
            <a:prstDash/>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3600" b="1" i="0" u="none" strike="noStrike" kern="1200" cap="none" spc="0" normalizeH="0" baseline="0" noProof="0" dirty="0">
                <a:ln>
                  <a:noFill/>
                </a:ln>
                <a:solidFill>
                  <a:schemeClr val="tx1"/>
                </a:solidFill>
                <a:effectLst/>
                <a:uLnTx/>
                <a:uFillTx/>
                <a:latin typeface="Arial" pitchFamily="34" charset="0"/>
                <a:ea typeface="+mn-ea"/>
                <a:cs typeface="Arial" pitchFamily="34" charset="0"/>
              </a:rPr>
              <a:t>Program Authorization</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9" name="Rectangle 3"/>
          <p:cNvSpPr>
            <a:spLocks noGrp="1" noChangeArrowheads="1"/>
          </p:cNvSpPr>
          <p:nvPr>
            <p:ph idx="1"/>
          </p:nvPr>
        </p:nvSpPr>
        <p:spPr>
          <a:xfrm>
            <a:off x="304800" y="914400"/>
            <a:ext cx="8534400" cy="3711575"/>
          </a:xfrm>
        </p:spPr>
        <p:txBody>
          <a:bodyPr>
            <a:noAutofit/>
          </a:bodyPr>
          <a:lstStyle/>
          <a:p>
            <a:pPr marL="0" indent="0" eaLnBrk="1" fontAlgn="auto" hangingPunct="1">
              <a:spcBef>
                <a:spcPts val="0"/>
              </a:spcBef>
              <a:spcAft>
                <a:spcPts val="0"/>
              </a:spcAft>
              <a:buFont typeface="Wingdings 3" pitchFamily="18" charset="2"/>
              <a:buNone/>
              <a:defRPr/>
            </a:pPr>
            <a:endParaRPr lang="en-US" sz="2000" dirty="0">
              <a:latin typeface="Arial" panose="020B0604020202020204" pitchFamily="34" charset="0"/>
              <a:cs typeface="Arial" panose="020B0604020202020204" pitchFamily="34" charset="0"/>
            </a:endParaRPr>
          </a:p>
          <a:p>
            <a:pPr marL="0" indent="0" eaLnBrk="1" fontAlgn="auto" hangingPunct="1">
              <a:spcBef>
                <a:spcPts val="0"/>
              </a:spcBef>
              <a:spcAft>
                <a:spcPts val="0"/>
              </a:spcAft>
              <a:buFont typeface="Wingdings 3" pitchFamily="18" charset="2"/>
              <a:buNone/>
              <a:defRPr/>
            </a:pPr>
            <a:r>
              <a:rPr lang="en-US" sz="2000" dirty="0">
                <a:latin typeface="Arial" panose="020B0604020202020204" pitchFamily="34" charset="0"/>
                <a:cs typeface="Arial" panose="020B0604020202020204" pitchFamily="34" charset="0"/>
              </a:rPr>
              <a:t>   (4) </a:t>
            </a:r>
            <a:r>
              <a:rPr lang="en-US" sz="2000" b="1" dirty="0">
                <a:latin typeface="Arial" panose="020B0604020202020204" pitchFamily="34" charset="0"/>
                <a:cs typeface="Arial" panose="020B0604020202020204" pitchFamily="34" charset="0"/>
              </a:rPr>
              <a:t>Integrate person-centered planning;</a:t>
            </a:r>
          </a:p>
          <a:p>
            <a:pPr marL="0" indent="0" eaLnBrk="1" fontAlgn="auto" hangingPunct="1">
              <a:spcBef>
                <a:spcPts val="0"/>
              </a:spcBef>
              <a:spcAft>
                <a:spcPts val="0"/>
              </a:spcAft>
              <a:buFont typeface="Wingdings 3" pitchFamily="18" charset="2"/>
              <a:buNone/>
              <a:defRPr/>
            </a:pPr>
            <a:r>
              <a:rPr lang="en-US" sz="2000" b="1" dirty="0">
                <a:latin typeface="Arial" panose="020B0604020202020204" pitchFamily="34" charset="0"/>
                <a:cs typeface="Arial" panose="020B0604020202020204" pitchFamily="34" charset="0"/>
              </a:rPr>
              <a:t>   </a:t>
            </a:r>
          </a:p>
          <a:p>
            <a:pPr marL="0" indent="0" eaLnBrk="1" fontAlgn="auto" hangingPunct="1">
              <a:spcBef>
                <a:spcPts val="0"/>
              </a:spcBef>
              <a:spcAft>
                <a:spcPts val="0"/>
              </a:spcAft>
              <a:buFont typeface="Wingdings 3" pitchFamily="18" charset="2"/>
              <a:buNone/>
              <a:defRPr/>
            </a:pPr>
            <a:r>
              <a:rPr lang="en-US" sz="2000" dirty="0">
                <a:latin typeface="Arial" panose="020B0604020202020204" pitchFamily="34" charset="0"/>
                <a:cs typeface="Arial" panose="020B0604020202020204" pitchFamily="34" charset="0"/>
              </a:rPr>
              <a:t>   This includes an advising and curriculum structure in which academic  </a:t>
            </a:r>
          </a:p>
          <a:p>
            <a:pPr marL="0" indent="0" eaLnBrk="1" fontAlgn="auto" hangingPunct="1">
              <a:spcBef>
                <a:spcPts val="0"/>
              </a:spcBef>
              <a:spcAft>
                <a:spcPts val="0"/>
              </a:spcAft>
              <a:buFont typeface="Wingdings 3" pitchFamily="18" charset="2"/>
              <a:buNone/>
              <a:defRPr/>
            </a:pPr>
            <a:r>
              <a:rPr lang="en-US" sz="2000" dirty="0">
                <a:latin typeface="Arial" panose="020B0604020202020204" pitchFamily="34" charset="0"/>
                <a:cs typeface="Arial" panose="020B0604020202020204" pitchFamily="34" charset="0"/>
              </a:rPr>
              <a:t>   advisors carefully listen, ask questions, and engage these students in </a:t>
            </a:r>
          </a:p>
          <a:p>
            <a:pPr marL="0" indent="0" eaLnBrk="1" fontAlgn="auto" hangingPunct="1">
              <a:spcBef>
                <a:spcPts val="0"/>
              </a:spcBef>
              <a:spcAft>
                <a:spcPts val="0"/>
              </a:spcAft>
              <a:buFont typeface="Wingdings 3" pitchFamily="18" charset="2"/>
              <a:buNone/>
              <a:defRPr/>
            </a:pPr>
            <a:r>
              <a:rPr lang="en-US" sz="2000" dirty="0">
                <a:latin typeface="Arial" panose="020B0604020202020204" pitchFamily="34" charset="0"/>
                <a:cs typeface="Arial" panose="020B0604020202020204" pitchFamily="34" charset="0"/>
              </a:rPr>
              <a:t>   the process of better identifying and expressing  </a:t>
            </a:r>
          </a:p>
          <a:p>
            <a:pPr marL="0" indent="0" eaLnBrk="1" fontAlgn="auto" hangingPunct="1">
              <a:spcBef>
                <a:spcPts val="0"/>
              </a:spcBef>
              <a:spcAft>
                <a:spcPts val="0"/>
              </a:spcAft>
              <a:buFont typeface="Wingdings 3" pitchFamily="18" charset="2"/>
              <a:buNone/>
              <a:defRPr/>
            </a:pPr>
            <a:r>
              <a:rPr lang="en-US" sz="2000" dirty="0">
                <a:latin typeface="Arial" panose="020B0604020202020204" pitchFamily="34" charset="0"/>
                <a:cs typeface="Arial" panose="020B0604020202020204" pitchFamily="34" charset="0"/>
              </a:rPr>
              <a:t>   information related to their own academic and career interests.    </a:t>
            </a:r>
          </a:p>
          <a:p>
            <a:pPr marL="0" indent="0" eaLnBrk="1" fontAlgn="auto" hangingPunct="1">
              <a:spcBef>
                <a:spcPts val="0"/>
              </a:spcBef>
              <a:spcAft>
                <a:spcPts val="0"/>
              </a:spcAft>
              <a:buFont typeface="Wingdings 3" pitchFamily="18" charset="2"/>
              <a:buNone/>
              <a:defRPr/>
            </a:pPr>
            <a:r>
              <a:rPr lang="en-US" sz="2000" dirty="0">
                <a:latin typeface="Arial" panose="020B0604020202020204" pitchFamily="34" charset="0"/>
                <a:cs typeface="Arial" panose="020B0604020202020204" pitchFamily="34" charset="0"/>
              </a:rPr>
              <a:t>   </a:t>
            </a:r>
          </a:p>
          <a:p>
            <a:pPr marL="0" indent="0" eaLnBrk="1" fontAlgn="auto" hangingPunct="1">
              <a:spcBef>
                <a:spcPts val="0"/>
              </a:spcBef>
              <a:spcAft>
                <a:spcPts val="0"/>
              </a:spcAft>
              <a:buFont typeface="Wingdings 3" pitchFamily="18" charset="2"/>
              <a:buNone/>
              <a:defRPr/>
            </a:pPr>
            <a:r>
              <a:rPr lang="en-US" sz="2000" dirty="0">
                <a:latin typeface="Arial" panose="020B0604020202020204" pitchFamily="34" charset="0"/>
                <a:cs typeface="Arial" panose="020B0604020202020204" pitchFamily="34" charset="0"/>
              </a:rPr>
              <a:t>   Integration across programs and collaborative academic advising</a:t>
            </a:r>
          </a:p>
          <a:p>
            <a:pPr marL="0" indent="0" eaLnBrk="1" fontAlgn="auto" hangingPunct="1">
              <a:spcBef>
                <a:spcPts val="0"/>
              </a:spcBef>
              <a:spcAft>
                <a:spcPts val="0"/>
              </a:spcAft>
              <a:buFont typeface="Wingdings 3" pitchFamily="18" charset="2"/>
              <a:buNone/>
              <a:defRPr/>
            </a:pPr>
            <a:r>
              <a:rPr lang="en-US" sz="2000" dirty="0">
                <a:latin typeface="Arial" panose="020B0604020202020204" pitchFamily="34" charset="0"/>
                <a:cs typeface="Arial" panose="020B0604020202020204" pitchFamily="34" charset="0"/>
              </a:rPr>
              <a:t>   efforts, coupled with information about each student’s </a:t>
            </a:r>
          </a:p>
          <a:p>
            <a:pPr marL="0" indent="0" eaLnBrk="1" fontAlgn="auto" hangingPunct="1">
              <a:spcBef>
                <a:spcPts val="0"/>
              </a:spcBef>
              <a:spcAft>
                <a:spcPts val="0"/>
              </a:spcAft>
              <a:buFont typeface="Wingdings 3" pitchFamily="18" charset="2"/>
              <a:buNone/>
              <a:defRPr/>
            </a:pPr>
            <a:r>
              <a:rPr lang="en-US" sz="2000" dirty="0">
                <a:latin typeface="Arial" panose="020B0604020202020204" pitchFamily="34" charset="0"/>
                <a:cs typeface="Arial" panose="020B0604020202020204" pitchFamily="34" charset="0"/>
              </a:rPr>
              <a:t>   individualized strengths and areas of growth, help ID students to make </a:t>
            </a:r>
          </a:p>
          <a:p>
            <a:pPr marL="0" indent="0" eaLnBrk="1" fontAlgn="auto" hangingPunct="1">
              <a:spcBef>
                <a:spcPts val="0"/>
              </a:spcBef>
              <a:spcAft>
                <a:spcPts val="0"/>
              </a:spcAft>
              <a:buFont typeface="Wingdings 3" pitchFamily="18" charset="2"/>
              <a:buNone/>
              <a:defRPr/>
            </a:pPr>
            <a:r>
              <a:rPr lang="en-US" sz="2000" dirty="0">
                <a:latin typeface="Arial" panose="020B0604020202020204" pitchFamily="34" charset="0"/>
                <a:cs typeface="Arial" panose="020B0604020202020204" pitchFamily="34" charset="0"/>
              </a:rPr>
              <a:t>   informed decisions about their individualized course of study plans. </a:t>
            </a:r>
          </a:p>
          <a:p>
            <a:pPr marL="0" indent="0" eaLnBrk="1" fontAlgn="auto" hangingPunct="1">
              <a:spcBef>
                <a:spcPts val="0"/>
              </a:spcBef>
              <a:spcAft>
                <a:spcPts val="0"/>
              </a:spcAft>
              <a:buFont typeface="Wingdings 3" pitchFamily="18" charset="2"/>
              <a:buNone/>
              <a:defRPr/>
            </a:pPr>
            <a:endParaRPr lang="en-US" sz="2000" dirty="0">
              <a:latin typeface="Arial" panose="020B0604020202020204" pitchFamily="34" charset="0"/>
              <a:cs typeface="Arial" panose="020B0604020202020204" pitchFamily="34" charset="0"/>
            </a:endParaRPr>
          </a:p>
          <a:p>
            <a:pPr marL="0" indent="0" eaLnBrk="1" fontAlgn="auto" hangingPunct="1">
              <a:spcBef>
                <a:spcPts val="0"/>
              </a:spcBef>
              <a:spcAft>
                <a:spcPts val="0"/>
              </a:spcAft>
              <a:buFont typeface="Wingdings 3" pitchFamily="18" charset="2"/>
              <a:buNone/>
              <a:defRPr/>
            </a:pPr>
            <a:endParaRPr lang="en-US" altLang="en-US" sz="2000" dirty="0">
              <a:latin typeface="Arial" panose="020B0604020202020204" pitchFamily="34" charset="0"/>
              <a:cs typeface="Arial" panose="020B0604020202020204" pitchFamily="34" charset="0"/>
            </a:endParaRPr>
          </a:p>
          <a:p>
            <a:pPr marL="0" indent="0" eaLnBrk="1" fontAlgn="auto" hangingPunct="1">
              <a:spcBef>
                <a:spcPts val="0"/>
              </a:spcBef>
              <a:spcAft>
                <a:spcPts val="0"/>
              </a:spcAft>
              <a:buFont typeface="Wingdings 3" pitchFamily="18" charset="2"/>
              <a:buNone/>
              <a:defRPr/>
            </a:pPr>
            <a:endParaRPr lang="en-US" sz="2000" dirty="0">
              <a:latin typeface="Arial" panose="020B0604020202020204" pitchFamily="34" charset="0"/>
              <a:cs typeface="Arial" panose="020B0604020202020204" pitchFamily="34" charset="0"/>
            </a:endParaRPr>
          </a:p>
          <a:p>
            <a:pPr marL="0" indent="0" eaLnBrk="1" fontAlgn="auto" hangingPunct="1">
              <a:spcBef>
                <a:spcPts val="0"/>
              </a:spcBef>
              <a:spcAft>
                <a:spcPts val="0"/>
              </a:spcAft>
              <a:buFont typeface="Wingdings 3" pitchFamily="18" charset="2"/>
              <a:buNone/>
              <a:defRPr/>
            </a:pPr>
            <a:r>
              <a:rPr lang="en-US" sz="2000" dirty="0">
                <a:latin typeface="Arial" panose="020B0604020202020204" pitchFamily="34" charset="0"/>
                <a:cs typeface="Arial" panose="020B0604020202020204" pitchFamily="34" charset="0"/>
              </a:rPr>
              <a:t>   </a:t>
            </a:r>
          </a:p>
          <a:p>
            <a:pPr marL="0" indent="-256032" eaLnBrk="1" fontAlgn="auto" hangingPunct="1">
              <a:spcBef>
                <a:spcPts val="0"/>
              </a:spcBef>
              <a:spcAft>
                <a:spcPts val="0"/>
              </a:spcAft>
              <a:buFont typeface="Wingdings 3"/>
              <a:buChar char=""/>
              <a:defRPr/>
            </a:pPr>
            <a:endParaRPr lang="en-US" sz="2000" b="1" dirty="0">
              <a:latin typeface="Arial" panose="020B0604020202020204" pitchFamily="34" charset="0"/>
              <a:cs typeface="Arial" panose="020B0604020202020204" pitchFamily="34" charset="0"/>
            </a:endParaRPr>
          </a:p>
          <a:p>
            <a:pPr marL="365760" indent="-256032" eaLnBrk="1" fontAlgn="auto" hangingPunct="1">
              <a:spcAft>
                <a:spcPts val="0"/>
              </a:spcAft>
              <a:buFontTx/>
              <a:buNone/>
              <a:defRPr/>
            </a:pPr>
            <a:endParaRPr lang="en-US" sz="2000" dirty="0">
              <a:latin typeface="Arial" panose="020B0604020202020204" pitchFamily="34" charset="0"/>
              <a:cs typeface="Arial" panose="020B0604020202020204" pitchFamily="34" charset="0"/>
            </a:endParaRPr>
          </a:p>
        </p:txBody>
      </p:sp>
      <p:sp>
        <p:nvSpPr>
          <p:cNvPr id="37891" name="Rectangle 35"/>
          <p:cNvSpPr>
            <a:spLocks noGrp="1" noChangeArrowheads="1"/>
          </p:cNvSpPr>
          <p:nvPr>
            <p:ph type="ftr" sz="quarter" idx="11"/>
          </p:nvPr>
        </p:nvSpPr>
        <p:spPr bwMode="auto">
          <a:xfrm>
            <a:off x="2362200" y="6249988"/>
            <a:ext cx="4724400" cy="228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r>
              <a:rPr lang="en-US" altLang="en-US" sz="1400">
                <a:latin typeface="Times New Roman" pitchFamily="18" charset="0"/>
              </a:rPr>
              <a:t>US Dept of Education- Office of Postsecondary Education</a:t>
            </a:r>
          </a:p>
        </p:txBody>
      </p:sp>
      <p:sp>
        <p:nvSpPr>
          <p:cNvPr id="37892" name="Rectangle 36"/>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fld id="{EC27D492-4086-4780-8F93-4B268262D3EB}" type="slidenum">
              <a:rPr lang="en-US" altLang="en-US" sz="1400" smtClean="0">
                <a:latin typeface="Times New Roman" pitchFamily="18" charset="0"/>
              </a:rPr>
              <a:pPr eaLnBrk="1" hangingPunct="1">
                <a:spcBef>
                  <a:spcPct val="0"/>
                </a:spcBef>
                <a:buClrTx/>
                <a:buSzTx/>
                <a:buFontTx/>
                <a:buNone/>
              </a:pPr>
              <a:t>50</a:t>
            </a:fld>
            <a:endParaRPr lang="en-US" altLang="en-US" sz="1400">
              <a:latin typeface="Times New Roman" pitchFamily="18" charset="0"/>
            </a:endParaRPr>
          </a:p>
        </p:txBody>
      </p:sp>
      <p:sp>
        <p:nvSpPr>
          <p:cNvPr id="6148" name="Rectangle 2"/>
          <p:cNvSpPr>
            <a:spLocks noGrp="1" noChangeArrowheads="1"/>
          </p:cNvSpPr>
          <p:nvPr>
            <p:ph type="title"/>
          </p:nvPr>
        </p:nvSpPr>
        <p:spPr>
          <a:xfrm>
            <a:off x="838200" y="152400"/>
            <a:ext cx="7696200" cy="769937"/>
          </a:xfrm>
          <a:extLst>
            <a:ext uri="{909E8E84-426E-40DD-AFC4-6F175D3DCCD1}">
              <a14:hiddenFill xmlns:a14="http://schemas.microsoft.com/office/drawing/2010/main">
                <a:solidFill>
                  <a:srgbClr val="FFFFFF"/>
                </a:solidFill>
              </a14:hiddenFill>
            </a:ext>
          </a:extLst>
        </p:spPr>
        <p:txBody>
          <a:bodyPr>
            <a:normAutofit fontScale="90000"/>
          </a:bodyPr>
          <a:lstStyle/>
          <a:p>
            <a:pPr eaLnBrk="1" fontAlgn="auto" hangingPunct="1">
              <a:spcAft>
                <a:spcPts val="0"/>
              </a:spcAft>
              <a:defRPr/>
            </a:pPr>
            <a:r>
              <a:rPr lang="en-US" altLang="en-US" sz="3600" dirty="0">
                <a:solidFill>
                  <a:schemeClr val="tx1"/>
                </a:solidFill>
                <a:effectLst/>
                <a:latin typeface="Arial" panose="020B0604020202020204" pitchFamily="34" charset="0"/>
                <a:cs typeface="Arial" panose="020B0604020202020204" pitchFamily="34" charset="0"/>
              </a:rPr>
              <a:t>Program Description-Absolute Priority</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9" name="Rectangle 3"/>
          <p:cNvSpPr>
            <a:spLocks noGrp="1" noChangeArrowheads="1"/>
          </p:cNvSpPr>
          <p:nvPr>
            <p:ph idx="1"/>
          </p:nvPr>
        </p:nvSpPr>
        <p:spPr>
          <a:xfrm>
            <a:off x="685800" y="914400"/>
            <a:ext cx="7467600" cy="3711575"/>
          </a:xfrm>
        </p:spPr>
        <p:txBody>
          <a:bodyPr>
            <a:noAutofit/>
          </a:bodyPr>
          <a:lstStyle/>
          <a:p>
            <a:pPr marL="0" indent="0" eaLnBrk="1" fontAlgn="auto" hangingPunct="1">
              <a:spcBef>
                <a:spcPts val="0"/>
              </a:spcBef>
              <a:spcAft>
                <a:spcPts val="0"/>
              </a:spcAft>
              <a:buFont typeface="Wingdings 3" pitchFamily="18" charset="2"/>
              <a:buNone/>
              <a:defRPr/>
            </a:pPr>
            <a:endParaRPr lang="en-US" sz="2000" dirty="0">
              <a:latin typeface="Arial" panose="020B0604020202020204" pitchFamily="34" charset="0"/>
              <a:cs typeface="Arial" panose="020B0604020202020204" pitchFamily="34" charset="0"/>
            </a:endParaRPr>
          </a:p>
          <a:p>
            <a:pPr marL="0" indent="0" eaLnBrk="1" fontAlgn="auto" hangingPunct="1">
              <a:spcBef>
                <a:spcPts val="0"/>
              </a:spcBef>
              <a:spcAft>
                <a:spcPts val="0"/>
              </a:spcAft>
              <a:buFont typeface="Wingdings 3" pitchFamily="18" charset="2"/>
              <a:buNone/>
              <a:defRPr/>
            </a:pPr>
            <a:r>
              <a:rPr lang="en-US" sz="2000" dirty="0">
                <a:latin typeface="Arial" panose="020B0604020202020204" pitchFamily="34" charset="0"/>
                <a:cs typeface="Arial" panose="020B0604020202020204" pitchFamily="34" charset="0"/>
              </a:rPr>
              <a:t>(5) </a:t>
            </a:r>
            <a:r>
              <a:rPr lang="en-US" sz="2000" b="1" dirty="0">
                <a:latin typeface="Arial" panose="020B0604020202020204" pitchFamily="34" charset="0"/>
                <a:cs typeface="Arial" panose="020B0604020202020204" pitchFamily="34" charset="0"/>
              </a:rPr>
              <a:t>TPSID projects will participate with TPSID Coordinating Center </a:t>
            </a:r>
            <a:r>
              <a:rPr lang="en-US" sz="2000" dirty="0">
                <a:latin typeface="Arial" panose="020B0604020202020204" pitchFamily="34" charset="0"/>
                <a:cs typeface="Arial" panose="020B0604020202020204" pitchFamily="34" charset="0"/>
              </a:rPr>
              <a:t>(participating in technical assistance and evaluation across TPSID projects with the TPSID-Coordinating Center);</a:t>
            </a:r>
          </a:p>
          <a:p>
            <a:pPr marL="0" indent="0" eaLnBrk="1" fontAlgn="auto" hangingPunct="1">
              <a:spcBef>
                <a:spcPts val="0"/>
              </a:spcBef>
              <a:spcAft>
                <a:spcPts val="0"/>
              </a:spcAft>
              <a:buFont typeface="Wingdings 3" pitchFamily="18" charset="2"/>
              <a:buNone/>
              <a:defRPr/>
            </a:pPr>
            <a:endParaRPr lang="en-US" sz="2000" dirty="0">
              <a:latin typeface="Arial" panose="020B0604020202020204" pitchFamily="34" charset="0"/>
              <a:cs typeface="Arial" panose="020B0604020202020204" pitchFamily="34" charset="0"/>
            </a:endParaRPr>
          </a:p>
          <a:p>
            <a:pPr marL="0" indent="0" eaLnBrk="1" fontAlgn="auto" hangingPunct="1">
              <a:spcBef>
                <a:spcPts val="0"/>
              </a:spcBef>
              <a:spcAft>
                <a:spcPts val="0"/>
              </a:spcAft>
              <a:buFont typeface="Wingdings 3" pitchFamily="18" charset="2"/>
              <a:buNone/>
              <a:defRPr/>
            </a:pPr>
            <a:r>
              <a:rPr lang="en-US" sz="2000" dirty="0">
                <a:latin typeface="Arial" panose="020B0604020202020204" pitchFamily="34" charset="0"/>
                <a:cs typeface="Arial" panose="020B0604020202020204" pitchFamily="34" charset="0"/>
              </a:rPr>
              <a:t>(6) </a:t>
            </a:r>
            <a:r>
              <a:rPr lang="en-US" sz="2000" b="1" dirty="0">
                <a:latin typeface="Arial" panose="020B0604020202020204" pitchFamily="34" charset="0"/>
                <a:cs typeface="Arial" panose="020B0604020202020204" pitchFamily="34" charset="0"/>
              </a:rPr>
              <a:t>Must partner with one or more local educational </a:t>
            </a:r>
          </a:p>
          <a:p>
            <a:pPr marL="0" indent="0" eaLnBrk="1" fontAlgn="auto" hangingPunct="1">
              <a:spcBef>
                <a:spcPts val="0"/>
              </a:spcBef>
              <a:spcAft>
                <a:spcPts val="0"/>
              </a:spcAft>
              <a:buFont typeface="Wingdings 3" pitchFamily="18" charset="2"/>
              <a:buNone/>
              <a:defRPr/>
            </a:pPr>
            <a:r>
              <a:rPr lang="en-US" sz="2000" b="1" dirty="0">
                <a:latin typeface="Arial" panose="020B0604020202020204" pitchFamily="34" charset="0"/>
                <a:cs typeface="Arial" panose="020B0604020202020204" pitchFamily="34" charset="0"/>
              </a:rPr>
              <a:t>     agencies;</a:t>
            </a:r>
          </a:p>
          <a:p>
            <a:pPr marL="0" indent="0" eaLnBrk="1" fontAlgn="auto" hangingPunct="1">
              <a:spcBef>
                <a:spcPts val="0"/>
              </a:spcBef>
              <a:spcAft>
                <a:spcPts val="0"/>
              </a:spcAft>
              <a:buFont typeface="Wingdings 3" pitchFamily="18" charset="2"/>
              <a:buNone/>
              <a:defRPr/>
            </a:pPr>
            <a:endParaRPr lang="en-US" sz="2000" dirty="0">
              <a:latin typeface="Arial" panose="020B0604020202020204" pitchFamily="34" charset="0"/>
              <a:cs typeface="Arial" panose="020B0604020202020204" pitchFamily="34" charset="0"/>
            </a:endParaRPr>
          </a:p>
          <a:p>
            <a:pPr marL="0" indent="0" eaLnBrk="1" fontAlgn="auto" hangingPunct="1">
              <a:spcBef>
                <a:spcPts val="0"/>
              </a:spcBef>
              <a:spcAft>
                <a:spcPts val="0"/>
              </a:spcAft>
              <a:buFont typeface="Wingdings 3" pitchFamily="18" charset="2"/>
              <a:buNone/>
              <a:defRPr/>
            </a:pPr>
            <a:endParaRPr lang="en-US" sz="2000" dirty="0">
              <a:latin typeface="Arial" panose="020B0604020202020204" pitchFamily="34" charset="0"/>
              <a:cs typeface="Arial" panose="020B0604020202020204" pitchFamily="34" charset="0"/>
            </a:endParaRPr>
          </a:p>
          <a:p>
            <a:pPr marL="0" indent="0" eaLnBrk="1" fontAlgn="auto" hangingPunct="1">
              <a:spcBef>
                <a:spcPts val="0"/>
              </a:spcBef>
              <a:spcAft>
                <a:spcPts val="0"/>
              </a:spcAft>
              <a:buFont typeface="Wingdings 3" pitchFamily="18" charset="2"/>
              <a:buNone/>
              <a:defRPr/>
            </a:pPr>
            <a:endParaRPr lang="en-US" sz="2000" dirty="0">
              <a:latin typeface="Arial" panose="020B0604020202020204" pitchFamily="34" charset="0"/>
              <a:cs typeface="Arial" panose="020B0604020202020204" pitchFamily="34" charset="0"/>
            </a:endParaRPr>
          </a:p>
          <a:p>
            <a:pPr marL="0" indent="0" eaLnBrk="1" fontAlgn="auto" hangingPunct="1">
              <a:spcBef>
                <a:spcPts val="0"/>
              </a:spcBef>
              <a:spcAft>
                <a:spcPts val="0"/>
              </a:spcAft>
              <a:buFont typeface="Wingdings 3" pitchFamily="18" charset="2"/>
              <a:buNone/>
              <a:defRPr/>
            </a:pPr>
            <a:endParaRPr lang="en-US" sz="2000" dirty="0">
              <a:latin typeface="Arial" panose="020B0604020202020204" pitchFamily="34" charset="0"/>
              <a:cs typeface="Arial" panose="020B0604020202020204" pitchFamily="34" charset="0"/>
            </a:endParaRPr>
          </a:p>
          <a:p>
            <a:pPr marL="0" indent="0" eaLnBrk="1" fontAlgn="auto" hangingPunct="1">
              <a:spcBef>
                <a:spcPts val="0"/>
              </a:spcBef>
              <a:spcAft>
                <a:spcPts val="0"/>
              </a:spcAft>
              <a:buFont typeface="Wingdings 3" pitchFamily="18" charset="2"/>
              <a:buNone/>
              <a:defRPr/>
            </a:pPr>
            <a:endParaRPr lang="en-US" sz="2000" dirty="0">
              <a:latin typeface="Arial" panose="020B0604020202020204" pitchFamily="34" charset="0"/>
              <a:cs typeface="Arial" panose="020B0604020202020204" pitchFamily="34" charset="0"/>
            </a:endParaRPr>
          </a:p>
          <a:p>
            <a:pPr marL="0" indent="-256032" eaLnBrk="1" fontAlgn="auto" hangingPunct="1">
              <a:spcBef>
                <a:spcPts val="0"/>
              </a:spcBef>
              <a:spcAft>
                <a:spcPts val="0"/>
              </a:spcAft>
              <a:buFontTx/>
              <a:buNone/>
              <a:defRPr/>
            </a:pPr>
            <a:endParaRPr lang="en-US" sz="2000" dirty="0">
              <a:latin typeface="Arial" panose="020B0604020202020204" pitchFamily="34" charset="0"/>
              <a:cs typeface="Arial" panose="020B0604020202020204" pitchFamily="34" charset="0"/>
            </a:endParaRPr>
          </a:p>
          <a:p>
            <a:pPr marL="0" indent="-256032" eaLnBrk="1" fontAlgn="auto" hangingPunct="1">
              <a:spcBef>
                <a:spcPts val="0"/>
              </a:spcBef>
              <a:spcAft>
                <a:spcPts val="0"/>
              </a:spcAft>
              <a:buFont typeface="Wingdings 3"/>
              <a:buChar char=""/>
              <a:defRPr/>
            </a:pPr>
            <a:endParaRPr lang="en-US" sz="2000" b="1" dirty="0">
              <a:latin typeface="Arial" panose="020B0604020202020204" pitchFamily="34" charset="0"/>
              <a:cs typeface="Arial" panose="020B0604020202020204" pitchFamily="34" charset="0"/>
            </a:endParaRPr>
          </a:p>
          <a:p>
            <a:pPr marL="365760" indent="-256032" eaLnBrk="1" fontAlgn="auto" hangingPunct="1">
              <a:spcAft>
                <a:spcPts val="0"/>
              </a:spcAft>
              <a:buFontTx/>
              <a:buNone/>
              <a:defRPr/>
            </a:pPr>
            <a:endParaRPr lang="en-US" sz="2000" dirty="0">
              <a:latin typeface="Arial" panose="020B0604020202020204" pitchFamily="34" charset="0"/>
              <a:cs typeface="Arial" panose="020B0604020202020204" pitchFamily="34" charset="0"/>
            </a:endParaRPr>
          </a:p>
        </p:txBody>
      </p:sp>
      <p:sp>
        <p:nvSpPr>
          <p:cNvPr id="38915" name="Rectangle 35"/>
          <p:cNvSpPr>
            <a:spLocks noGrp="1" noChangeArrowheads="1"/>
          </p:cNvSpPr>
          <p:nvPr>
            <p:ph type="ftr" sz="quarter" idx="11"/>
          </p:nvPr>
        </p:nvSpPr>
        <p:spPr bwMode="auto">
          <a:xfrm>
            <a:off x="2362200" y="6249988"/>
            <a:ext cx="4724400" cy="228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r>
              <a:rPr lang="en-US" altLang="en-US" sz="1400">
                <a:latin typeface="Times New Roman" pitchFamily="18" charset="0"/>
              </a:rPr>
              <a:t>US Dept of Education- Office of Postsecondary Education</a:t>
            </a:r>
          </a:p>
        </p:txBody>
      </p:sp>
      <p:sp>
        <p:nvSpPr>
          <p:cNvPr id="38916" name="Rectangle 36"/>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fld id="{F0DBF990-61F0-4A9D-AA51-2E6726F3714A}" type="slidenum">
              <a:rPr lang="en-US" altLang="en-US" sz="1400" smtClean="0">
                <a:latin typeface="Times New Roman" pitchFamily="18" charset="0"/>
              </a:rPr>
              <a:pPr eaLnBrk="1" hangingPunct="1">
                <a:spcBef>
                  <a:spcPct val="0"/>
                </a:spcBef>
                <a:buClrTx/>
                <a:buSzTx/>
                <a:buFontTx/>
                <a:buNone/>
              </a:pPr>
              <a:t>51</a:t>
            </a:fld>
            <a:endParaRPr lang="en-US" altLang="en-US" sz="1400">
              <a:latin typeface="Times New Roman" pitchFamily="18" charset="0"/>
            </a:endParaRPr>
          </a:p>
        </p:txBody>
      </p:sp>
      <p:sp>
        <p:nvSpPr>
          <p:cNvPr id="6148" name="Rectangle 2"/>
          <p:cNvSpPr>
            <a:spLocks noGrp="1" noChangeArrowheads="1"/>
          </p:cNvSpPr>
          <p:nvPr>
            <p:ph type="title"/>
          </p:nvPr>
        </p:nvSpPr>
        <p:spPr>
          <a:xfrm>
            <a:off x="838200" y="76200"/>
            <a:ext cx="7696200" cy="769937"/>
          </a:xfrm>
          <a:extLst>
            <a:ext uri="{909E8E84-426E-40DD-AFC4-6F175D3DCCD1}">
              <a14:hiddenFill xmlns:a14="http://schemas.microsoft.com/office/drawing/2010/main">
                <a:solidFill>
                  <a:srgbClr val="FFFFFF"/>
                </a:solidFill>
              </a14:hiddenFill>
            </a:ext>
          </a:extLst>
        </p:spPr>
        <p:txBody>
          <a:bodyPr>
            <a:normAutofit fontScale="90000"/>
          </a:bodyPr>
          <a:lstStyle/>
          <a:p>
            <a:pPr eaLnBrk="1" fontAlgn="auto" hangingPunct="1">
              <a:spcAft>
                <a:spcPts val="0"/>
              </a:spcAft>
              <a:defRPr/>
            </a:pPr>
            <a:r>
              <a:rPr lang="en-US" altLang="en-US" sz="3600" dirty="0">
                <a:solidFill>
                  <a:schemeClr val="tx1"/>
                </a:solidFill>
                <a:effectLst/>
                <a:latin typeface="Arial" panose="020B0604020202020204" pitchFamily="34" charset="0"/>
                <a:cs typeface="Arial" panose="020B0604020202020204" pitchFamily="34" charset="0"/>
              </a:rPr>
              <a:t>Program Description-Absolute Priority</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9" name="Rectangle 3"/>
          <p:cNvSpPr>
            <a:spLocks noGrp="1" noChangeArrowheads="1"/>
          </p:cNvSpPr>
          <p:nvPr>
            <p:ph idx="1"/>
          </p:nvPr>
        </p:nvSpPr>
        <p:spPr>
          <a:xfrm>
            <a:off x="838200" y="914400"/>
            <a:ext cx="7467600" cy="3711575"/>
          </a:xfrm>
        </p:spPr>
        <p:txBody>
          <a:bodyPr>
            <a:noAutofit/>
          </a:bodyPr>
          <a:lstStyle/>
          <a:p>
            <a:pPr marL="0" indent="0" eaLnBrk="1" fontAlgn="auto" hangingPunct="1">
              <a:spcBef>
                <a:spcPts val="0"/>
              </a:spcBef>
              <a:spcAft>
                <a:spcPts val="0"/>
              </a:spcAft>
              <a:buNone/>
              <a:defRPr/>
            </a:pPr>
            <a:endParaRPr lang="en-US" sz="2000" dirty="0">
              <a:latin typeface="Arial" panose="020B0604020202020204" pitchFamily="34" charset="0"/>
              <a:cs typeface="Arial" panose="020B0604020202020204" pitchFamily="34" charset="0"/>
            </a:endParaRPr>
          </a:p>
          <a:p>
            <a:pPr marL="0" indent="0" eaLnBrk="1" fontAlgn="auto" hangingPunct="1">
              <a:spcBef>
                <a:spcPts val="0"/>
              </a:spcBef>
              <a:spcAft>
                <a:spcPts val="0"/>
              </a:spcAft>
              <a:buNone/>
              <a:defRPr/>
            </a:pPr>
            <a:r>
              <a:rPr lang="en-US" sz="2000" dirty="0">
                <a:latin typeface="Arial" panose="020B0604020202020204" pitchFamily="34" charset="0"/>
                <a:cs typeface="Arial" panose="020B0604020202020204" pitchFamily="34" charset="0"/>
              </a:rPr>
              <a:t>(6) </a:t>
            </a:r>
            <a:r>
              <a:rPr lang="en-US" sz="2000" b="1" dirty="0">
                <a:latin typeface="Arial" panose="020B0604020202020204" pitchFamily="34" charset="0"/>
                <a:cs typeface="Arial" panose="020B0604020202020204" pitchFamily="34" charset="0"/>
              </a:rPr>
              <a:t>Must partner with one or more local educational </a:t>
            </a:r>
          </a:p>
          <a:p>
            <a:pPr marL="0" indent="0" eaLnBrk="1" fontAlgn="auto" hangingPunct="1">
              <a:spcBef>
                <a:spcPts val="0"/>
              </a:spcBef>
              <a:spcAft>
                <a:spcPts val="0"/>
              </a:spcAft>
              <a:buNone/>
              <a:defRPr/>
            </a:pPr>
            <a:r>
              <a:rPr lang="en-US" sz="2000" b="1" dirty="0">
                <a:latin typeface="Arial" panose="020B0604020202020204" pitchFamily="34" charset="0"/>
                <a:cs typeface="Arial" panose="020B0604020202020204" pitchFamily="34" charset="0"/>
              </a:rPr>
              <a:t>     agencies (continued);</a:t>
            </a:r>
          </a:p>
          <a:p>
            <a:pPr marL="0" indent="0" eaLnBrk="1" fontAlgn="auto" hangingPunct="1">
              <a:spcBef>
                <a:spcPts val="0"/>
              </a:spcBef>
              <a:spcAft>
                <a:spcPts val="0"/>
              </a:spcAft>
              <a:buNone/>
              <a:defRPr/>
            </a:pPr>
            <a:endParaRPr lang="en-US" sz="2000" dirty="0">
              <a:latin typeface="Arial" panose="020B0604020202020204" pitchFamily="34" charset="0"/>
              <a:cs typeface="Arial" panose="020B0604020202020204" pitchFamily="34" charset="0"/>
            </a:endParaRPr>
          </a:p>
          <a:p>
            <a:pPr marL="0" indent="0" eaLnBrk="1" fontAlgn="auto" hangingPunct="1">
              <a:spcBef>
                <a:spcPts val="0"/>
              </a:spcBef>
              <a:spcAft>
                <a:spcPts val="0"/>
              </a:spcAft>
              <a:buFont typeface="Wingdings 3" pitchFamily="18" charset="2"/>
              <a:buNone/>
              <a:defRPr/>
            </a:pPr>
            <a:r>
              <a:rPr lang="en-US" sz="2000" b="1" u="sng" cap="all" dirty="0">
                <a:latin typeface="Arial" panose="020B0604020202020204" pitchFamily="34" charset="0"/>
                <a:cs typeface="Arial" panose="020B0604020202020204" pitchFamily="34" charset="0"/>
              </a:rPr>
              <a:t>What An LEA partnership </a:t>
            </a:r>
            <a:r>
              <a:rPr lang="en-US" sz="2000" b="1" u="sng" cap="all" dirty="0" err="1">
                <a:latin typeface="Arial" panose="020B0604020202020204" pitchFamily="34" charset="0"/>
                <a:cs typeface="Arial" panose="020B0604020202020204" pitchFamily="34" charset="0"/>
              </a:rPr>
              <a:t>mIGHT</a:t>
            </a:r>
            <a:r>
              <a:rPr lang="en-US" sz="2000" b="1" u="sng" cap="all" dirty="0">
                <a:latin typeface="Arial" panose="020B0604020202020204" pitchFamily="34" charset="0"/>
                <a:cs typeface="Arial" panose="020B0604020202020204" pitchFamily="34" charset="0"/>
              </a:rPr>
              <a:t> look like</a:t>
            </a:r>
            <a:r>
              <a:rPr lang="en-US" sz="2000" b="1" dirty="0">
                <a:latin typeface="Arial" panose="020B0604020202020204" pitchFamily="34" charset="0"/>
                <a:cs typeface="Arial" panose="020B0604020202020204" pitchFamily="34" charset="0"/>
              </a:rPr>
              <a:t>:</a:t>
            </a:r>
          </a:p>
          <a:p>
            <a:pPr marL="0" indent="0" eaLnBrk="1" fontAlgn="auto" hangingPunct="1">
              <a:spcBef>
                <a:spcPts val="0"/>
              </a:spcBef>
              <a:spcAft>
                <a:spcPts val="0"/>
              </a:spcAft>
              <a:buFont typeface="Wingdings 3" pitchFamily="18" charset="2"/>
              <a:buNone/>
              <a:defRPr/>
            </a:pPr>
            <a:endParaRPr lang="en-US" sz="2000" b="1" dirty="0">
              <a:latin typeface="Arial" panose="020B0604020202020204" pitchFamily="34" charset="0"/>
              <a:cs typeface="Arial" panose="020B0604020202020204" pitchFamily="34" charset="0"/>
            </a:endParaRPr>
          </a:p>
          <a:p>
            <a:pPr marL="0" indent="0" eaLnBrk="1" fontAlgn="auto" hangingPunct="1">
              <a:spcBef>
                <a:spcPts val="0"/>
              </a:spcBef>
              <a:spcAft>
                <a:spcPts val="0"/>
              </a:spcAft>
              <a:buFont typeface="Wingdings 3" pitchFamily="18" charset="2"/>
              <a:buNone/>
              <a:defRPr/>
            </a:pPr>
            <a:r>
              <a:rPr lang="en-US" sz="2000" b="1" dirty="0">
                <a:latin typeface="Arial" panose="020B0604020202020204" pitchFamily="34" charset="0"/>
                <a:cs typeface="Arial" panose="020B0604020202020204" pitchFamily="34" charset="0"/>
              </a:rPr>
              <a:t>*</a:t>
            </a:r>
            <a:r>
              <a:rPr lang="en-US" sz="2000" dirty="0">
                <a:latin typeface="Arial" panose="020B0604020202020204" pitchFamily="34" charset="0"/>
                <a:cs typeface="Arial" panose="020B0604020202020204" pitchFamily="34" charset="0"/>
              </a:rPr>
              <a:t>Clearly defined Memos of Understanding (MOUs) with your respective TPSID project partners</a:t>
            </a:r>
            <a:r>
              <a:rPr lang="en-US" sz="2000" b="1" dirty="0">
                <a:latin typeface="Arial" panose="020B0604020202020204" pitchFamily="34" charset="0"/>
                <a:cs typeface="Arial" panose="020B0604020202020204" pitchFamily="34" charset="0"/>
              </a:rPr>
              <a:t>; </a:t>
            </a:r>
          </a:p>
          <a:p>
            <a:pPr marL="0" indent="0" eaLnBrk="1" fontAlgn="auto" hangingPunct="1">
              <a:spcBef>
                <a:spcPts val="0"/>
              </a:spcBef>
              <a:spcAft>
                <a:spcPts val="0"/>
              </a:spcAft>
              <a:buFont typeface="Wingdings 3" pitchFamily="18" charset="2"/>
              <a:buNone/>
              <a:defRPr/>
            </a:pPr>
            <a:endParaRPr lang="en-US" sz="2000" b="1" dirty="0">
              <a:latin typeface="Arial" panose="020B0604020202020204" pitchFamily="34" charset="0"/>
              <a:cs typeface="Arial" panose="020B0604020202020204" pitchFamily="34" charset="0"/>
            </a:endParaRPr>
          </a:p>
          <a:p>
            <a:pPr marL="0" indent="0" eaLnBrk="1" fontAlgn="auto" hangingPunct="1">
              <a:spcBef>
                <a:spcPts val="0"/>
              </a:spcBef>
              <a:spcAft>
                <a:spcPts val="0"/>
              </a:spcAft>
              <a:buFont typeface="Wingdings 3" pitchFamily="18" charset="2"/>
              <a:buNone/>
              <a:defRPr/>
            </a:pPr>
            <a:r>
              <a:rPr lang="en-US" sz="2000" b="1" dirty="0">
                <a:latin typeface="Arial" panose="020B0604020202020204" pitchFamily="34" charset="0"/>
                <a:cs typeface="Arial" panose="020B0604020202020204" pitchFamily="34" charset="0"/>
              </a:rPr>
              <a:t>*</a:t>
            </a:r>
            <a:r>
              <a:rPr lang="en-US" sz="2000" dirty="0">
                <a:latin typeface="Arial" panose="020B0604020202020204" pitchFamily="34" charset="0"/>
                <a:cs typeface="Arial" panose="020B0604020202020204" pitchFamily="34" charset="0"/>
              </a:rPr>
              <a:t>A clearly defined TPSID project participant</a:t>
            </a:r>
          </a:p>
          <a:p>
            <a:pPr marL="0" indent="0" eaLnBrk="1" fontAlgn="auto" hangingPunct="1">
              <a:spcBef>
                <a:spcPts val="0"/>
              </a:spcBef>
              <a:spcAft>
                <a:spcPts val="0"/>
              </a:spcAft>
              <a:buFont typeface="Wingdings 3" pitchFamily="18" charset="2"/>
              <a:buNone/>
              <a:defRPr/>
            </a:pPr>
            <a:r>
              <a:rPr lang="en-US" sz="2000" dirty="0">
                <a:latin typeface="Arial" panose="020B0604020202020204" pitchFamily="34" charset="0"/>
                <a:cs typeface="Arial" panose="020B0604020202020204" pitchFamily="34" charset="0"/>
              </a:rPr>
              <a:t>recruitment/referral process between the LEA and the TPSID project in which the TPSID project description and requirements are actively disseminated to the LEAs (special education teachers/administrators, transition coordinators, guidance counselors, etc.,); </a:t>
            </a:r>
          </a:p>
          <a:p>
            <a:pPr marL="0" indent="0" eaLnBrk="1" fontAlgn="auto" hangingPunct="1">
              <a:spcBef>
                <a:spcPts val="0"/>
              </a:spcBef>
              <a:spcAft>
                <a:spcPts val="0"/>
              </a:spcAft>
              <a:buFont typeface="Wingdings 3" pitchFamily="18" charset="2"/>
              <a:buNone/>
              <a:defRPr/>
            </a:pPr>
            <a:endParaRPr lang="en-US" sz="2000" dirty="0">
              <a:latin typeface="Arial" panose="020B0604020202020204" pitchFamily="34" charset="0"/>
              <a:cs typeface="Arial" panose="020B0604020202020204" pitchFamily="34" charset="0"/>
            </a:endParaRPr>
          </a:p>
          <a:p>
            <a:pPr marL="0" indent="0" eaLnBrk="1" fontAlgn="auto" hangingPunct="1">
              <a:spcBef>
                <a:spcPts val="0"/>
              </a:spcBef>
              <a:spcAft>
                <a:spcPts val="0"/>
              </a:spcAft>
              <a:buFont typeface="Wingdings 3" pitchFamily="18" charset="2"/>
              <a:buNone/>
              <a:defRPr/>
            </a:pPr>
            <a:endParaRPr lang="en-US" sz="2000" dirty="0">
              <a:latin typeface="Arial" panose="020B0604020202020204" pitchFamily="34" charset="0"/>
              <a:cs typeface="Arial" panose="020B0604020202020204" pitchFamily="34" charset="0"/>
            </a:endParaRPr>
          </a:p>
          <a:p>
            <a:pPr marL="0" indent="0" eaLnBrk="1" fontAlgn="auto" hangingPunct="1">
              <a:spcBef>
                <a:spcPts val="0"/>
              </a:spcBef>
              <a:spcAft>
                <a:spcPts val="0"/>
              </a:spcAft>
              <a:buFont typeface="Wingdings 3" pitchFamily="18" charset="2"/>
              <a:buNone/>
              <a:defRPr/>
            </a:pPr>
            <a:endParaRPr lang="en-US" sz="2000" dirty="0">
              <a:latin typeface="Arial" panose="020B0604020202020204" pitchFamily="34" charset="0"/>
              <a:cs typeface="Arial" panose="020B0604020202020204" pitchFamily="34" charset="0"/>
            </a:endParaRPr>
          </a:p>
          <a:p>
            <a:pPr marL="0" indent="0" eaLnBrk="1" fontAlgn="auto" hangingPunct="1">
              <a:spcBef>
                <a:spcPts val="0"/>
              </a:spcBef>
              <a:spcAft>
                <a:spcPts val="0"/>
              </a:spcAft>
              <a:buFont typeface="Wingdings 3" pitchFamily="18" charset="2"/>
              <a:buNone/>
              <a:defRPr/>
            </a:pPr>
            <a:endParaRPr lang="en-US" sz="2000" dirty="0">
              <a:latin typeface="Arial" panose="020B0604020202020204" pitchFamily="34" charset="0"/>
              <a:cs typeface="Arial" panose="020B0604020202020204" pitchFamily="34" charset="0"/>
            </a:endParaRPr>
          </a:p>
          <a:p>
            <a:pPr marL="0" indent="-256032" eaLnBrk="1" fontAlgn="auto" hangingPunct="1">
              <a:spcBef>
                <a:spcPts val="0"/>
              </a:spcBef>
              <a:spcAft>
                <a:spcPts val="0"/>
              </a:spcAft>
              <a:buFontTx/>
              <a:buNone/>
              <a:defRPr/>
            </a:pPr>
            <a:endParaRPr lang="en-US" sz="2000" dirty="0">
              <a:latin typeface="Arial" panose="020B0604020202020204" pitchFamily="34" charset="0"/>
              <a:cs typeface="Arial" panose="020B0604020202020204" pitchFamily="34" charset="0"/>
            </a:endParaRPr>
          </a:p>
          <a:p>
            <a:pPr marL="0" indent="-256032" eaLnBrk="1" fontAlgn="auto" hangingPunct="1">
              <a:spcBef>
                <a:spcPts val="0"/>
              </a:spcBef>
              <a:spcAft>
                <a:spcPts val="0"/>
              </a:spcAft>
              <a:buFont typeface="Wingdings 3"/>
              <a:buChar char=""/>
              <a:defRPr/>
            </a:pPr>
            <a:endParaRPr lang="en-US" sz="2000" b="1" dirty="0">
              <a:latin typeface="Arial" panose="020B0604020202020204" pitchFamily="34" charset="0"/>
              <a:cs typeface="Arial" panose="020B0604020202020204" pitchFamily="34" charset="0"/>
            </a:endParaRPr>
          </a:p>
          <a:p>
            <a:pPr marL="365760" indent="-256032" eaLnBrk="1" fontAlgn="auto" hangingPunct="1">
              <a:spcAft>
                <a:spcPts val="0"/>
              </a:spcAft>
              <a:buFontTx/>
              <a:buNone/>
              <a:defRPr/>
            </a:pPr>
            <a:endParaRPr lang="en-US" sz="2000" dirty="0">
              <a:latin typeface="Arial" panose="020B0604020202020204" pitchFamily="34" charset="0"/>
              <a:cs typeface="Arial" panose="020B0604020202020204" pitchFamily="34" charset="0"/>
            </a:endParaRPr>
          </a:p>
        </p:txBody>
      </p:sp>
      <p:sp>
        <p:nvSpPr>
          <p:cNvPr id="38915" name="Rectangle 35"/>
          <p:cNvSpPr>
            <a:spLocks noGrp="1" noChangeArrowheads="1"/>
          </p:cNvSpPr>
          <p:nvPr>
            <p:ph type="ftr" sz="quarter" idx="11"/>
          </p:nvPr>
        </p:nvSpPr>
        <p:spPr bwMode="auto">
          <a:xfrm>
            <a:off x="2362200" y="6249988"/>
            <a:ext cx="4724400" cy="228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r>
              <a:rPr lang="en-US" altLang="en-US" sz="1400">
                <a:latin typeface="Times New Roman" pitchFamily="18" charset="0"/>
              </a:rPr>
              <a:t>US Dept of Education- Office of Postsecondary Education</a:t>
            </a:r>
          </a:p>
        </p:txBody>
      </p:sp>
      <p:sp>
        <p:nvSpPr>
          <p:cNvPr id="38916" name="Rectangle 36"/>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fld id="{F0DBF990-61F0-4A9D-AA51-2E6726F3714A}" type="slidenum">
              <a:rPr lang="en-US" altLang="en-US" sz="1400" smtClean="0">
                <a:latin typeface="Times New Roman" pitchFamily="18" charset="0"/>
              </a:rPr>
              <a:pPr eaLnBrk="1" hangingPunct="1">
                <a:spcBef>
                  <a:spcPct val="0"/>
                </a:spcBef>
                <a:buClrTx/>
                <a:buSzTx/>
                <a:buFontTx/>
                <a:buNone/>
              </a:pPr>
              <a:t>52</a:t>
            </a:fld>
            <a:endParaRPr lang="en-US" altLang="en-US" sz="1400">
              <a:latin typeface="Times New Roman" pitchFamily="18" charset="0"/>
            </a:endParaRPr>
          </a:p>
        </p:txBody>
      </p:sp>
      <p:sp>
        <p:nvSpPr>
          <p:cNvPr id="6148" name="Rectangle 2"/>
          <p:cNvSpPr>
            <a:spLocks noGrp="1" noChangeArrowheads="1"/>
          </p:cNvSpPr>
          <p:nvPr>
            <p:ph type="title"/>
          </p:nvPr>
        </p:nvSpPr>
        <p:spPr>
          <a:xfrm>
            <a:off x="838200" y="76200"/>
            <a:ext cx="7696200" cy="769937"/>
          </a:xfrm>
          <a:extLst>
            <a:ext uri="{909E8E84-426E-40DD-AFC4-6F175D3DCCD1}">
              <a14:hiddenFill xmlns:a14="http://schemas.microsoft.com/office/drawing/2010/main">
                <a:solidFill>
                  <a:srgbClr val="FFFFFF"/>
                </a:solidFill>
              </a14:hiddenFill>
            </a:ext>
          </a:extLst>
        </p:spPr>
        <p:txBody>
          <a:bodyPr>
            <a:normAutofit fontScale="90000"/>
          </a:bodyPr>
          <a:lstStyle/>
          <a:p>
            <a:pPr eaLnBrk="1" fontAlgn="auto" hangingPunct="1">
              <a:spcAft>
                <a:spcPts val="0"/>
              </a:spcAft>
              <a:defRPr/>
            </a:pPr>
            <a:r>
              <a:rPr lang="en-US" altLang="en-US" sz="3600" dirty="0">
                <a:solidFill>
                  <a:schemeClr val="tx1"/>
                </a:solidFill>
                <a:effectLst/>
                <a:latin typeface="Arial" panose="020B0604020202020204" pitchFamily="34" charset="0"/>
                <a:cs typeface="Arial" panose="020B0604020202020204" pitchFamily="34" charset="0"/>
              </a:rPr>
              <a:t>Program Description-Absolute Priority</a:t>
            </a:r>
          </a:p>
        </p:txBody>
      </p:sp>
    </p:spTree>
    <p:extLst>
      <p:ext uri="{BB962C8B-B14F-4D97-AF65-F5344CB8AC3E}">
        <p14:creationId xmlns:p14="http://schemas.microsoft.com/office/powerpoint/2010/main" val="295975254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3"/>
          <p:cNvSpPr>
            <a:spLocks noGrp="1" noChangeArrowheads="1"/>
          </p:cNvSpPr>
          <p:nvPr>
            <p:ph idx="1"/>
          </p:nvPr>
        </p:nvSpPr>
        <p:spPr>
          <a:xfrm>
            <a:off x="762000" y="609600"/>
            <a:ext cx="7467600" cy="3711575"/>
          </a:xfrm>
        </p:spPr>
        <p:txBody>
          <a:bodyPr/>
          <a:lstStyle/>
          <a:p>
            <a:pPr marL="0" indent="0" eaLnBrk="1" hangingPunct="1">
              <a:spcBef>
                <a:spcPct val="0"/>
              </a:spcBef>
              <a:buFont typeface="Wingdings 3" pitchFamily="18" charset="2"/>
              <a:buNone/>
            </a:pPr>
            <a:endParaRPr lang="en-US" altLang="en-US" sz="2000" dirty="0">
              <a:latin typeface="Arial" pitchFamily="34" charset="0"/>
              <a:cs typeface="Arial" pitchFamily="34" charset="0"/>
            </a:endParaRPr>
          </a:p>
          <a:p>
            <a:pPr marL="0" indent="0" eaLnBrk="1" hangingPunct="1">
              <a:spcBef>
                <a:spcPct val="0"/>
              </a:spcBef>
              <a:buFont typeface="Wingdings 3" pitchFamily="18" charset="2"/>
              <a:buNone/>
            </a:pPr>
            <a:r>
              <a:rPr lang="en-US" altLang="en-US" sz="2000" dirty="0">
                <a:latin typeface="Arial" pitchFamily="34" charset="0"/>
                <a:cs typeface="Arial" pitchFamily="34" charset="0"/>
              </a:rPr>
              <a:t>(6) </a:t>
            </a:r>
            <a:r>
              <a:rPr lang="en-US" altLang="en-US" sz="2000" b="1" dirty="0">
                <a:latin typeface="Arial" pitchFamily="34" charset="0"/>
                <a:cs typeface="Arial" pitchFamily="34" charset="0"/>
              </a:rPr>
              <a:t>Must partner with one or more local educational agencies (LEAs…continued)</a:t>
            </a:r>
          </a:p>
          <a:p>
            <a:pPr marL="0" indent="0" eaLnBrk="1" hangingPunct="1">
              <a:spcBef>
                <a:spcPct val="0"/>
              </a:spcBef>
              <a:buFont typeface="Wingdings 3" pitchFamily="18" charset="2"/>
              <a:buNone/>
            </a:pPr>
            <a:endParaRPr lang="en-US" altLang="en-US" sz="2000" dirty="0">
              <a:latin typeface="Arial" pitchFamily="34" charset="0"/>
              <a:cs typeface="Arial" pitchFamily="34" charset="0"/>
            </a:endParaRPr>
          </a:p>
          <a:p>
            <a:pPr marL="0" indent="0" eaLnBrk="1" hangingPunct="1">
              <a:spcBef>
                <a:spcPct val="0"/>
              </a:spcBef>
              <a:buFont typeface="Wingdings 3" pitchFamily="18" charset="2"/>
              <a:buNone/>
            </a:pPr>
            <a:r>
              <a:rPr lang="en-US" altLang="en-US" sz="2000" dirty="0">
                <a:latin typeface="Arial" pitchFamily="34" charset="0"/>
                <a:cs typeface="Arial" pitchFamily="34" charset="0"/>
              </a:rPr>
              <a:t>*Interested and eligible ID students and pertinent teams will hold preliminary, and post TPSID person-centered planning participant meetings with ID students and TPSID project personnel over the course of the ID student’s course of study;</a:t>
            </a:r>
          </a:p>
          <a:p>
            <a:pPr marL="0" indent="0" eaLnBrk="1" hangingPunct="1">
              <a:spcBef>
                <a:spcPct val="0"/>
              </a:spcBef>
              <a:buFont typeface="Wingdings 3" pitchFamily="18" charset="2"/>
              <a:buNone/>
            </a:pPr>
            <a:endParaRPr lang="en-US" altLang="en-US" sz="2000" dirty="0">
              <a:latin typeface="Arial" pitchFamily="34" charset="0"/>
              <a:cs typeface="Arial" pitchFamily="34" charset="0"/>
            </a:endParaRPr>
          </a:p>
          <a:p>
            <a:pPr marL="0" indent="0" eaLnBrk="1" hangingPunct="1">
              <a:spcBef>
                <a:spcPct val="0"/>
              </a:spcBef>
              <a:buFont typeface="Wingdings 3" pitchFamily="18" charset="2"/>
              <a:buNone/>
            </a:pPr>
            <a:r>
              <a:rPr lang="en-US" altLang="en-US" sz="2000" dirty="0">
                <a:latin typeface="Arial" pitchFamily="34" charset="0"/>
                <a:cs typeface="Arial" pitchFamily="34" charset="0"/>
              </a:rPr>
              <a:t>*TPSID project personnel will provide training/professional development for ID students, families, LEAs, and services providers (for the ID student this could be tours of the IHE and informational training re: what skill sets are needed to be a successful college student);</a:t>
            </a:r>
          </a:p>
          <a:p>
            <a:pPr marL="0" indent="0" eaLnBrk="1" hangingPunct="1">
              <a:spcBef>
                <a:spcPct val="0"/>
              </a:spcBef>
              <a:buFont typeface="Wingdings 3" pitchFamily="18" charset="2"/>
              <a:buNone/>
            </a:pPr>
            <a:endParaRPr lang="en-US" altLang="en-US" sz="2000" dirty="0">
              <a:latin typeface="Arial" pitchFamily="34" charset="0"/>
              <a:cs typeface="Arial" pitchFamily="34" charset="0"/>
            </a:endParaRPr>
          </a:p>
          <a:p>
            <a:pPr marL="0" indent="0" eaLnBrk="1" hangingPunct="1">
              <a:spcBef>
                <a:spcPct val="0"/>
              </a:spcBef>
              <a:buFont typeface="Wingdings 3" pitchFamily="18" charset="2"/>
              <a:buNone/>
            </a:pPr>
            <a:endParaRPr lang="en-US" altLang="en-US" sz="2000" dirty="0">
              <a:latin typeface="Arial" pitchFamily="34" charset="0"/>
              <a:cs typeface="Arial" pitchFamily="34" charset="0"/>
            </a:endParaRPr>
          </a:p>
        </p:txBody>
      </p:sp>
      <p:sp>
        <p:nvSpPr>
          <p:cNvPr id="39939" name="Rectangle 35"/>
          <p:cNvSpPr>
            <a:spLocks noGrp="1" noChangeArrowheads="1"/>
          </p:cNvSpPr>
          <p:nvPr>
            <p:ph type="ftr" sz="quarter" idx="11"/>
          </p:nvPr>
        </p:nvSpPr>
        <p:spPr bwMode="auto">
          <a:xfrm>
            <a:off x="2362200" y="6249988"/>
            <a:ext cx="4724400" cy="228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r>
              <a:rPr lang="en-US" altLang="en-US" sz="1400">
                <a:latin typeface="Times New Roman" pitchFamily="18" charset="0"/>
              </a:rPr>
              <a:t>US Dept of Education- Office of Postsecondary Education</a:t>
            </a:r>
          </a:p>
        </p:txBody>
      </p:sp>
      <p:sp>
        <p:nvSpPr>
          <p:cNvPr id="39940" name="Rectangle 36"/>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fld id="{7F1F2CC5-97DF-45FD-8F1A-ED5B48A65E38}" type="slidenum">
              <a:rPr lang="en-US" altLang="en-US" sz="1400" smtClean="0">
                <a:latin typeface="Times New Roman" pitchFamily="18" charset="0"/>
              </a:rPr>
              <a:pPr eaLnBrk="1" hangingPunct="1">
                <a:spcBef>
                  <a:spcPct val="0"/>
                </a:spcBef>
                <a:buClrTx/>
                <a:buSzTx/>
                <a:buFontTx/>
                <a:buNone/>
              </a:pPr>
              <a:t>53</a:t>
            </a:fld>
            <a:endParaRPr lang="en-US" altLang="en-US" sz="1400">
              <a:latin typeface="Times New Roman" pitchFamily="18" charset="0"/>
            </a:endParaRPr>
          </a:p>
        </p:txBody>
      </p:sp>
      <p:sp>
        <p:nvSpPr>
          <p:cNvPr id="6148" name="Rectangle 2"/>
          <p:cNvSpPr>
            <a:spLocks noGrp="1" noChangeArrowheads="1"/>
          </p:cNvSpPr>
          <p:nvPr>
            <p:ph type="title"/>
          </p:nvPr>
        </p:nvSpPr>
        <p:spPr>
          <a:xfrm>
            <a:off x="533400" y="152400"/>
            <a:ext cx="7696200" cy="769937"/>
          </a:xfrm>
          <a:extLst>
            <a:ext uri="{909E8E84-426E-40DD-AFC4-6F175D3DCCD1}">
              <a14:hiddenFill xmlns:a14="http://schemas.microsoft.com/office/drawing/2010/main">
                <a:solidFill>
                  <a:srgbClr val="FFFFFF"/>
                </a:solidFill>
              </a14:hiddenFill>
            </a:ext>
          </a:extLst>
        </p:spPr>
        <p:txBody>
          <a:bodyPr>
            <a:normAutofit fontScale="90000"/>
          </a:bodyPr>
          <a:lstStyle/>
          <a:p>
            <a:pPr eaLnBrk="1" fontAlgn="auto" hangingPunct="1">
              <a:spcAft>
                <a:spcPts val="0"/>
              </a:spcAft>
              <a:defRPr/>
            </a:pPr>
            <a:r>
              <a:rPr lang="en-US" altLang="en-US" sz="3600" dirty="0">
                <a:solidFill>
                  <a:schemeClr val="tx1"/>
                </a:solidFill>
                <a:effectLst/>
                <a:latin typeface="Arial" panose="020B0604020202020204" pitchFamily="34" charset="0"/>
                <a:cs typeface="Arial" panose="020B0604020202020204" pitchFamily="34" charset="0"/>
              </a:rPr>
              <a:t>Program Description-Absolute Priority</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3"/>
          <p:cNvSpPr>
            <a:spLocks noGrp="1" noChangeArrowheads="1"/>
          </p:cNvSpPr>
          <p:nvPr>
            <p:ph idx="1"/>
          </p:nvPr>
        </p:nvSpPr>
        <p:spPr>
          <a:xfrm>
            <a:off x="762000" y="609600"/>
            <a:ext cx="7467600" cy="3711575"/>
          </a:xfrm>
        </p:spPr>
        <p:txBody>
          <a:bodyPr/>
          <a:lstStyle/>
          <a:p>
            <a:pPr marL="0" indent="0" eaLnBrk="1" hangingPunct="1">
              <a:spcBef>
                <a:spcPct val="0"/>
              </a:spcBef>
              <a:buFont typeface="Wingdings 3" pitchFamily="18" charset="2"/>
              <a:buNone/>
            </a:pPr>
            <a:endParaRPr lang="en-US" altLang="en-US" sz="2000" dirty="0">
              <a:latin typeface="Arial" pitchFamily="34" charset="0"/>
              <a:cs typeface="Arial" pitchFamily="34" charset="0"/>
            </a:endParaRPr>
          </a:p>
          <a:p>
            <a:pPr marL="0" indent="0" eaLnBrk="1" hangingPunct="1">
              <a:spcBef>
                <a:spcPct val="0"/>
              </a:spcBef>
              <a:buFont typeface="Wingdings 3" pitchFamily="18" charset="2"/>
              <a:buNone/>
            </a:pPr>
            <a:r>
              <a:rPr lang="en-US" altLang="en-US" sz="2000" dirty="0">
                <a:latin typeface="Arial" pitchFamily="34" charset="0"/>
                <a:cs typeface="Arial" pitchFamily="34" charset="0"/>
              </a:rPr>
              <a:t>(6) </a:t>
            </a:r>
            <a:r>
              <a:rPr lang="en-US" altLang="en-US" sz="2000" b="1" dirty="0">
                <a:latin typeface="Arial" pitchFamily="34" charset="0"/>
                <a:cs typeface="Arial" pitchFamily="34" charset="0"/>
              </a:rPr>
              <a:t>Must partner with one or more local educational agencies (LEAs…continued)</a:t>
            </a:r>
          </a:p>
          <a:p>
            <a:pPr marL="0" indent="0" eaLnBrk="1" hangingPunct="1">
              <a:spcBef>
                <a:spcPct val="0"/>
              </a:spcBef>
              <a:buFont typeface="Wingdings 3" pitchFamily="18" charset="2"/>
              <a:buNone/>
            </a:pPr>
            <a:endParaRPr lang="en-US" altLang="en-US" sz="2000" dirty="0">
              <a:latin typeface="Arial" pitchFamily="34" charset="0"/>
              <a:cs typeface="Arial" pitchFamily="34" charset="0"/>
            </a:endParaRPr>
          </a:p>
          <a:p>
            <a:pPr marL="0" indent="0" eaLnBrk="1" hangingPunct="1">
              <a:spcBef>
                <a:spcPct val="0"/>
              </a:spcBef>
              <a:buFont typeface="Wingdings 3" pitchFamily="18" charset="2"/>
              <a:buNone/>
            </a:pPr>
            <a:r>
              <a:rPr lang="en-US" altLang="en-US" sz="2000" dirty="0">
                <a:latin typeface="Arial" pitchFamily="34" charset="0"/>
                <a:cs typeface="Arial" pitchFamily="34" charset="0"/>
              </a:rPr>
              <a:t>*Mid point and end of course functional skills assessments of ID </a:t>
            </a:r>
          </a:p>
          <a:p>
            <a:pPr marL="0" indent="0" eaLnBrk="1" hangingPunct="1">
              <a:spcBef>
                <a:spcPct val="0"/>
              </a:spcBef>
              <a:buFont typeface="Wingdings 3" pitchFamily="18" charset="2"/>
              <a:buNone/>
            </a:pPr>
            <a:r>
              <a:rPr lang="en-US" altLang="en-US" sz="2000" dirty="0">
                <a:latin typeface="Arial" pitchFamily="34" charset="0"/>
                <a:cs typeface="Arial" pitchFamily="34" charset="0"/>
              </a:rPr>
              <a:t> students will be completed by their instructors and shared with </a:t>
            </a:r>
          </a:p>
          <a:p>
            <a:pPr marL="0" indent="0" eaLnBrk="1" hangingPunct="1">
              <a:spcBef>
                <a:spcPct val="0"/>
              </a:spcBef>
              <a:buFont typeface="Wingdings 3" pitchFamily="18" charset="2"/>
              <a:buNone/>
            </a:pPr>
            <a:r>
              <a:rPr lang="en-US" altLang="en-US" sz="2000" dirty="0">
                <a:latin typeface="Arial" pitchFamily="34" charset="0"/>
                <a:cs typeface="Arial" pitchFamily="34" charset="0"/>
              </a:rPr>
              <a:t> TPSID projects;</a:t>
            </a:r>
          </a:p>
          <a:p>
            <a:pPr marL="0" indent="0" eaLnBrk="1" hangingPunct="1">
              <a:spcBef>
                <a:spcPct val="0"/>
              </a:spcBef>
              <a:buNone/>
            </a:pPr>
            <a:endParaRPr lang="en-US" altLang="en-US" sz="2000" dirty="0">
              <a:latin typeface="Arial" pitchFamily="34" charset="0"/>
              <a:cs typeface="Arial" pitchFamily="34" charset="0"/>
            </a:endParaRPr>
          </a:p>
          <a:p>
            <a:pPr marL="0" indent="0" eaLnBrk="1" hangingPunct="1">
              <a:spcBef>
                <a:spcPct val="0"/>
              </a:spcBef>
              <a:buNone/>
            </a:pPr>
            <a:r>
              <a:rPr lang="en-US" altLang="en-US" sz="2000" dirty="0">
                <a:latin typeface="Arial" pitchFamily="34" charset="0"/>
                <a:cs typeface="Arial" pitchFamily="34" charset="0"/>
              </a:rPr>
              <a:t>*On an ongoing basis, TPSID project personnel will evaluate the appropriateness of the supports and services being provided to the project participants to ensure that their needs are being met, and, if needed, make appropriate changes to the student’s person-centered academic/career plan to better meet those needs. </a:t>
            </a:r>
          </a:p>
          <a:p>
            <a:pPr marL="0" indent="0" eaLnBrk="1" hangingPunct="1">
              <a:spcBef>
                <a:spcPct val="0"/>
              </a:spcBef>
              <a:buFont typeface="Wingdings 3" pitchFamily="18" charset="2"/>
              <a:buNone/>
            </a:pPr>
            <a:endParaRPr lang="en-US" altLang="en-US" sz="2000" dirty="0">
              <a:latin typeface="Arial" pitchFamily="34" charset="0"/>
              <a:cs typeface="Arial" pitchFamily="34" charset="0"/>
            </a:endParaRPr>
          </a:p>
          <a:p>
            <a:pPr marL="0" indent="0" eaLnBrk="1" hangingPunct="1">
              <a:spcBef>
                <a:spcPct val="0"/>
              </a:spcBef>
              <a:buFont typeface="Wingdings 3" pitchFamily="18" charset="2"/>
              <a:buNone/>
            </a:pPr>
            <a:endParaRPr lang="en-US" altLang="en-US" sz="2000" dirty="0">
              <a:latin typeface="Arial" pitchFamily="34" charset="0"/>
              <a:cs typeface="Arial" pitchFamily="34" charset="0"/>
            </a:endParaRPr>
          </a:p>
        </p:txBody>
      </p:sp>
      <p:sp>
        <p:nvSpPr>
          <p:cNvPr id="39939" name="Rectangle 35"/>
          <p:cNvSpPr>
            <a:spLocks noGrp="1" noChangeArrowheads="1"/>
          </p:cNvSpPr>
          <p:nvPr>
            <p:ph type="ftr" sz="quarter" idx="11"/>
          </p:nvPr>
        </p:nvSpPr>
        <p:spPr bwMode="auto">
          <a:xfrm>
            <a:off x="2362200" y="6249988"/>
            <a:ext cx="4724400" cy="228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r>
              <a:rPr lang="en-US" altLang="en-US" sz="1400">
                <a:latin typeface="Times New Roman" pitchFamily="18" charset="0"/>
              </a:rPr>
              <a:t>US Dept of Education- Office of Postsecondary Education</a:t>
            </a:r>
          </a:p>
        </p:txBody>
      </p:sp>
      <p:sp>
        <p:nvSpPr>
          <p:cNvPr id="39940" name="Rectangle 36"/>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fld id="{7F1F2CC5-97DF-45FD-8F1A-ED5B48A65E38}" type="slidenum">
              <a:rPr lang="en-US" altLang="en-US" sz="1400" smtClean="0">
                <a:latin typeface="Times New Roman" pitchFamily="18" charset="0"/>
              </a:rPr>
              <a:pPr eaLnBrk="1" hangingPunct="1">
                <a:spcBef>
                  <a:spcPct val="0"/>
                </a:spcBef>
                <a:buClrTx/>
                <a:buSzTx/>
                <a:buFontTx/>
                <a:buNone/>
              </a:pPr>
              <a:t>54</a:t>
            </a:fld>
            <a:endParaRPr lang="en-US" altLang="en-US" sz="1400">
              <a:latin typeface="Times New Roman" pitchFamily="18" charset="0"/>
            </a:endParaRPr>
          </a:p>
        </p:txBody>
      </p:sp>
      <p:sp>
        <p:nvSpPr>
          <p:cNvPr id="6148" name="Rectangle 2"/>
          <p:cNvSpPr>
            <a:spLocks noGrp="1" noChangeArrowheads="1"/>
          </p:cNvSpPr>
          <p:nvPr>
            <p:ph type="title"/>
          </p:nvPr>
        </p:nvSpPr>
        <p:spPr>
          <a:xfrm>
            <a:off x="533400" y="152400"/>
            <a:ext cx="7696200" cy="769937"/>
          </a:xfrm>
          <a:extLst>
            <a:ext uri="{909E8E84-426E-40DD-AFC4-6F175D3DCCD1}">
              <a14:hiddenFill xmlns:a14="http://schemas.microsoft.com/office/drawing/2010/main">
                <a:solidFill>
                  <a:srgbClr val="FFFFFF"/>
                </a:solidFill>
              </a14:hiddenFill>
            </a:ext>
          </a:extLst>
        </p:spPr>
        <p:txBody>
          <a:bodyPr>
            <a:normAutofit fontScale="90000"/>
          </a:bodyPr>
          <a:lstStyle/>
          <a:p>
            <a:pPr eaLnBrk="1" fontAlgn="auto" hangingPunct="1">
              <a:spcAft>
                <a:spcPts val="0"/>
              </a:spcAft>
              <a:defRPr/>
            </a:pPr>
            <a:r>
              <a:rPr lang="en-US" altLang="en-US" sz="3600" dirty="0">
                <a:solidFill>
                  <a:schemeClr val="tx1"/>
                </a:solidFill>
                <a:effectLst/>
                <a:latin typeface="Arial" panose="020B0604020202020204" pitchFamily="34" charset="0"/>
                <a:cs typeface="Arial" panose="020B0604020202020204" pitchFamily="34" charset="0"/>
              </a:rPr>
              <a:t>Program Description-Absolute Priority</a:t>
            </a:r>
          </a:p>
        </p:txBody>
      </p:sp>
    </p:spTree>
    <p:extLst>
      <p:ext uri="{BB962C8B-B14F-4D97-AF65-F5344CB8AC3E}">
        <p14:creationId xmlns:p14="http://schemas.microsoft.com/office/powerpoint/2010/main" val="421461197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9" name="Rectangle 3"/>
          <p:cNvSpPr>
            <a:spLocks noGrp="1" noChangeArrowheads="1"/>
          </p:cNvSpPr>
          <p:nvPr>
            <p:ph idx="1"/>
          </p:nvPr>
        </p:nvSpPr>
        <p:spPr>
          <a:xfrm>
            <a:off x="219869" y="369887"/>
            <a:ext cx="8610600" cy="3711575"/>
          </a:xfrm>
        </p:spPr>
        <p:txBody>
          <a:bodyPr>
            <a:noAutofit/>
          </a:bodyPr>
          <a:lstStyle/>
          <a:p>
            <a:pPr marL="0" indent="0" eaLnBrk="1" fontAlgn="auto" hangingPunct="1">
              <a:spcBef>
                <a:spcPts val="0"/>
              </a:spcBef>
              <a:spcAft>
                <a:spcPts val="0"/>
              </a:spcAft>
              <a:buFont typeface="Wingdings 3" pitchFamily="18" charset="2"/>
              <a:buNone/>
              <a:defRPr/>
            </a:pPr>
            <a:endParaRPr lang="en-US" sz="2000" dirty="0">
              <a:latin typeface="Arial" panose="020B0604020202020204" pitchFamily="34" charset="0"/>
              <a:cs typeface="Arial" panose="020B0604020202020204" pitchFamily="34" charset="0"/>
            </a:endParaRPr>
          </a:p>
          <a:p>
            <a:pPr marL="0" indent="0" algn="ctr" eaLnBrk="1" fontAlgn="auto" hangingPunct="1">
              <a:spcBef>
                <a:spcPts val="0"/>
              </a:spcBef>
              <a:spcAft>
                <a:spcPts val="0"/>
              </a:spcAft>
              <a:buFont typeface="Wingdings 3" pitchFamily="18" charset="2"/>
              <a:buNone/>
              <a:defRPr/>
            </a:pPr>
            <a:r>
              <a:rPr lang="en-US" sz="2000" dirty="0">
                <a:latin typeface="Arial" panose="020B0604020202020204" pitchFamily="34" charset="0"/>
                <a:cs typeface="Arial" panose="020B0604020202020204" pitchFamily="34" charset="0"/>
              </a:rPr>
              <a:t>   Reminders to TPSID Program applicants </a:t>
            </a:r>
          </a:p>
          <a:p>
            <a:pPr marL="0" indent="0" algn="ctr" eaLnBrk="1" fontAlgn="auto" hangingPunct="1">
              <a:spcBef>
                <a:spcPts val="0"/>
              </a:spcBef>
              <a:spcAft>
                <a:spcPts val="0"/>
              </a:spcAft>
              <a:buFont typeface="Wingdings 3" pitchFamily="18" charset="2"/>
              <a:buNone/>
              <a:defRPr/>
            </a:pPr>
            <a:r>
              <a:rPr lang="en-US" sz="2000" dirty="0">
                <a:latin typeface="Arial" panose="020B0604020202020204" pitchFamily="34" charset="0"/>
                <a:cs typeface="Arial" panose="020B0604020202020204" pitchFamily="34" charset="0"/>
              </a:rPr>
              <a:t>regarding LEA state requirements </a:t>
            </a:r>
          </a:p>
          <a:p>
            <a:pPr marL="0" indent="-256032" algn="ctr" eaLnBrk="1" fontAlgn="auto" hangingPunct="1">
              <a:spcBef>
                <a:spcPts val="0"/>
              </a:spcBef>
              <a:spcAft>
                <a:spcPts val="0"/>
              </a:spcAft>
              <a:buFont typeface="Wingdings 3"/>
              <a:buChar char=""/>
              <a:defRPr/>
            </a:pPr>
            <a:endParaRPr lang="en-US" sz="2000" dirty="0">
              <a:latin typeface="Arial" panose="020B0604020202020204" pitchFamily="34" charset="0"/>
              <a:cs typeface="Arial" panose="020B0604020202020204" pitchFamily="34" charset="0"/>
            </a:endParaRPr>
          </a:p>
          <a:p>
            <a:pPr marL="0" indent="-256032" eaLnBrk="1" fontAlgn="auto" hangingPunct="1">
              <a:spcBef>
                <a:spcPts val="0"/>
              </a:spcBef>
              <a:spcAft>
                <a:spcPts val="0"/>
              </a:spcAft>
              <a:buFont typeface="Wingdings 3"/>
              <a:buChar char=""/>
              <a:defRPr/>
            </a:pPr>
            <a:r>
              <a:rPr lang="en-US" sz="2000" b="1" dirty="0">
                <a:latin typeface="Arial" panose="020B0604020202020204" pitchFamily="34" charset="0"/>
                <a:cs typeface="Arial" panose="020B0604020202020204" pitchFamily="34" charset="0"/>
              </a:rPr>
              <a:t>REMINDER #1:Under Section 612(a)(1) of the IDEA and 34 CFR 300.101, each State and its LEAs must make a Free and Appropriate Public Education (FAPE) available to all children with specified disabilities residing in the State, in mandatory age ranges</a:t>
            </a:r>
            <a:r>
              <a:rPr lang="en-US" sz="2000" dirty="0">
                <a:latin typeface="Arial" panose="020B0604020202020204" pitchFamily="34" charset="0"/>
                <a:cs typeface="Arial" panose="020B0604020202020204" pitchFamily="34" charset="0"/>
              </a:rPr>
              <a:t>. Under 34 CFR 300.17(c) of the regulations implementing Part B of the IDEA, FAPE includes an appropriate preschool, elementary school, or secondary school education in the State involved. </a:t>
            </a:r>
          </a:p>
          <a:p>
            <a:pPr marL="0" indent="-256032" eaLnBrk="1" fontAlgn="auto" hangingPunct="1">
              <a:spcBef>
                <a:spcPts val="0"/>
              </a:spcBef>
              <a:spcAft>
                <a:spcPts val="0"/>
              </a:spcAft>
              <a:buFont typeface="Wingdings 3"/>
              <a:buChar char=""/>
              <a:defRPr/>
            </a:pPr>
            <a:endParaRPr lang="en-US" sz="2000" b="1" dirty="0">
              <a:latin typeface="Arial" panose="020B0604020202020204" pitchFamily="34" charset="0"/>
              <a:cs typeface="Arial" panose="020B0604020202020204" pitchFamily="34" charset="0"/>
            </a:endParaRPr>
          </a:p>
          <a:p>
            <a:pPr marL="0" indent="-256032" eaLnBrk="1" fontAlgn="auto" hangingPunct="1">
              <a:spcBef>
                <a:spcPts val="0"/>
              </a:spcBef>
              <a:spcAft>
                <a:spcPts val="0"/>
              </a:spcAft>
              <a:buFont typeface="Wingdings 3"/>
              <a:buChar char=""/>
              <a:defRPr/>
            </a:pPr>
            <a:r>
              <a:rPr lang="en-US" sz="2000" b="1" dirty="0">
                <a:latin typeface="Arial" panose="020B0604020202020204" pitchFamily="34" charset="0"/>
                <a:cs typeface="Arial" panose="020B0604020202020204" pitchFamily="34" charset="0"/>
              </a:rPr>
              <a:t>Under the IDEA, LEAs are not required to provide FAPE in postsecondary education settings. </a:t>
            </a:r>
            <a:r>
              <a:rPr lang="en-US" sz="2000" dirty="0">
                <a:latin typeface="Arial" panose="020B0604020202020204" pitchFamily="34" charset="0"/>
                <a:cs typeface="Arial" panose="020B0604020202020204" pitchFamily="34" charset="0"/>
              </a:rPr>
              <a:t> In general, Part B, IDEA funds could be used for appropriate education services included in an IEP that are provided outside of a public or private elementary or secondary school though, if, under State law, the education would be considered secondary school education. </a:t>
            </a:r>
          </a:p>
          <a:p>
            <a:pPr marL="0" indent="-256032" eaLnBrk="1" fontAlgn="auto" hangingPunct="1">
              <a:spcBef>
                <a:spcPts val="0"/>
              </a:spcBef>
              <a:spcAft>
                <a:spcPts val="0"/>
              </a:spcAft>
              <a:buFont typeface="Wingdings 3"/>
              <a:buChar char=""/>
              <a:defRPr/>
            </a:pPr>
            <a:endParaRPr lang="en-US" sz="2000" dirty="0">
              <a:latin typeface="Arial" panose="020B0604020202020204" pitchFamily="34" charset="0"/>
              <a:cs typeface="Arial" panose="020B0604020202020204" pitchFamily="34" charset="0"/>
            </a:endParaRPr>
          </a:p>
          <a:p>
            <a:pPr marL="0" indent="-256032" eaLnBrk="1" fontAlgn="auto" hangingPunct="1">
              <a:spcBef>
                <a:spcPts val="0"/>
              </a:spcBef>
              <a:spcAft>
                <a:spcPts val="0"/>
              </a:spcAft>
              <a:buFontTx/>
              <a:buNone/>
              <a:defRPr/>
            </a:pPr>
            <a:endParaRPr lang="en-US" sz="2000" dirty="0">
              <a:latin typeface="Arial" panose="020B0604020202020204" pitchFamily="34" charset="0"/>
              <a:cs typeface="Arial" panose="020B0604020202020204" pitchFamily="34" charset="0"/>
            </a:endParaRPr>
          </a:p>
          <a:p>
            <a:pPr marL="0" indent="-256032" eaLnBrk="1" fontAlgn="auto" hangingPunct="1">
              <a:spcBef>
                <a:spcPts val="0"/>
              </a:spcBef>
              <a:spcAft>
                <a:spcPts val="0"/>
              </a:spcAft>
              <a:buFontTx/>
              <a:buNone/>
              <a:defRPr/>
            </a:pPr>
            <a:endParaRPr lang="en-US" sz="2000" dirty="0">
              <a:latin typeface="Arial" panose="020B0604020202020204" pitchFamily="34" charset="0"/>
              <a:cs typeface="Arial" panose="020B0604020202020204" pitchFamily="34" charset="0"/>
            </a:endParaRPr>
          </a:p>
          <a:p>
            <a:pPr marL="0" indent="-256032" eaLnBrk="1" fontAlgn="auto" hangingPunct="1">
              <a:spcBef>
                <a:spcPts val="0"/>
              </a:spcBef>
              <a:spcAft>
                <a:spcPts val="0"/>
              </a:spcAft>
              <a:buFont typeface="Wingdings 3"/>
              <a:buChar char=""/>
              <a:defRPr/>
            </a:pPr>
            <a:endParaRPr lang="en-US" sz="2000" b="1" dirty="0">
              <a:latin typeface="Arial" panose="020B0604020202020204" pitchFamily="34" charset="0"/>
              <a:cs typeface="Arial" panose="020B0604020202020204" pitchFamily="34" charset="0"/>
            </a:endParaRPr>
          </a:p>
          <a:p>
            <a:pPr marL="365760" indent="-256032" eaLnBrk="1" fontAlgn="auto" hangingPunct="1">
              <a:spcAft>
                <a:spcPts val="0"/>
              </a:spcAft>
              <a:buFontTx/>
              <a:buNone/>
              <a:defRPr/>
            </a:pPr>
            <a:endParaRPr lang="en-US" sz="2000" dirty="0">
              <a:latin typeface="Arial" panose="020B0604020202020204" pitchFamily="34" charset="0"/>
              <a:cs typeface="Arial" panose="020B0604020202020204" pitchFamily="34" charset="0"/>
            </a:endParaRPr>
          </a:p>
        </p:txBody>
      </p:sp>
      <p:sp>
        <p:nvSpPr>
          <p:cNvPr id="41987" name="Rectangle 35"/>
          <p:cNvSpPr>
            <a:spLocks noGrp="1" noChangeArrowheads="1"/>
          </p:cNvSpPr>
          <p:nvPr>
            <p:ph type="ftr" sz="quarter" idx="11"/>
          </p:nvPr>
        </p:nvSpPr>
        <p:spPr bwMode="auto">
          <a:xfrm>
            <a:off x="2362200" y="6249988"/>
            <a:ext cx="4724400" cy="228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r>
              <a:rPr lang="en-US" altLang="en-US" sz="1400" dirty="0">
                <a:latin typeface="Times New Roman" pitchFamily="18" charset="0"/>
              </a:rPr>
              <a:t>US Dept of Education- Office of Postsecondary Education</a:t>
            </a:r>
          </a:p>
        </p:txBody>
      </p:sp>
      <p:sp>
        <p:nvSpPr>
          <p:cNvPr id="41988" name="Rectangle 36"/>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fld id="{7532F020-F31C-4E40-BB7A-D661EA695ABD}" type="slidenum">
              <a:rPr lang="en-US" altLang="en-US" sz="1400" smtClean="0">
                <a:latin typeface="Times New Roman" pitchFamily="18" charset="0"/>
              </a:rPr>
              <a:pPr eaLnBrk="1" hangingPunct="1">
                <a:spcBef>
                  <a:spcPct val="0"/>
                </a:spcBef>
                <a:buClrTx/>
                <a:buSzTx/>
                <a:buFontTx/>
                <a:buNone/>
              </a:pPr>
              <a:t>55</a:t>
            </a:fld>
            <a:endParaRPr lang="en-US" altLang="en-US" sz="1400">
              <a:latin typeface="Times New Roman" pitchFamily="18" charset="0"/>
            </a:endParaRPr>
          </a:p>
        </p:txBody>
      </p:sp>
      <p:sp>
        <p:nvSpPr>
          <p:cNvPr id="2" name="Title 1"/>
          <p:cNvSpPr>
            <a:spLocks noGrp="1"/>
          </p:cNvSpPr>
          <p:nvPr>
            <p:ph type="title"/>
          </p:nvPr>
        </p:nvSpPr>
        <p:spPr>
          <a:xfrm>
            <a:off x="457200" y="-152400"/>
            <a:ext cx="8229600" cy="1143000"/>
          </a:xfrm>
        </p:spPr>
        <p:txBody>
          <a:bodyPr/>
          <a:lstStyle/>
          <a:p>
            <a:pPr>
              <a:defRPr/>
            </a:pPr>
            <a:r>
              <a:rPr lang="en-US" altLang="en-US" sz="3200" dirty="0">
                <a:solidFill>
                  <a:schemeClr val="tx1"/>
                </a:solidFill>
                <a:effectLst/>
                <a:latin typeface="Arial" panose="020B0604020202020204" pitchFamily="34" charset="0"/>
                <a:cs typeface="Arial" panose="020B0604020202020204" pitchFamily="34" charset="0"/>
              </a:rPr>
              <a:t>Program Description-Absolute Priority</a:t>
            </a:r>
            <a:endParaRPr lang="en-US" sz="3200"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9" name="Rectangle 3"/>
          <p:cNvSpPr>
            <a:spLocks noGrp="1" noChangeArrowheads="1"/>
          </p:cNvSpPr>
          <p:nvPr>
            <p:ph idx="1"/>
          </p:nvPr>
        </p:nvSpPr>
        <p:spPr>
          <a:xfrm>
            <a:off x="304800" y="609600"/>
            <a:ext cx="8610600" cy="3711575"/>
          </a:xfrm>
        </p:spPr>
        <p:txBody>
          <a:bodyPr>
            <a:noAutofit/>
          </a:bodyPr>
          <a:lstStyle/>
          <a:p>
            <a:pPr marL="0" indent="0" eaLnBrk="1" fontAlgn="auto" hangingPunct="1">
              <a:spcBef>
                <a:spcPts val="0"/>
              </a:spcBef>
              <a:spcAft>
                <a:spcPts val="0"/>
              </a:spcAft>
              <a:buFont typeface="Wingdings 3" pitchFamily="18" charset="2"/>
              <a:buNone/>
              <a:defRPr/>
            </a:pPr>
            <a:endParaRPr lang="en-US" sz="2000" dirty="0">
              <a:latin typeface="Arial" panose="020B0604020202020204" pitchFamily="34" charset="0"/>
              <a:cs typeface="Arial" panose="020B0604020202020204" pitchFamily="34" charset="0"/>
            </a:endParaRPr>
          </a:p>
          <a:p>
            <a:pPr marL="0" indent="0" algn="ctr" eaLnBrk="1" fontAlgn="auto" hangingPunct="1">
              <a:spcBef>
                <a:spcPts val="0"/>
              </a:spcBef>
              <a:spcAft>
                <a:spcPts val="0"/>
              </a:spcAft>
              <a:buFont typeface="Wingdings 3" pitchFamily="18" charset="2"/>
              <a:buNone/>
              <a:defRPr/>
            </a:pPr>
            <a:r>
              <a:rPr lang="en-US" sz="2000" dirty="0">
                <a:latin typeface="Arial" panose="020B0604020202020204" pitchFamily="34" charset="0"/>
                <a:cs typeface="Arial" panose="020B0604020202020204" pitchFamily="34" charset="0"/>
              </a:rPr>
              <a:t>   Reminders to TPSID Program applicants </a:t>
            </a:r>
          </a:p>
          <a:p>
            <a:pPr marL="0" indent="0" algn="ctr" eaLnBrk="1" fontAlgn="auto" hangingPunct="1">
              <a:spcBef>
                <a:spcPts val="0"/>
              </a:spcBef>
              <a:spcAft>
                <a:spcPts val="0"/>
              </a:spcAft>
              <a:buFont typeface="Wingdings 3" pitchFamily="18" charset="2"/>
              <a:buNone/>
              <a:defRPr/>
            </a:pPr>
            <a:r>
              <a:rPr lang="en-US" sz="2000" dirty="0">
                <a:latin typeface="Arial" panose="020B0604020202020204" pitchFamily="34" charset="0"/>
                <a:cs typeface="Arial" panose="020B0604020202020204" pitchFamily="34" charset="0"/>
              </a:rPr>
              <a:t>regarding LEA state requirements </a:t>
            </a:r>
          </a:p>
          <a:p>
            <a:pPr marL="0" indent="-256032" algn="ctr" eaLnBrk="1" fontAlgn="auto" hangingPunct="1">
              <a:spcBef>
                <a:spcPts val="0"/>
              </a:spcBef>
              <a:spcAft>
                <a:spcPts val="0"/>
              </a:spcAft>
              <a:buFont typeface="Wingdings 3"/>
              <a:buChar char=""/>
              <a:defRPr/>
            </a:pPr>
            <a:endParaRPr lang="en-US" sz="2000" dirty="0">
              <a:latin typeface="Arial" panose="020B0604020202020204" pitchFamily="34" charset="0"/>
              <a:cs typeface="Arial" panose="020B0604020202020204" pitchFamily="34" charset="0"/>
            </a:endParaRPr>
          </a:p>
          <a:p>
            <a:pPr marL="0" indent="-256032" eaLnBrk="1" fontAlgn="auto" hangingPunct="1">
              <a:spcBef>
                <a:spcPts val="0"/>
              </a:spcBef>
              <a:spcAft>
                <a:spcPts val="0"/>
              </a:spcAft>
              <a:buFont typeface="Wingdings 3"/>
              <a:buChar char=""/>
              <a:defRPr/>
            </a:pPr>
            <a:r>
              <a:rPr lang="en-US" sz="2000" b="1" dirty="0">
                <a:latin typeface="Arial" panose="020B0604020202020204" pitchFamily="34" charset="0"/>
                <a:cs typeface="Arial" panose="020B0604020202020204" pitchFamily="34" charset="0"/>
              </a:rPr>
              <a:t>REMINDER #2:</a:t>
            </a:r>
            <a:r>
              <a:rPr lang="en-US" sz="2000" dirty="0">
                <a:latin typeface="Arial" panose="020B0604020202020204" pitchFamily="34" charset="0"/>
                <a:cs typeface="Arial" panose="020B0604020202020204" pitchFamily="34" charset="0"/>
              </a:rPr>
              <a:t> A student with an intellectual disability is eligible to receive Federal Pell Grant, FSEOG, and FWS program assistance under Sec.  668.233 if the student satisfies the general student eligibility requirements under Sec.  668.32, except for paragraphs (a), (e), and (f) of that section. Section 668.32(b) states that a student is not eligible to receive Federal Pell Grant, FSEOG, or FWS program assistance if he or she is enrolled in elementary or secondary school. </a:t>
            </a:r>
          </a:p>
          <a:p>
            <a:pPr marL="0" indent="-256032" eaLnBrk="1" fontAlgn="auto" hangingPunct="1">
              <a:spcBef>
                <a:spcPts val="0"/>
              </a:spcBef>
              <a:spcAft>
                <a:spcPts val="0"/>
              </a:spcAft>
              <a:buFont typeface="Wingdings 3"/>
              <a:buChar char=""/>
              <a:defRPr/>
            </a:pPr>
            <a:endParaRPr lang="en-US" sz="2000" dirty="0">
              <a:latin typeface="Arial" panose="020B0604020202020204" pitchFamily="34" charset="0"/>
              <a:cs typeface="Arial" panose="020B0604020202020204" pitchFamily="34" charset="0"/>
            </a:endParaRPr>
          </a:p>
          <a:p>
            <a:pPr marL="0" indent="-256032" eaLnBrk="1" fontAlgn="auto" hangingPunct="1">
              <a:spcBef>
                <a:spcPts val="0"/>
              </a:spcBef>
              <a:spcAft>
                <a:spcPts val="0"/>
              </a:spcAft>
              <a:buFontTx/>
              <a:buNone/>
              <a:defRPr/>
            </a:pPr>
            <a:endParaRPr lang="en-US" sz="2000" dirty="0">
              <a:latin typeface="Arial" panose="020B0604020202020204" pitchFamily="34" charset="0"/>
              <a:cs typeface="Arial" panose="020B0604020202020204" pitchFamily="34" charset="0"/>
            </a:endParaRPr>
          </a:p>
          <a:p>
            <a:pPr marL="0" indent="-256032" eaLnBrk="1" fontAlgn="auto" hangingPunct="1">
              <a:spcBef>
                <a:spcPts val="0"/>
              </a:spcBef>
              <a:spcAft>
                <a:spcPts val="0"/>
              </a:spcAft>
              <a:buFontTx/>
              <a:buNone/>
              <a:defRPr/>
            </a:pPr>
            <a:endParaRPr lang="en-US" sz="2000" dirty="0">
              <a:latin typeface="Arial" panose="020B0604020202020204" pitchFamily="34" charset="0"/>
              <a:cs typeface="Arial" panose="020B0604020202020204" pitchFamily="34" charset="0"/>
            </a:endParaRPr>
          </a:p>
          <a:p>
            <a:pPr marL="0" indent="-256032" eaLnBrk="1" fontAlgn="auto" hangingPunct="1">
              <a:spcBef>
                <a:spcPts val="0"/>
              </a:spcBef>
              <a:spcAft>
                <a:spcPts val="0"/>
              </a:spcAft>
              <a:buFont typeface="Wingdings 3"/>
              <a:buChar char=""/>
              <a:defRPr/>
            </a:pPr>
            <a:endParaRPr lang="en-US" sz="2000" b="1" dirty="0">
              <a:latin typeface="Arial" panose="020B0604020202020204" pitchFamily="34" charset="0"/>
              <a:cs typeface="Arial" panose="020B0604020202020204" pitchFamily="34" charset="0"/>
            </a:endParaRPr>
          </a:p>
          <a:p>
            <a:pPr marL="365760" indent="-256032" eaLnBrk="1" fontAlgn="auto" hangingPunct="1">
              <a:spcAft>
                <a:spcPts val="0"/>
              </a:spcAft>
              <a:buFontTx/>
              <a:buNone/>
              <a:defRPr/>
            </a:pPr>
            <a:endParaRPr lang="en-US" sz="2000" dirty="0">
              <a:latin typeface="Arial" panose="020B0604020202020204" pitchFamily="34" charset="0"/>
              <a:cs typeface="Arial" panose="020B0604020202020204" pitchFamily="34" charset="0"/>
            </a:endParaRPr>
          </a:p>
        </p:txBody>
      </p:sp>
      <p:sp>
        <p:nvSpPr>
          <p:cNvPr id="43011" name="Rectangle 35"/>
          <p:cNvSpPr>
            <a:spLocks noGrp="1" noChangeArrowheads="1"/>
          </p:cNvSpPr>
          <p:nvPr>
            <p:ph type="ftr" sz="quarter" idx="11"/>
          </p:nvPr>
        </p:nvSpPr>
        <p:spPr bwMode="auto">
          <a:xfrm>
            <a:off x="2362200" y="6249988"/>
            <a:ext cx="4724400" cy="228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r>
              <a:rPr lang="en-US" altLang="en-US" sz="1400">
                <a:latin typeface="Times New Roman" pitchFamily="18" charset="0"/>
              </a:rPr>
              <a:t>US Dept of Education- Office of Postsecondary Education</a:t>
            </a:r>
          </a:p>
        </p:txBody>
      </p:sp>
      <p:sp>
        <p:nvSpPr>
          <p:cNvPr id="43012" name="Rectangle 36"/>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fld id="{D3F6624B-7E26-40B8-A96E-2068758796B0}" type="slidenum">
              <a:rPr lang="en-US" altLang="en-US" sz="1400" smtClean="0">
                <a:latin typeface="Times New Roman" pitchFamily="18" charset="0"/>
              </a:rPr>
              <a:pPr eaLnBrk="1" hangingPunct="1">
                <a:spcBef>
                  <a:spcPct val="0"/>
                </a:spcBef>
                <a:buClrTx/>
                <a:buSzTx/>
                <a:buFontTx/>
                <a:buNone/>
              </a:pPr>
              <a:t>56</a:t>
            </a:fld>
            <a:endParaRPr lang="en-US" altLang="en-US" sz="1400">
              <a:latin typeface="Times New Roman" pitchFamily="18" charset="0"/>
            </a:endParaRPr>
          </a:p>
        </p:txBody>
      </p:sp>
      <p:sp>
        <p:nvSpPr>
          <p:cNvPr id="6148" name="Rectangle 2"/>
          <p:cNvSpPr>
            <a:spLocks noGrp="1" noChangeArrowheads="1"/>
          </p:cNvSpPr>
          <p:nvPr>
            <p:ph type="title"/>
          </p:nvPr>
        </p:nvSpPr>
        <p:spPr>
          <a:xfrm>
            <a:off x="609600" y="228600"/>
            <a:ext cx="7696200" cy="769937"/>
          </a:xfrm>
          <a:extLst>
            <a:ext uri="{909E8E84-426E-40DD-AFC4-6F175D3DCCD1}">
              <a14:hiddenFill xmlns:a14="http://schemas.microsoft.com/office/drawing/2010/main">
                <a:solidFill>
                  <a:srgbClr val="FFFFFF"/>
                </a:solidFill>
              </a14:hiddenFill>
            </a:ext>
          </a:extLst>
        </p:spPr>
        <p:txBody>
          <a:bodyPr>
            <a:normAutofit fontScale="90000"/>
          </a:bodyPr>
          <a:lstStyle/>
          <a:p>
            <a:pPr eaLnBrk="1" fontAlgn="auto" hangingPunct="1">
              <a:spcAft>
                <a:spcPts val="0"/>
              </a:spcAft>
              <a:defRPr/>
            </a:pPr>
            <a:r>
              <a:rPr lang="en-US" altLang="en-US" sz="3600" dirty="0">
                <a:solidFill>
                  <a:schemeClr val="tx1"/>
                </a:solidFill>
                <a:effectLst/>
                <a:latin typeface="Arial" panose="020B0604020202020204" pitchFamily="34" charset="0"/>
                <a:cs typeface="Arial" panose="020B0604020202020204" pitchFamily="34" charset="0"/>
              </a:rPr>
              <a:t>Program Description-Absolute Priority</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9" name="Rectangle 3"/>
          <p:cNvSpPr>
            <a:spLocks noGrp="1" noChangeArrowheads="1"/>
          </p:cNvSpPr>
          <p:nvPr>
            <p:ph idx="1"/>
          </p:nvPr>
        </p:nvSpPr>
        <p:spPr>
          <a:xfrm>
            <a:off x="76200" y="533400"/>
            <a:ext cx="8610600" cy="3711575"/>
          </a:xfrm>
        </p:spPr>
        <p:txBody>
          <a:bodyPr>
            <a:noAutofit/>
          </a:bodyPr>
          <a:lstStyle/>
          <a:p>
            <a:pPr marL="0" indent="0" eaLnBrk="1" fontAlgn="auto" hangingPunct="1">
              <a:spcBef>
                <a:spcPts val="0"/>
              </a:spcBef>
              <a:spcAft>
                <a:spcPts val="0"/>
              </a:spcAft>
              <a:buFont typeface="Wingdings 3" pitchFamily="18" charset="2"/>
              <a:buNone/>
              <a:defRPr/>
            </a:pPr>
            <a:endParaRPr lang="en-US" sz="2000" dirty="0">
              <a:latin typeface="Arial" panose="020B0604020202020204" pitchFamily="34" charset="0"/>
              <a:cs typeface="Arial" panose="020B0604020202020204" pitchFamily="34" charset="0"/>
            </a:endParaRPr>
          </a:p>
          <a:p>
            <a:pPr marL="0" indent="0" algn="ctr" eaLnBrk="1" fontAlgn="auto" hangingPunct="1">
              <a:spcBef>
                <a:spcPts val="0"/>
              </a:spcBef>
              <a:spcAft>
                <a:spcPts val="0"/>
              </a:spcAft>
              <a:buFont typeface="Wingdings 3" pitchFamily="18" charset="2"/>
              <a:buNone/>
              <a:defRPr/>
            </a:pPr>
            <a:r>
              <a:rPr lang="en-US" sz="2000" dirty="0">
                <a:latin typeface="Arial" panose="020B0604020202020204" pitchFamily="34" charset="0"/>
                <a:cs typeface="Arial" panose="020B0604020202020204" pitchFamily="34" charset="0"/>
              </a:rPr>
              <a:t>   Reminders to TPSID Program applicants </a:t>
            </a:r>
          </a:p>
          <a:p>
            <a:pPr marL="0" indent="0" algn="ctr" eaLnBrk="1" fontAlgn="auto" hangingPunct="1">
              <a:spcBef>
                <a:spcPts val="0"/>
              </a:spcBef>
              <a:spcAft>
                <a:spcPts val="0"/>
              </a:spcAft>
              <a:buFont typeface="Wingdings 3" pitchFamily="18" charset="2"/>
              <a:buNone/>
              <a:defRPr/>
            </a:pPr>
            <a:r>
              <a:rPr lang="en-US" sz="2000" dirty="0">
                <a:latin typeface="Arial" panose="020B0604020202020204" pitchFamily="34" charset="0"/>
                <a:cs typeface="Arial" panose="020B0604020202020204" pitchFamily="34" charset="0"/>
              </a:rPr>
              <a:t>regarding LEA state requirements </a:t>
            </a:r>
          </a:p>
          <a:p>
            <a:pPr marL="0" indent="-256032" algn="ctr" eaLnBrk="1" fontAlgn="auto" hangingPunct="1">
              <a:spcBef>
                <a:spcPts val="0"/>
              </a:spcBef>
              <a:spcAft>
                <a:spcPts val="0"/>
              </a:spcAft>
              <a:buFont typeface="Wingdings 3"/>
              <a:buChar char=""/>
              <a:defRPr/>
            </a:pPr>
            <a:endParaRPr lang="en-US" sz="2000" dirty="0">
              <a:latin typeface="Arial" panose="020B0604020202020204" pitchFamily="34" charset="0"/>
              <a:cs typeface="Arial" panose="020B0604020202020204" pitchFamily="34" charset="0"/>
            </a:endParaRPr>
          </a:p>
          <a:p>
            <a:pPr marL="0" indent="-256032" eaLnBrk="1" fontAlgn="auto" hangingPunct="1">
              <a:spcBef>
                <a:spcPts val="0"/>
              </a:spcBef>
              <a:spcAft>
                <a:spcPts val="0"/>
              </a:spcAft>
              <a:buFont typeface="Wingdings 3"/>
              <a:buChar char=""/>
              <a:defRPr/>
            </a:pPr>
            <a:r>
              <a:rPr lang="en-US" sz="2000" b="1" dirty="0">
                <a:latin typeface="Arial" panose="020B0604020202020204" pitchFamily="34" charset="0"/>
                <a:cs typeface="Arial" panose="020B0604020202020204" pitchFamily="34" charset="0"/>
              </a:rPr>
              <a:t>REMINDER #2 (continued):</a:t>
            </a:r>
            <a:r>
              <a:rPr lang="en-US" sz="2000" dirty="0">
                <a:latin typeface="Arial" panose="020B0604020202020204" pitchFamily="34" charset="0"/>
                <a:cs typeface="Arial" panose="020B0604020202020204" pitchFamily="34" charset="0"/>
              </a:rPr>
              <a:t> In other words, if a student is dually enrolled in a secondary school and an eligible comprehensive transition and postsecondary program, he or she is not eligible for Federal Pell, FSEOG, and FWS program assistance.</a:t>
            </a:r>
          </a:p>
          <a:p>
            <a:pPr marL="0" indent="0" eaLnBrk="1" fontAlgn="auto" hangingPunct="1">
              <a:spcBef>
                <a:spcPts val="0"/>
              </a:spcBef>
              <a:spcAft>
                <a:spcPts val="0"/>
              </a:spcAft>
              <a:buFont typeface="Wingdings 3" pitchFamily="18" charset="2"/>
              <a:buNone/>
              <a:defRPr/>
            </a:pPr>
            <a:endParaRPr lang="en-US" sz="2000" dirty="0">
              <a:latin typeface="Arial" panose="020B0604020202020204" pitchFamily="34" charset="0"/>
              <a:cs typeface="Arial" panose="020B0604020202020204" pitchFamily="34" charset="0"/>
            </a:endParaRPr>
          </a:p>
          <a:p>
            <a:pPr marL="0" indent="0" eaLnBrk="1" fontAlgn="auto" hangingPunct="1">
              <a:spcBef>
                <a:spcPts val="0"/>
              </a:spcBef>
              <a:spcAft>
                <a:spcPts val="0"/>
              </a:spcAft>
              <a:buFont typeface="Wingdings 3" pitchFamily="18" charset="2"/>
              <a:buNone/>
              <a:defRPr/>
            </a:pPr>
            <a:r>
              <a:rPr lang="en-US" sz="2000" b="1" dirty="0">
                <a:latin typeface="Arial" panose="020B0604020202020204" pitchFamily="34" charset="0"/>
                <a:cs typeface="Arial" panose="020B0604020202020204" pitchFamily="34" charset="0"/>
              </a:rPr>
              <a:t>Therefore, while an LEA could use Part B, IDEA funds to support a dually enrolled student with a disability's participation in a comprehensive transition and postsecondary program if the services the student received in that program were considered secondary school education under State law and were included in the student's IEP, the student would not be eligible to apply for Federal Pell Grant, FSEOG, and FWS program assistance</a:t>
            </a:r>
            <a:r>
              <a:rPr lang="en-US" sz="2000" b="1" dirty="0"/>
              <a:t>.</a:t>
            </a:r>
            <a:endParaRPr lang="en-US" sz="2000" dirty="0">
              <a:latin typeface="Arial" panose="020B0604020202020204" pitchFamily="34" charset="0"/>
              <a:cs typeface="Arial" panose="020B0604020202020204" pitchFamily="34" charset="0"/>
            </a:endParaRPr>
          </a:p>
          <a:p>
            <a:pPr marL="0" indent="-256032" eaLnBrk="1" fontAlgn="auto" hangingPunct="1">
              <a:spcBef>
                <a:spcPts val="0"/>
              </a:spcBef>
              <a:spcAft>
                <a:spcPts val="0"/>
              </a:spcAft>
              <a:buFont typeface="Wingdings 3"/>
              <a:buChar char=""/>
              <a:defRPr/>
            </a:pPr>
            <a:endParaRPr lang="en-US" sz="2000" dirty="0">
              <a:latin typeface="Arial" panose="020B0604020202020204" pitchFamily="34" charset="0"/>
              <a:cs typeface="Arial" panose="020B0604020202020204" pitchFamily="34" charset="0"/>
            </a:endParaRPr>
          </a:p>
          <a:p>
            <a:pPr marL="0" indent="-256032" eaLnBrk="1" fontAlgn="auto" hangingPunct="1">
              <a:spcBef>
                <a:spcPts val="0"/>
              </a:spcBef>
              <a:spcAft>
                <a:spcPts val="0"/>
              </a:spcAft>
              <a:buFontTx/>
              <a:buNone/>
              <a:defRPr/>
            </a:pPr>
            <a:endParaRPr lang="en-US" sz="2000" dirty="0">
              <a:latin typeface="Arial" panose="020B0604020202020204" pitchFamily="34" charset="0"/>
              <a:cs typeface="Arial" panose="020B0604020202020204" pitchFamily="34" charset="0"/>
            </a:endParaRPr>
          </a:p>
          <a:p>
            <a:pPr marL="0" indent="-256032" eaLnBrk="1" fontAlgn="auto" hangingPunct="1">
              <a:spcBef>
                <a:spcPts val="0"/>
              </a:spcBef>
              <a:spcAft>
                <a:spcPts val="0"/>
              </a:spcAft>
              <a:buFontTx/>
              <a:buNone/>
              <a:defRPr/>
            </a:pPr>
            <a:endParaRPr lang="en-US" sz="2000" dirty="0">
              <a:latin typeface="Arial" panose="020B0604020202020204" pitchFamily="34" charset="0"/>
              <a:cs typeface="Arial" panose="020B0604020202020204" pitchFamily="34" charset="0"/>
            </a:endParaRPr>
          </a:p>
          <a:p>
            <a:pPr marL="0" indent="-256032" eaLnBrk="1" fontAlgn="auto" hangingPunct="1">
              <a:spcBef>
                <a:spcPts val="0"/>
              </a:spcBef>
              <a:spcAft>
                <a:spcPts val="0"/>
              </a:spcAft>
              <a:buFont typeface="Wingdings 3"/>
              <a:buChar char=""/>
              <a:defRPr/>
            </a:pPr>
            <a:endParaRPr lang="en-US" sz="2000" b="1" dirty="0">
              <a:latin typeface="Arial" panose="020B0604020202020204" pitchFamily="34" charset="0"/>
              <a:cs typeface="Arial" panose="020B0604020202020204" pitchFamily="34" charset="0"/>
            </a:endParaRPr>
          </a:p>
          <a:p>
            <a:pPr marL="365760" indent="-256032" eaLnBrk="1" fontAlgn="auto" hangingPunct="1">
              <a:spcAft>
                <a:spcPts val="0"/>
              </a:spcAft>
              <a:buFontTx/>
              <a:buNone/>
              <a:defRPr/>
            </a:pPr>
            <a:endParaRPr lang="en-US" sz="2000" dirty="0">
              <a:latin typeface="Arial" panose="020B0604020202020204" pitchFamily="34" charset="0"/>
              <a:cs typeface="Arial" panose="020B0604020202020204" pitchFamily="34" charset="0"/>
            </a:endParaRPr>
          </a:p>
        </p:txBody>
      </p:sp>
      <p:sp>
        <p:nvSpPr>
          <p:cNvPr id="44035" name="Rectangle 35"/>
          <p:cNvSpPr>
            <a:spLocks noGrp="1" noChangeArrowheads="1"/>
          </p:cNvSpPr>
          <p:nvPr>
            <p:ph type="ftr" sz="quarter" idx="11"/>
          </p:nvPr>
        </p:nvSpPr>
        <p:spPr bwMode="auto">
          <a:xfrm>
            <a:off x="2362200" y="6249988"/>
            <a:ext cx="4724400" cy="228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r>
              <a:rPr lang="en-US" altLang="en-US" sz="1400">
                <a:latin typeface="Times New Roman" pitchFamily="18" charset="0"/>
              </a:rPr>
              <a:t>US Dept of Education- Office of Postsecondary Education</a:t>
            </a:r>
          </a:p>
        </p:txBody>
      </p:sp>
      <p:sp>
        <p:nvSpPr>
          <p:cNvPr id="44036" name="Rectangle 36"/>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fld id="{673A63EA-3B78-459C-A473-E53E333A9279}" type="slidenum">
              <a:rPr lang="en-US" altLang="en-US" sz="1400" smtClean="0">
                <a:latin typeface="Times New Roman" pitchFamily="18" charset="0"/>
              </a:rPr>
              <a:pPr eaLnBrk="1" hangingPunct="1">
                <a:spcBef>
                  <a:spcPct val="0"/>
                </a:spcBef>
                <a:buClrTx/>
                <a:buSzTx/>
                <a:buFontTx/>
                <a:buNone/>
              </a:pPr>
              <a:t>57</a:t>
            </a:fld>
            <a:endParaRPr lang="en-US" altLang="en-US" sz="1400">
              <a:latin typeface="Times New Roman" pitchFamily="18" charset="0"/>
            </a:endParaRPr>
          </a:p>
        </p:txBody>
      </p:sp>
      <p:sp>
        <p:nvSpPr>
          <p:cNvPr id="2" name="Title 1"/>
          <p:cNvSpPr>
            <a:spLocks noGrp="1"/>
          </p:cNvSpPr>
          <p:nvPr>
            <p:ph type="title"/>
          </p:nvPr>
        </p:nvSpPr>
        <p:spPr>
          <a:xfrm>
            <a:off x="381000" y="0"/>
            <a:ext cx="8229600" cy="1143000"/>
          </a:xfrm>
        </p:spPr>
        <p:txBody>
          <a:bodyPr/>
          <a:lstStyle/>
          <a:p>
            <a:pPr>
              <a:defRPr/>
            </a:pPr>
            <a:r>
              <a:rPr lang="en-US" altLang="en-US" sz="3200" dirty="0">
                <a:solidFill>
                  <a:schemeClr val="tx1"/>
                </a:solidFill>
                <a:effectLst/>
                <a:latin typeface="Arial" panose="020B0604020202020204" pitchFamily="34" charset="0"/>
                <a:cs typeface="Arial" panose="020B0604020202020204" pitchFamily="34" charset="0"/>
              </a:rPr>
              <a:t>Program Description-Absolute Priority</a:t>
            </a:r>
            <a:endParaRPr lang="en-US" sz="3200"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9" name="Rectangle 3"/>
          <p:cNvSpPr>
            <a:spLocks noGrp="1" noChangeArrowheads="1"/>
          </p:cNvSpPr>
          <p:nvPr>
            <p:ph idx="1"/>
          </p:nvPr>
        </p:nvSpPr>
        <p:spPr>
          <a:xfrm>
            <a:off x="304800" y="609600"/>
            <a:ext cx="8610600" cy="3711575"/>
          </a:xfrm>
        </p:spPr>
        <p:txBody>
          <a:bodyPr>
            <a:noAutofit/>
          </a:bodyPr>
          <a:lstStyle/>
          <a:p>
            <a:pPr marL="0" indent="0" eaLnBrk="1" fontAlgn="auto" hangingPunct="1">
              <a:spcBef>
                <a:spcPts val="0"/>
              </a:spcBef>
              <a:spcAft>
                <a:spcPts val="0"/>
              </a:spcAft>
              <a:buFont typeface="Wingdings 3" pitchFamily="18" charset="2"/>
              <a:buNone/>
              <a:defRPr/>
            </a:pPr>
            <a:endParaRPr lang="en-US" sz="2000" dirty="0">
              <a:latin typeface="Arial" panose="020B0604020202020204" pitchFamily="34" charset="0"/>
              <a:cs typeface="Arial" panose="020B0604020202020204" pitchFamily="34" charset="0"/>
            </a:endParaRPr>
          </a:p>
          <a:p>
            <a:pPr marL="0" indent="0" algn="ctr" eaLnBrk="1" fontAlgn="auto" hangingPunct="1">
              <a:spcBef>
                <a:spcPts val="0"/>
              </a:spcBef>
              <a:spcAft>
                <a:spcPts val="0"/>
              </a:spcAft>
              <a:buFont typeface="Wingdings 3" pitchFamily="18" charset="2"/>
              <a:buNone/>
              <a:defRPr/>
            </a:pPr>
            <a:r>
              <a:rPr lang="en-US" sz="2000" dirty="0">
                <a:latin typeface="Arial" panose="020B0604020202020204" pitchFamily="34" charset="0"/>
                <a:cs typeface="Arial" panose="020B0604020202020204" pitchFamily="34" charset="0"/>
              </a:rPr>
              <a:t>   Reminders to TPSID Program applicants </a:t>
            </a:r>
          </a:p>
          <a:p>
            <a:pPr marL="0" indent="0" algn="ctr" eaLnBrk="1" fontAlgn="auto" hangingPunct="1">
              <a:spcBef>
                <a:spcPts val="0"/>
              </a:spcBef>
              <a:spcAft>
                <a:spcPts val="0"/>
              </a:spcAft>
              <a:buFont typeface="Wingdings 3" pitchFamily="18" charset="2"/>
              <a:buNone/>
              <a:defRPr/>
            </a:pPr>
            <a:r>
              <a:rPr lang="en-US" sz="2000" dirty="0">
                <a:latin typeface="Arial" panose="020B0604020202020204" pitchFamily="34" charset="0"/>
                <a:cs typeface="Arial" panose="020B0604020202020204" pitchFamily="34" charset="0"/>
              </a:rPr>
              <a:t>regarding LEA state requirements </a:t>
            </a:r>
          </a:p>
          <a:p>
            <a:pPr marL="0" indent="-256032" algn="ctr" eaLnBrk="1" fontAlgn="auto" hangingPunct="1">
              <a:spcBef>
                <a:spcPts val="0"/>
              </a:spcBef>
              <a:spcAft>
                <a:spcPts val="0"/>
              </a:spcAft>
              <a:buFont typeface="Wingdings 3"/>
              <a:buChar char=""/>
              <a:defRPr/>
            </a:pPr>
            <a:endParaRPr lang="en-US" sz="2000" dirty="0">
              <a:latin typeface="Arial" panose="020B0604020202020204" pitchFamily="34" charset="0"/>
              <a:cs typeface="Arial" panose="020B0604020202020204" pitchFamily="34" charset="0"/>
            </a:endParaRPr>
          </a:p>
          <a:p>
            <a:pPr marL="0" indent="-256032" eaLnBrk="1" fontAlgn="auto" hangingPunct="1">
              <a:spcBef>
                <a:spcPts val="0"/>
              </a:spcBef>
              <a:spcAft>
                <a:spcPts val="0"/>
              </a:spcAft>
              <a:buFont typeface="Wingdings 3"/>
              <a:buChar char=""/>
              <a:defRPr/>
            </a:pPr>
            <a:r>
              <a:rPr lang="en-US" sz="2000" b="1" dirty="0">
                <a:latin typeface="Arial" panose="020B0604020202020204" pitchFamily="34" charset="0"/>
                <a:cs typeface="Arial" panose="020B0604020202020204" pitchFamily="34" charset="0"/>
              </a:rPr>
              <a:t>REMINDER #2 (continued): </a:t>
            </a:r>
            <a:r>
              <a:rPr lang="en-US" sz="2000" dirty="0">
                <a:latin typeface="Arial" panose="020B0604020202020204" pitchFamily="34" charset="0"/>
                <a:cs typeface="Arial" panose="020B0604020202020204" pitchFamily="34" charset="0"/>
              </a:rPr>
              <a:t>It is optional for TPSID program participants to be dually enrolled, but not a requirement.</a:t>
            </a:r>
          </a:p>
          <a:p>
            <a:pPr marL="0" indent="0" eaLnBrk="1" fontAlgn="auto" hangingPunct="1">
              <a:spcBef>
                <a:spcPts val="0"/>
              </a:spcBef>
              <a:spcAft>
                <a:spcPts val="0"/>
              </a:spcAft>
              <a:buFont typeface="Wingdings 3" pitchFamily="18" charset="2"/>
              <a:buNone/>
              <a:defRPr/>
            </a:pPr>
            <a:endParaRPr lang="en-US" sz="2000" dirty="0">
              <a:latin typeface="Arial" panose="020B0604020202020204" pitchFamily="34" charset="0"/>
              <a:cs typeface="Arial" panose="020B0604020202020204" pitchFamily="34" charset="0"/>
            </a:endParaRPr>
          </a:p>
          <a:p>
            <a:pPr marL="0" indent="-256032" eaLnBrk="1" fontAlgn="auto" hangingPunct="1">
              <a:spcBef>
                <a:spcPts val="0"/>
              </a:spcBef>
              <a:spcAft>
                <a:spcPts val="0"/>
              </a:spcAft>
              <a:buFont typeface="Wingdings 3"/>
              <a:buChar char=""/>
              <a:defRPr/>
            </a:pPr>
            <a:r>
              <a:rPr lang="en-US" sz="2000" b="1" dirty="0">
                <a:latin typeface="Arial" panose="020B0604020202020204" pitchFamily="34" charset="0"/>
                <a:cs typeface="Arial" panose="020B0604020202020204" pitchFamily="34" charset="0"/>
              </a:rPr>
              <a:t>REMINDER #3</a:t>
            </a:r>
            <a:r>
              <a:rPr lang="en-US" sz="2000" dirty="0">
                <a:latin typeface="Arial" panose="020B0604020202020204" pitchFamily="34" charset="0"/>
                <a:cs typeface="Arial" panose="020B0604020202020204" pitchFamily="34" charset="0"/>
              </a:rPr>
              <a:t>: IDEA’s Child Find and Free and Appropriate Public Education (FAPE) in the least restrictive environment requirements apply to all individuals who are still at an age at which they could receive special education services in their state.</a:t>
            </a:r>
          </a:p>
          <a:p>
            <a:pPr marL="0" indent="-256032" eaLnBrk="1" fontAlgn="auto" hangingPunct="1">
              <a:spcBef>
                <a:spcPts val="0"/>
              </a:spcBef>
              <a:spcAft>
                <a:spcPts val="0"/>
              </a:spcAft>
              <a:buFont typeface="Wingdings 3"/>
              <a:buChar char=""/>
              <a:defRPr/>
            </a:pPr>
            <a:endParaRPr lang="en-US" sz="2000" dirty="0">
              <a:latin typeface="Arial" panose="020B0604020202020204" pitchFamily="34" charset="0"/>
              <a:cs typeface="Arial" panose="020B0604020202020204" pitchFamily="34" charset="0"/>
            </a:endParaRPr>
          </a:p>
          <a:p>
            <a:pPr marL="0" indent="0" eaLnBrk="1" fontAlgn="auto" hangingPunct="1">
              <a:spcBef>
                <a:spcPts val="0"/>
              </a:spcBef>
              <a:spcAft>
                <a:spcPts val="0"/>
              </a:spcAft>
              <a:buFont typeface="Wingdings 3" pitchFamily="18" charset="2"/>
              <a:buNone/>
              <a:defRPr/>
            </a:pPr>
            <a:r>
              <a:rPr lang="en-US" sz="2000" dirty="0">
                <a:latin typeface="Arial" panose="020B0604020202020204" pitchFamily="34" charset="0"/>
                <a:cs typeface="Arial" panose="020B0604020202020204" pitchFamily="34" charset="0"/>
              </a:rPr>
              <a:t> </a:t>
            </a:r>
          </a:p>
          <a:p>
            <a:pPr marL="0" indent="-256032" eaLnBrk="1" fontAlgn="auto" hangingPunct="1">
              <a:spcBef>
                <a:spcPts val="0"/>
              </a:spcBef>
              <a:spcAft>
                <a:spcPts val="0"/>
              </a:spcAft>
              <a:buFontTx/>
              <a:buNone/>
              <a:defRPr/>
            </a:pPr>
            <a:endParaRPr lang="en-US" sz="2000" dirty="0">
              <a:latin typeface="Arial" panose="020B0604020202020204" pitchFamily="34" charset="0"/>
              <a:cs typeface="Arial" panose="020B0604020202020204" pitchFamily="34" charset="0"/>
            </a:endParaRPr>
          </a:p>
          <a:p>
            <a:pPr marL="0" indent="-256032" eaLnBrk="1" fontAlgn="auto" hangingPunct="1">
              <a:spcBef>
                <a:spcPts val="0"/>
              </a:spcBef>
              <a:spcAft>
                <a:spcPts val="0"/>
              </a:spcAft>
              <a:buFontTx/>
              <a:buNone/>
              <a:defRPr/>
            </a:pPr>
            <a:endParaRPr lang="en-US" sz="2000" dirty="0">
              <a:latin typeface="Arial" panose="020B0604020202020204" pitchFamily="34" charset="0"/>
              <a:cs typeface="Arial" panose="020B0604020202020204" pitchFamily="34" charset="0"/>
            </a:endParaRPr>
          </a:p>
          <a:p>
            <a:pPr marL="0" indent="-256032" eaLnBrk="1" fontAlgn="auto" hangingPunct="1">
              <a:spcBef>
                <a:spcPts val="0"/>
              </a:spcBef>
              <a:spcAft>
                <a:spcPts val="0"/>
              </a:spcAft>
              <a:buFont typeface="Wingdings 3"/>
              <a:buChar char=""/>
              <a:defRPr/>
            </a:pPr>
            <a:endParaRPr lang="en-US" sz="2000" b="1" dirty="0">
              <a:latin typeface="Arial" panose="020B0604020202020204" pitchFamily="34" charset="0"/>
              <a:cs typeface="Arial" panose="020B0604020202020204" pitchFamily="34" charset="0"/>
            </a:endParaRPr>
          </a:p>
          <a:p>
            <a:pPr marL="365760" indent="-256032" eaLnBrk="1" fontAlgn="auto" hangingPunct="1">
              <a:spcAft>
                <a:spcPts val="0"/>
              </a:spcAft>
              <a:buFontTx/>
              <a:buNone/>
              <a:defRPr/>
            </a:pPr>
            <a:endParaRPr lang="en-US" sz="2000" dirty="0">
              <a:latin typeface="Arial" panose="020B0604020202020204" pitchFamily="34" charset="0"/>
              <a:cs typeface="Arial" panose="020B0604020202020204" pitchFamily="34" charset="0"/>
            </a:endParaRPr>
          </a:p>
        </p:txBody>
      </p:sp>
      <p:sp>
        <p:nvSpPr>
          <p:cNvPr id="45059" name="Rectangle 35"/>
          <p:cNvSpPr>
            <a:spLocks noGrp="1" noChangeArrowheads="1"/>
          </p:cNvSpPr>
          <p:nvPr>
            <p:ph type="ftr" sz="quarter" idx="11"/>
          </p:nvPr>
        </p:nvSpPr>
        <p:spPr bwMode="auto">
          <a:xfrm>
            <a:off x="2362200" y="6249988"/>
            <a:ext cx="4724400" cy="228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r>
              <a:rPr lang="en-US" altLang="en-US" sz="1400">
                <a:latin typeface="Times New Roman" pitchFamily="18" charset="0"/>
              </a:rPr>
              <a:t>US Dept of Education- Office of Postsecondary Education</a:t>
            </a:r>
          </a:p>
        </p:txBody>
      </p:sp>
      <p:sp>
        <p:nvSpPr>
          <p:cNvPr id="45060" name="Rectangle 36"/>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fld id="{E4FB4E41-6782-4E03-86A3-1DCC4FBEB327}" type="slidenum">
              <a:rPr lang="en-US" altLang="en-US" sz="1400" smtClean="0">
                <a:latin typeface="Times New Roman" pitchFamily="18" charset="0"/>
              </a:rPr>
              <a:pPr eaLnBrk="1" hangingPunct="1">
                <a:spcBef>
                  <a:spcPct val="0"/>
                </a:spcBef>
                <a:buClrTx/>
                <a:buSzTx/>
                <a:buFontTx/>
                <a:buNone/>
              </a:pPr>
              <a:t>58</a:t>
            </a:fld>
            <a:endParaRPr lang="en-US" altLang="en-US" sz="1400">
              <a:latin typeface="Times New Roman" pitchFamily="18" charset="0"/>
            </a:endParaRPr>
          </a:p>
        </p:txBody>
      </p:sp>
      <p:sp>
        <p:nvSpPr>
          <p:cNvPr id="45061" name="Rectangle 2" descr="Program Description-Absolute Priority&#10;"/>
          <p:cNvSpPr>
            <a:spLocks noGrp="1" noChangeArrowheads="1"/>
          </p:cNvSpPr>
          <p:nvPr>
            <p:ph type="title" idx="4294967295"/>
          </p:nvPr>
        </p:nvSpPr>
        <p:spPr bwMode="auto">
          <a:xfrm>
            <a:off x="398463" y="228600"/>
            <a:ext cx="7848600" cy="646113"/>
          </a:xfrm>
          <a:prstGeom prst="rect">
            <a:avLst/>
          </a:prstGeom>
          <a:noFill/>
          <a:ln>
            <a:noFill/>
            <a:prstDash/>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lvl1pPr eaLnBrk="0" hangingPunct="0">
              <a:defRPr sz="3600">
                <a:solidFill>
                  <a:schemeClr val="tx1"/>
                </a:solidFill>
                <a:latin typeface="Times New Roman" pitchFamily="18" charset="0"/>
              </a:defRPr>
            </a:lvl1pPr>
            <a:lvl2pPr marL="742950" indent="-285750" eaLnBrk="0" hangingPunct="0">
              <a:defRPr sz="3600">
                <a:solidFill>
                  <a:schemeClr val="tx1"/>
                </a:solidFill>
                <a:latin typeface="Times New Roman" pitchFamily="18" charset="0"/>
              </a:defRPr>
            </a:lvl2pPr>
            <a:lvl3pPr marL="1143000" indent="-228600" eaLnBrk="0" hangingPunct="0">
              <a:defRPr sz="3600">
                <a:solidFill>
                  <a:schemeClr val="tx1"/>
                </a:solidFill>
                <a:latin typeface="Times New Roman" pitchFamily="18" charset="0"/>
              </a:defRPr>
            </a:lvl3pPr>
            <a:lvl4pPr marL="1600200" indent="-228600" eaLnBrk="0" hangingPunct="0">
              <a:defRPr sz="3600">
                <a:solidFill>
                  <a:schemeClr val="tx1"/>
                </a:solidFill>
                <a:latin typeface="Times New Roman" pitchFamily="18" charset="0"/>
              </a:defRPr>
            </a:lvl4pPr>
            <a:lvl5pPr marL="2057400" indent="-228600" eaLnBrk="0" hangingPunct="0">
              <a:defRPr sz="3600">
                <a:solidFill>
                  <a:schemeClr val="tx1"/>
                </a:solidFill>
                <a:latin typeface="Times New Roman" pitchFamily="18" charset="0"/>
              </a:defRPr>
            </a:lvl5pPr>
            <a:lvl6pPr marL="2514600" indent="-228600" eaLnBrk="0" fontAlgn="base" hangingPunct="0">
              <a:spcBef>
                <a:spcPct val="0"/>
              </a:spcBef>
              <a:spcAft>
                <a:spcPct val="0"/>
              </a:spcAft>
              <a:defRPr sz="3600">
                <a:solidFill>
                  <a:schemeClr val="tx1"/>
                </a:solidFill>
                <a:latin typeface="Times New Roman" pitchFamily="18" charset="0"/>
              </a:defRPr>
            </a:lvl6pPr>
            <a:lvl7pPr marL="2971800" indent="-228600" eaLnBrk="0" fontAlgn="base" hangingPunct="0">
              <a:spcBef>
                <a:spcPct val="0"/>
              </a:spcBef>
              <a:spcAft>
                <a:spcPct val="0"/>
              </a:spcAft>
              <a:defRPr sz="3600">
                <a:solidFill>
                  <a:schemeClr val="tx1"/>
                </a:solidFill>
                <a:latin typeface="Times New Roman" pitchFamily="18" charset="0"/>
              </a:defRPr>
            </a:lvl7pPr>
            <a:lvl8pPr marL="3429000" indent="-228600" eaLnBrk="0" fontAlgn="base" hangingPunct="0">
              <a:spcBef>
                <a:spcPct val="0"/>
              </a:spcBef>
              <a:spcAft>
                <a:spcPct val="0"/>
              </a:spcAft>
              <a:defRPr sz="3600">
                <a:solidFill>
                  <a:schemeClr val="tx1"/>
                </a:solidFill>
                <a:latin typeface="Times New Roman" pitchFamily="18" charset="0"/>
              </a:defRPr>
            </a:lvl8pPr>
            <a:lvl9pPr marL="3886200" indent="-228600" eaLnBrk="0" fontAlgn="base" hangingPunct="0">
              <a:spcBef>
                <a:spcPct val="0"/>
              </a:spcBef>
              <a:spcAft>
                <a:spcPct val="0"/>
              </a:spcAft>
              <a:defRPr sz="3600">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3600" b="0" i="0" u="none" strike="noStrike" kern="1200" cap="none" spc="0" normalizeH="0" baseline="0" noProof="0" dirty="0">
                <a:ln>
                  <a:noFill/>
                </a:ln>
                <a:solidFill>
                  <a:schemeClr val="tx1"/>
                </a:solidFill>
                <a:effectLst/>
                <a:uLnTx/>
                <a:uFillTx/>
                <a:latin typeface="Arial" pitchFamily="34" charset="0"/>
                <a:ea typeface="+mn-ea"/>
                <a:cs typeface="Arial" pitchFamily="34" charset="0"/>
              </a:rPr>
              <a:t>Program Description-Absolute Priority</a:t>
            </a:r>
            <a:endParaRPr kumimoji="0" lang="en-US" altLang="en-US" sz="36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9" name="Rectangle 3"/>
          <p:cNvSpPr>
            <a:spLocks noGrp="1" noChangeArrowheads="1"/>
          </p:cNvSpPr>
          <p:nvPr>
            <p:ph idx="1"/>
          </p:nvPr>
        </p:nvSpPr>
        <p:spPr>
          <a:xfrm>
            <a:off x="304800" y="914400"/>
            <a:ext cx="8610600" cy="3711575"/>
          </a:xfrm>
        </p:spPr>
        <p:txBody>
          <a:bodyPr>
            <a:noAutofit/>
          </a:bodyPr>
          <a:lstStyle/>
          <a:p>
            <a:pPr marL="0" indent="0" eaLnBrk="1" fontAlgn="auto" hangingPunct="1">
              <a:spcBef>
                <a:spcPts val="0"/>
              </a:spcBef>
              <a:spcAft>
                <a:spcPts val="0"/>
              </a:spcAft>
              <a:buFont typeface="Wingdings 3" pitchFamily="18" charset="2"/>
              <a:buNone/>
              <a:defRPr/>
            </a:pPr>
            <a:endParaRPr lang="en-US" sz="2000" dirty="0">
              <a:latin typeface="Arial" panose="020B0604020202020204" pitchFamily="34" charset="0"/>
              <a:cs typeface="Arial" panose="020B0604020202020204" pitchFamily="34" charset="0"/>
            </a:endParaRPr>
          </a:p>
          <a:p>
            <a:pPr marL="0" indent="0" algn="ctr" eaLnBrk="1" fontAlgn="auto" hangingPunct="1">
              <a:spcBef>
                <a:spcPts val="0"/>
              </a:spcBef>
              <a:spcAft>
                <a:spcPts val="0"/>
              </a:spcAft>
              <a:buFont typeface="Wingdings 3" pitchFamily="18" charset="2"/>
              <a:buNone/>
              <a:defRPr/>
            </a:pPr>
            <a:r>
              <a:rPr lang="en-US" sz="2000" dirty="0">
                <a:latin typeface="Arial" panose="020B0604020202020204" pitchFamily="34" charset="0"/>
                <a:cs typeface="Arial" panose="020B0604020202020204" pitchFamily="34" charset="0"/>
              </a:rPr>
              <a:t>   Reminders to TPSID Program applicants </a:t>
            </a:r>
          </a:p>
          <a:p>
            <a:pPr marL="0" indent="0" algn="ctr" eaLnBrk="1" fontAlgn="auto" hangingPunct="1">
              <a:spcBef>
                <a:spcPts val="0"/>
              </a:spcBef>
              <a:spcAft>
                <a:spcPts val="0"/>
              </a:spcAft>
              <a:buFont typeface="Wingdings 3" pitchFamily="18" charset="2"/>
              <a:buNone/>
              <a:defRPr/>
            </a:pPr>
            <a:r>
              <a:rPr lang="en-US" sz="2000" dirty="0">
                <a:latin typeface="Arial" panose="020B0604020202020204" pitchFamily="34" charset="0"/>
                <a:cs typeface="Arial" panose="020B0604020202020204" pitchFamily="34" charset="0"/>
              </a:rPr>
              <a:t>regarding LEA state requirements </a:t>
            </a:r>
          </a:p>
          <a:p>
            <a:pPr marL="0" indent="-256032" algn="ctr" eaLnBrk="1" fontAlgn="auto" hangingPunct="1">
              <a:spcBef>
                <a:spcPts val="0"/>
              </a:spcBef>
              <a:spcAft>
                <a:spcPts val="0"/>
              </a:spcAft>
              <a:buFont typeface="Wingdings 3"/>
              <a:buChar char=""/>
              <a:defRPr/>
            </a:pPr>
            <a:endParaRPr lang="en-US" sz="2000" dirty="0">
              <a:latin typeface="Arial" panose="020B0604020202020204" pitchFamily="34" charset="0"/>
              <a:cs typeface="Arial" panose="020B0604020202020204" pitchFamily="34" charset="0"/>
            </a:endParaRPr>
          </a:p>
          <a:p>
            <a:pPr marL="0" indent="-256032" eaLnBrk="1" fontAlgn="auto" hangingPunct="1">
              <a:spcBef>
                <a:spcPts val="0"/>
              </a:spcBef>
              <a:spcAft>
                <a:spcPts val="0"/>
              </a:spcAft>
              <a:buFont typeface="Wingdings 3"/>
              <a:buChar char=""/>
              <a:defRPr/>
            </a:pPr>
            <a:r>
              <a:rPr lang="en-US" sz="2000" b="1" dirty="0">
                <a:latin typeface="Arial" panose="020B0604020202020204" pitchFamily="34" charset="0"/>
                <a:cs typeface="Arial" panose="020B0604020202020204" pitchFamily="34" charset="0"/>
              </a:rPr>
              <a:t>REMINDER #3 (continued) :</a:t>
            </a:r>
            <a:r>
              <a:rPr lang="en-US" sz="2000" dirty="0">
                <a:latin typeface="Arial" panose="020B0604020202020204" pitchFamily="34" charset="0"/>
                <a:cs typeface="Arial" panose="020B0604020202020204" pitchFamily="34" charset="0"/>
              </a:rPr>
              <a:t> If a student with an intellectual disability who is dually enrolled in a comprehensive transition and postsecondary program receives services in that program which is considered secondary education in the State and is included in the student's IEP, </a:t>
            </a:r>
            <a:r>
              <a:rPr lang="en-US" sz="2000" b="1" dirty="0">
                <a:latin typeface="Arial" panose="020B0604020202020204" pitchFamily="34" charset="0"/>
                <a:cs typeface="Arial" panose="020B0604020202020204" pitchFamily="34" charset="0"/>
              </a:rPr>
              <a:t>the SEA or LEA must monitor the student's progress toward annual academic and functional goals, because those entities are responsible, under the IDEA, for ensuring that the services identified in the student's IEP are provided. </a:t>
            </a:r>
          </a:p>
          <a:p>
            <a:pPr marL="0" indent="-256032" eaLnBrk="1" fontAlgn="auto" hangingPunct="1">
              <a:spcBef>
                <a:spcPts val="0"/>
              </a:spcBef>
              <a:spcAft>
                <a:spcPts val="0"/>
              </a:spcAft>
              <a:buFont typeface="Wingdings 3"/>
              <a:buChar char=""/>
              <a:defRPr/>
            </a:pPr>
            <a:endParaRPr lang="en-US" sz="2000" b="1" dirty="0"/>
          </a:p>
        </p:txBody>
      </p:sp>
      <p:sp>
        <p:nvSpPr>
          <p:cNvPr id="46083" name="Rectangle 35"/>
          <p:cNvSpPr>
            <a:spLocks noGrp="1" noChangeArrowheads="1"/>
          </p:cNvSpPr>
          <p:nvPr>
            <p:ph type="ftr" sz="quarter" idx="11"/>
          </p:nvPr>
        </p:nvSpPr>
        <p:spPr bwMode="auto">
          <a:xfrm>
            <a:off x="2362200" y="6249988"/>
            <a:ext cx="4724400" cy="228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r>
              <a:rPr lang="en-US" altLang="en-US" sz="1400">
                <a:latin typeface="Times New Roman" pitchFamily="18" charset="0"/>
              </a:rPr>
              <a:t>US Dept of Education- Office of Postsecondary Education</a:t>
            </a:r>
          </a:p>
        </p:txBody>
      </p:sp>
      <p:sp>
        <p:nvSpPr>
          <p:cNvPr id="46084" name="Rectangle 36"/>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fld id="{955797AA-5C2B-4FF7-8C87-18F5EF6B9B9F}" type="slidenum">
              <a:rPr lang="en-US" altLang="en-US" sz="1400" smtClean="0">
                <a:latin typeface="Times New Roman" pitchFamily="18" charset="0"/>
              </a:rPr>
              <a:pPr eaLnBrk="1" hangingPunct="1">
                <a:spcBef>
                  <a:spcPct val="0"/>
                </a:spcBef>
                <a:buClrTx/>
                <a:buSzTx/>
                <a:buFontTx/>
                <a:buNone/>
              </a:pPr>
              <a:t>59</a:t>
            </a:fld>
            <a:endParaRPr lang="en-US" altLang="en-US" sz="1400">
              <a:latin typeface="Times New Roman" pitchFamily="18" charset="0"/>
            </a:endParaRPr>
          </a:p>
        </p:txBody>
      </p:sp>
      <p:sp>
        <p:nvSpPr>
          <p:cNvPr id="6148" name="Rectangle 2"/>
          <p:cNvSpPr>
            <a:spLocks noGrp="1" noChangeArrowheads="1"/>
          </p:cNvSpPr>
          <p:nvPr>
            <p:ph type="title"/>
          </p:nvPr>
        </p:nvSpPr>
        <p:spPr>
          <a:xfrm>
            <a:off x="762000" y="228600"/>
            <a:ext cx="7696200" cy="769937"/>
          </a:xfrm>
          <a:extLst>
            <a:ext uri="{909E8E84-426E-40DD-AFC4-6F175D3DCCD1}">
              <a14:hiddenFill xmlns:a14="http://schemas.microsoft.com/office/drawing/2010/main">
                <a:solidFill>
                  <a:srgbClr val="FFFFFF"/>
                </a:solidFill>
              </a14:hiddenFill>
            </a:ext>
          </a:extLst>
        </p:spPr>
        <p:txBody>
          <a:bodyPr>
            <a:normAutofit fontScale="90000"/>
          </a:bodyPr>
          <a:lstStyle/>
          <a:p>
            <a:pPr eaLnBrk="1" fontAlgn="auto" hangingPunct="1">
              <a:spcAft>
                <a:spcPts val="0"/>
              </a:spcAft>
              <a:defRPr/>
            </a:pPr>
            <a:r>
              <a:rPr lang="en-US" altLang="en-US" sz="3600" dirty="0">
                <a:solidFill>
                  <a:schemeClr val="tx1"/>
                </a:solidFill>
                <a:effectLst/>
                <a:latin typeface="Arial" panose="020B0604020202020204" pitchFamily="34" charset="0"/>
                <a:cs typeface="Arial" panose="020B0604020202020204" pitchFamily="34" charset="0"/>
              </a:rPr>
              <a:t>Program Description-Absolute Priority</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9" name="Rectangle 3"/>
          <p:cNvSpPr>
            <a:spLocks noGrp="1" noChangeArrowheads="1"/>
          </p:cNvSpPr>
          <p:nvPr>
            <p:ph idx="1"/>
          </p:nvPr>
        </p:nvSpPr>
        <p:spPr>
          <a:xfrm>
            <a:off x="609600" y="838200"/>
            <a:ext cx="7467600" cy="4953000"/>
          </a:xfrm>
        </p:spPr>
        <p:txBody>
          <a:bodyPr>
            <a:noAutofit/>
          </a:bodyPr>
          <a:lstStyle/>
          <a:p>
            <a:pPr marL="0" indent="0" eaLnBrk="1" fontAlgn="auto" hangingPunct="1">
              <a:spcBef>
                <a:spcPts val="0"/>
              </a:spcBef>
              <a:spcAft>
                <a:spcPts val="0"/>
              </a:spcAft>
              <a:buFont typeface="Wingdings 3" pitchFamily="18" charset="2"/>
              <a:buNone/>
              <a:defRPr/>
            </a:pPr>
            <a:endParaRPr lang="en-US" sz="2000" dirty="0">
              <a:latin typeface="Arial" panose="020B0604020202020204" pitchFamily="34" charset="0"/>
              <a:cs typeface="Arial" panose="020B0604020202020204" pitchFamily="34" charset="0"/>
            </a:endParaRPr>
          </a:p>
          <a:p>
            <a:pPr marL="0" indent="0" eaLnBrk="1" fontAlgn="auto" hangingPunct="1">
              <a:spcBef>
                <a:spcPts val="0"/>
              </a:spcBef>
              <a:spcAft>
                <a:spcPts val="0"/>
              </a:spcAft>
              <a:buFont typeface="Wingdings 3" pitchFamily="18" charset="2"/>
              <a:buNone/>
              <a:defRPr/>
            </a:pPr>
            <a:r>
              <a:rPr lang="en-US" sz="2000" b="1" u="sng" dirty="0">
                <a:latin typeface="Arial" panose="020B0604020202020204" pitchFamily="34" charset="0"/>
                <a:cs typeface="Arial" panose="020B0604020202020204" pitchFamily="34" charset="0"/>
              </a:rPr>
              <a:t>ELIGIBLE APPLICANT INFORMATION:</a:t>
            </a:r>
          </a:p>
          <a:p>
            <a:pPr marL="0" indent="0" eaLnBrk="1" fontAlgn="auto" hangingPunct="1">
              <a:spcBef>
                <a:spcPts val="0"/>
              </a:spcBef>
              <a:spcAft>
                <a:spcPts val="0"/>
              </a:spcAft>
              <a:buFont typeface="Wingdings 3" pitchFamily="18" charset="2"/>
              <a:buNone/>
              <a:defRPr/>
            </a:pPr>
            <a:endParaRPr lang="en-US" sz="2000" b="1" u="sng" dirty="0">
              <a:latin typeface="Arial" panose="020B0604020202020204" pitchFamily="34" charset="0"/>
              <a:cs typeface="Arial" panose="020B0604020202020204" pitchFamily="34" charset="0"/>
            </a:endParaRPr>
          </a:p>
          <a:p>
            <a:pPr marL="0" indent="0" eaLnBrk="1" fontAlgn="auto" hangingPunct="1">
              <a:spcBef>
                <a:spcPts val="0"/>
              </a:spcBef>
              <a:spcAft>
                <a:spcPts val="0"/>
              </a:spcAft>
              <a:buFont typeface="Wingdings 3" pitchFamily="18" charset="2"/>
              <a:buNone/>
              <a:defRPr/>
            </a:pPr>
            <a:r>
              <a:rPr lang="en-US" sz="2000" dirty="0">
                <a:latin typeface="Arial" panose="020B0604020202020204" pitchFamily="34" charset="0"/>
                <a:cs typeface="Arial" panose="020B0604020202020204" pitchFamily="34" charset="0"/>
              </a:rPr>
              <a:t>Eligible applicants are IHEs or Consortia of IHEs   	</a:t>
            </a:r>
          </a:p>
          <a:p>
            <a:pPr marL="0" indent="0" eaLnBrk="1" fontAlgn="auto" hangingPunct="1">
              <a:spcBef>
                <a:spcPts val="0"/>
              </a:spcBef>
              <a:spcAft>
                <a:spcPts val="0"/>
              </a:spcAft>
              <a:buFont typeface="Wingdings 3" pitchFamily="18" charset="2"/>
              <a:buNone/>
              <a:defRPr/>
            </a:pPr>
            <a:r>
              <a:rPr lang="en-US" sz="2000" b="1" dirty="0">
                <a:latin typeface="Arial" panose="020B0604020202020204" pitchFamily="34" charset="0"/>
                <a:cs typeface="Arial" panose="020B0604020202020204" pitchFamily="34" charset="0"/>
              </a:rPr>
              <a:t>(All eligible applicants must meet the definition of an IHE</a:t>
            </a:r>
          </a:p>
          <a:p>
            <a:pPr marL="0" indent="0" eaLnBrk="1" fontAlgn="auto" hangingPunct="1">
              <a:spcBef>
                <a:spcPts val="0"/>
              </a:spcBef>
              <a:spcAft>
                <a:spcPts val="0"/>
              </a:spcAft>
              <a:buFont typeface="Wingdings 3" pitchFamily="18" charset="2"/>
              <a:buNone/>
              <a:defRPr/>
            </a:pPr>
            <a:r>
              <a:rPr lang="en-US" sz="2000" b="1" dirty="0">
                <a:latin typeface="Arial" panose="020B0604020202020204" pitchFamily="34" charset="0"/>
                <a:cs typeface="Arial" panose="020B0604020202020204" pitchFamily="34" charset="0"/>
              </a:rPr>
              <a:t>as outlined in the 2020 TPSID application);</a:t>
            </a:r>
          </a:p>
          <a:p>
            <a:pPr marL="0" indent="0" eaLnBrk="1" fontAlgn="auto" hangingPunct="1">
              <a:spcBef>
                <a:spcPts val="0"/>
              </a:spcBef>
              <a:spcAft>
                <a:spcPts val="0"/>
              </a:spcAft>
              <a:buFont typeface="Wingdings 3" pitchFamily="18" charset="2"/>
              <a:buNone/>
              <a:defRPr/>
            </a:pPr>
            <a:endParaRPr lang="en-US" sz="2000" b="1" dirty="0">
              <a:latin typeface="Arial" panose="020B0604020202020204" pitchFamily="34" charset="0"/>
              <a:cs typeface="Arial" panose="020B0604020202020204" pitchFamily="34" charset="0"/>
            </a:endParaRPr>
          </a:p>
          <a:p>
            <a:pPr marL="109728" indent="0" eaLnBrk="1" fontAlgn="auto" hangingPunct="1">
              <a:lnSpc>
                <a:spcPct val="80000"/>
              </a:lnSpc>
              <a:spcBef>
                <a:spcPct val="0"/>
              </a:spcBef>
              <a:spcAft>
                <a:spcPts val="0"/>
              </a:spcAft>
              <a:buFont typeface="Wingdings 3" pitchFamily="18" charset="2"/>
              <a:buNone/>
              <a:defRPr/>
            </a:pPr>
            <a:r>
              <a:rPr lang="en-US" altLang="en-US" sz="2000" b="1" dirty="0">
                <a:latin typeface="Arial" panose="020B0604020202020204" pitchFamily="34" charset="0"/>
                <a:cs typeface="Arial" panose="020B0604020202020204" pitchFamily="34" charset="0"/>
              </a:rPr>
              <a:t>Institutions of Higher Education (IHEs) or Consortia of IHEs are:</a:t>
            </a:r>
          </a:p>
          <a:p>
            <a:pPr marL="109728" indent="0" eaLnBrk="1" fontAlgn="auto" hangingPunct="1">
              <a:lnSpc>
                <a:spcPct val="80000"/>
              </a:lnSpc>
              <a:spcBef>
                <a:spcPct val="0"/>
              </a:spcBef>
              <a:spcAft>
                <a:spcPts val="0"/>
              </a:spcAft>
              <a:buFont typeface="Wingdings 3" pitchFamily="18" charset="2"/>
              <a:buNone/>
              <a:defRPr/>
            </a:pPr>
            <a:endParaRPr lang="en-US" altLang="en-US" sz="2000" b="1" dirty="0">
              <a:latin typeface="Arial" panose="020B0604020202020204" pitchFamily="34" charset="0"/>
              <a:cs typeface="Arial" panose="020B0604020202020204" pitchFamily="34" charset="0"/>
            </a:endParaRPr>
          </a:p>
          <a:p>
            <a:pPr marL="109728" indent="0" eaLnBrk="1" fontAlgn="auto" hangingPunct="1">
              <a:lnSpc>
                <a:spcPct val="80000"/>
              </a:lnSpc>
              <a:spcBef>
                <a:spcPct val="0"/>
              </a:spcBef>
              <a:spcAft>
                <a:spcPts val="0"/>
              </a:spcAft>
              <a:buFont typeface="Wingdings 3" pitchFamily="18" charset="2"/>
              <a:buNone/>
              <a:defRPr/>
            </a:pPr>
            <a:r>
              <a:rPr lang="en-US" altLang="en-US" sz="2000" dirty="0">
                <a:latin typeface="Arial" panose="020B0604020202020204" pitchFamily="34" charset="0"/>
                <a:cs typeface="Arial" panose="020B0604020202020204" pitchFamily="34" charset="0"/>
              </a:rPr>
              <a:t>Non-profit, private, degree conferring institutions are allowed to be a part of the consortium of IHEs (this includes two-year colleges and community colleges).</a:t>
            </a:r>
          </a:p>
          <a:p>
            <a:pPr marL="109728" indent="0" eaLnBrk="1" fontAlgn="auto" hangingPunct="1">
              <a:lnSpc>
                <a:spcPct val="80000"/>
              </a:lnSpc>
              <a:spcBef>
                <a:spcPct val="0"/>
              </a:spcBef>
              <a:spcAft>
                <a:spcPts val="0"/>
              </a:spcAft>
              <a:buFont typeface="Wingdings 3" pitchFamily="18" charset="2"/>
              <a:buNone/>
              <a:defRPr/>
            </a:pPr>
            <a:endParaRPr lang="en-US" altLang="en-US" sz="2000" dirty="0">
              <a:latin typeface="Arial" panose="020B0604020202020204" pitchFamily="34" charset="0"/>
              <a:cs typeface="Arial" panose="020B0604020202020204" pitchFamily="34" charset="0"/>
            </a:endParaRPr>
          </a:p>
          <a:p>
            <a:pPr marL="109728" indent="0" eaLnBrk="1" fontAlgn="auto" hangingPunct="1">
              <a:lnSpc>
                <a:spcPct val="80000"/>
              </a:lnSpc>
              <a:spcBef>
                <a:spcPct val="0"/>
              </a:spcBef>
              <a:spcAft>
                <a:spcPts val="0"/>
              </a:spcAft>
              <a:buFont typeface="Wingdings 3" pitchFamily="18" charset="2"/>
              <a:buNone/>
              <a:defRPr/>
            </a:pPr>
            <a:r>
              <a:rPr lang="en-US" altLang="en-US" sz="2000" dirty="0">
                <a:latin typeface="Arial" panose="020B0604020202020204" pitchFamily="34" charset="0"/>
                <a:cs typeface="Arial" panose="020B0604020202020204" pitchFamily="34" charset="0"/>
              </a:rPr>
              <a:t>Proprietary schools are not eligible applicants because they do not meet the definition of an IHE, as outlined in the 2020 TPSID application. </a:t>
            </a:r>
          </a:p>
          <a:p>
            <a:pPr marL="621792" lvl="1" eaLnBrk="1" fontAlgn="auto" hangingPunct="1">
              <a:lnSpc>
                <a:spcPct val="80000"/>
              </a:lnSpc>
              <a:spcBef>
                <a:spcPts val="324"/>
              </a:spcBef>
              <a:spcAft>
                <a:spcPts val="0"/>
              </a:spcAft>
              <a:buFontTx/>
              <a:buNone/>
              <a:defRPr/>
            </a:pPr>
            <a:endParaRPr lang="en-US" altLang="en-US" sz="2000" dirty="0">
              <a:latin typeface="Arial" panose="020B0604020202020204" pitchFamily="34" charset="0"/>
              <a:cs typeface="Arial" panose="020B0604020202020204" pitchFamily="34" charset="0"/>
            </a:endParaRPr>
          </a:p>
          <a:p>
            <a:pPr marL="365760" indent="-256032" eaLnBrk="1" fontAlgn="auto" hangingPunct="1">
              <a:spcAft>
                <a:spcPts val="0"/>
              </a:spcAft>
              <a:buFontTx/>
              <a:buNone/>
              <a:defRPr/>
            </a:pPr>
            <a:endParaRPr lang="en-US" sz="2000" dirty="0">
              <a:latin typeface="Arial" panose="020B0604020202020204" pitchFamily="34" charset="0"/>
              <a:cs typeface="Arial" panose="020B0604020202020204" pitchFamily="34" charset="0"/>
            </a:endParaRPr>
          </a:p>
        </p:txBody>
      </p:sp>
      <p:sp>
        <p:nvSpPr>
          <p:cNvPr id="13315" name="Rectangle 35"/>
          <p:cNvSpPr>
            <a:spLocks noGrp="1" noChangeArrowheads="1"/>
          </p:cNvSpPr>
          <p:nvPr>
            <p:ph type="ftr" sz="quarter" idx="11"/>
          </p:nvPr>
        </p:nvSpPr>
        <p:spPr bwMode="auto">
          <a:xfrm>
            <a:off x="2362200" y="6249988"/>
            <a:ext cx="4724400" cy="228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r>
              <a:rPr lang="en-US" altLang="en-US" sz="1400">
                <a:latin typeface="Times New Roman" pitchFamily="18" charset="0"/>
              </a:rPr>
              <a:t>US Dept of Education- Office of Postsecondary Education</a:t>
            </a:r>
          </a:p>
        </p:txBody>
      </p:sp>
      <p:sp>
        <p:nvSpPr>
          <p:cNvPr id="13316" name="Rectangle 36"/>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fld id="{310B4C35-C697-4591-B1CF-FF7CCFF49278}" type="slidenum">
              <a:rPr lang="en-US" altLang="en-US" sz="1400" smtClean="0">
                <a:latin typeface="Times New Roman" pitchFamily="18" charset="0"/>
              </a:rPr>
              <a:pPr eaLnBrk="1" hangingPunct="1">
                <a:spcBef>
                  <a:spcPct val="0"/>
                </a:spcBef>
                <a:buClrTx/>
                <a:buSzTx/>
                <a:buFontTx/>
                <a:buNone/>
              </a:pPr>
              <a:t>6</a:t>
            </a:fld>
            <a:endParaRPr lang="en-US" altLang="en-US" sz="1400">
              <a:latin typeface="Times New Roman" pitchFamily="18" charset="0"/>
            </a:endParaRPr>
          </a:p>
        </p:txBody>
      </p:sp>
      <p:sp>
        <p:nvSpPr>
          <p:cNvPr id="6148" name="Rectangle 2"/>
          <p:cNvSpPr>
            <a:spLocks noGrp="1" noChangeArrowheads="1"/>
          </p:cNvSpPr>
          <p:nvPr>
            <p:ph type="title"/>
          </p:nvPr>
        </p:nvSpPr>
        <p:spPr>
          <a:xfrm>
            <a:off x="1172369" y="223838"/>
            <a:ext cx="7696200" cy="769937"/>
          </a:xfrm>
          <a:extLst>
            <a:ext uri="{909E8E84-426E-40DD-AFC4-6F175D3DCCD1}">
              <a14:hiddenFill xmlns:a14="http://schemas.microsoft.com/office/drawing/2010/main">
                <a:solidFill>
                  <a:srgbClr val="FFFFFF"/>
                </a:solidFill>
              </a14:hiddenFill>
            </a:ext>
          </a:extLst>
        </p:spPr>
        <p:txBody>
          <a:bodyPr/>
          <a:lstStyle/>
          <a:p>
            <a:pPr eaLnBrk="1" fontAlgn="auto" hangingPunct="1">
              <a:spcAft>
                <a:spcPts val="0"/>
              </a:spcAft>
              <a:defRPr/>
            </a:pPr>
            <a:r>
              <a:rPr lang="en-US" altLang="en-US" sz="3600" dirty="0">
                <a:solidFill>
                  <a:schemeClr val="tx1"/>
                </a:solidFill>
                <a:effectLst/>
                <a:latin typeface="Arial" panose="020B0604020202020204" pitchFamily="34" charset="0"/>
                <a:cs typeface="Arial" panose="020B0604020202020204" pitchFamily="34" charset="0"/>
              </a:rPr>
              <a:t>TPSID Program Description</a:t>
            </a: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9" name="Rectangle 3"/>
          <p:cNvSpPr>
            <a:spLocks noGrp="1" noChangeArrowheads="1"/>
          </p:cNvSpPr>
          <p:nvPr>
            <p:ph idx="1"/>
          </p:nvPr>
        </p:nvSpPr>
        <p:spPr>
          <a:xfrm>
            <a:off x="304800" y="609600"/>
            <a:ext cx="8610600" cy="3711575"/>
          </a:xfrm>
        </p:spPr>
        <p:txBody>
          <a:bodyPr>
            <a:noAutofit/>
          </a:bodyPr>
          <a:lstStyle/>
          <a:p>
            <a:pPr marL="0" indent="0" eaLnBrk="1" fontAlgn="auto" hangingPunct="1">
              <a:spcBef>
                <a:spcPts val="0"/>
              </a:spcBef>
              <a:spcAft>
                <a:spcPts val="0"/>
              </a:spcAft>
              <a:buFont typeface="Wingdings 3" pitchFamily="18" charset="2"/>
              <a:buNone/>
              <a:defRPr/>
            </a:pPr>
            <a:endParaRPr lang="en-US" sz="2000" dirty="0">
              <a:latin typeface="Arial" panose="020B0604020202020204" pitchFamily="34" charset="0"/>
              <a:cs typeface="Arial" panose="020B0604020202020204" pitchFamily="34" charset="0"/>
            </a:endParaRPr>
          </a:p>
          <a:p>
            <a:pPr marL="0" indent="0" algn="ctr" eaLnBrk="1" fontAlgn="auto" hangingPunct="1">
              <a:spcBef>
                <a:spcPts val="0"/>
              </a:spcBef>
              <a:spcAft>
                <a:spcPts val="0"/>
              </a:spcAft>
              <a:buFont typeface="Wingdings 3" pitchFamily="18" charset="2"/>
              <a:buNone/>
              <a:defRPr/>
            </a:pPr>
            <a:r>
              <a:rPr lang="en-US" sz="2000" dirty="0">
                <a:latin typeface="Arial" panose="020B0604020202020204" pitchFamily="34" charset="0"/>
                <a:cs typeface="Arial" panose="020B0604020202020204" pitchFamily="34" charset="0"/>
              </a:rPr>
              <a:t>   Reminders to TPSID Program applicants </a:t>
            </a:r>
          </a:p>
          <a:p>
            <a:pPr marL="0" indent="0" algn="ctr" eaLnBrk="1" fontAlgn="auto" hangingPunct="1">
              <a:spcBef>
                <a:spcPts val="0"/>
              </a:spcBef>
              <a:spcAft>
                <a:spcPts val="0"/>
              </a:spcAft>
              <a:buFont typeface="Wingdings 3" pitchFamily="18" charset="2"/>
              <a:buNone/>
              <a:defRPr/>
            </a:pPr>
            <a:r>
              <a:rPr lang="en-US" sz="2000" dirty="0">
                <a:latin typeface="Arial" panose="020B0604020202020204" pitchFamily="34" charset="0"/>
                <a:cs typeface="Arial" panose="020B0604020202020204" pitchFamily="34" charset="0"/>
              </a:rPr>
              <a:t>regarding LEA state requirements </a:t>
            </a:r>
          </a:p>
          <a:p>
            <a:pPr marL="0" indent="-256032" algn="ctr" eaLnBrk="1" fontAlgn="auto" hangingPunct="1">
              <a:spcBef>
                <a:spcPts val="0"/>
              </a:spcBef>
              <a:spcAft>
                <a:spcPts val="0"/>
              </a:spcAft>
              <a:buFont typeface="Wingdings 3"/>
              <a:buChar char=""/>
              <a:defRPr/>
            </a:pPr>
            <a:endParaRPr lang="en-US" sz="2000" dirty="0">
              <a:latin typeface="Arial" panose="020B0604020202020204" pitchFamily="34" charset="0"/>
              <a:cs typeface="Arial" panose="020B0604020202020204" pitchFamily="34" charset="0"/>
            </a:endParaRPr>
          </a:p>
          <a:p>
            <a:pPr marL="0" indent="-256032" eaLnBrk="1" fontAlgn="auto" hangingPunct="1">
              <a:spcBef>
                <a:spcPts val="0"/>
              </a:spcBef>
              <a:spcAft>
                <a:spcPts val="0"/>
              </a:spcAft>
              <a:buFont typeface="Wingdings 3"/>
              <a:buChar char=""/>
              <a:defRPr/>
            </a:pPr>
            <a:r>
              <a:rPr lang="en-US" sz="2000" b="1" dirty="0">
                <a:latin typeface="Arial" panose="020B0604020202020204" pitchFamily="34" charset="0"/>
                <a:cs typeface="Arial" panose="020B0604020202020204" pitchFamily="34" charset="0"/>
              </a:rPr>
              <a:t>REMINDER #3 (continued): </a:t>
            </a:r>
            <a:r>
              <a:rPr lang="en-US" sz="2000" dirty="0">
                <a:latin typeface="Arial" panose="020B0604020202020204" pitchFamily="34" charset="0"/>
                <a:cs typeface="Arial" panose="020B0604020202020204" pitchFamily="34" charset="0"/>
              </a:rPr>
              <a:t>Additionally, eligible comprehensive transition and postsecondary programs, which operate through institutions, must meet the program requirements in Sec.  668.232, including establishing a policy for determining whether a student enrolled in the comprehensive transition and postsecondary program is making satisfactory academic progress.</a:t>
            </a:r>
          </a:p>
          <a:p>
            <a:pPr marL="0" indent="-256032" eaLnBrk="1" fontAlgn="auto" hangingPunct="1">
              <a:spcBef>
                <a:spcPts val="0"/>
              </a:spcBef>
              <a:spcAft>
                <a:spcPts val="0"/>
              </a:spcAft>
              <a:buFont typeface="Wingdings 3"/>
              <a:buChar char=""/>
              <a:defRPr/>
            </a:pPr>
            <a:endParaRPr lang="en-US" sz="2000" dirty="0">
              <a:latin typeface="Arial" panose="020B0604020202020204" pitchFamily="34" charset="0"/>
              <a:cs typeface="Arial" panose="020B0604020202020204" pitchFamily="34" charset="0"/>
            </a:endParaRPr>
          </a:p>
          <a:p>
            <a:pPr marL="0" indent="-256032" eaLnBrk="1" fontAlgn="auto" hangingPunct="1">
              <a:spcBef>
                <a:spcPts val="0"/>
              </a:spcBef>
              <a:spcAft>
                <a:spcPts val="0"/>
              </a:spcAft>
              <a:buFont typeface="Wingdings 3"/>
              <a:buChar char=""/>
              <a:defRPr/>
            </a:pPr>
            <a:r>
              <a:rPr lang="en-US" sz="2000" dirty="0">
                <a:latin typeface="Arial" panose="020B0604020202020204" pitchFamily="34" charset="0"/>
                <a:cs typeface="Arial" panose="020B0604020202020204" pitchFamily="34" charset="0"/>
              </a:rPr>
              <a:t>These provisions mean that, if public agencies of a state operate comprehensive transition and postsecondary programs that dually enroll students who are covered by the IDEA to provide services included in the students' IEPs, the state must ensure that interagency agreements or other written mechanisms meeting these requirements are in place. </a:t>
            </a:r>
          </a:p>
        </p:txBody>
      </p:sp>
      <p:sp>
        <p:nvSpPr>
          <p:cNvPr id="47107" name="Rectangle 35"/>
          <p:cNvSpPr>
            <a:spLocks noGrp="1" noChangeArrowheads="1"/>
          </p:cNvSpPr>
          <p:nvPr>
            <p:ph type="ftr" sz="quarter" idx="11"/>
          </p:nvPr>
        </p:nvSpPr>
        <p:spPr bwMode="auto">
          <a:xfrm>
            <a:off x="2362200" y="6249988"/>
            <a:ext cx="4724400" cy="228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r>
              <a:rPr lang="en-US" altLang="en-US" sz="1400">
                <a:latin typeface="Times New Roman" pitchFamily="18" charset="0"/>
              </a:rPr>
              <a:t>US Dept of Education- Office of Postsecondary Education</a:t>
            </a:r>
          </a:p>
        </p:txBody>
      </p:sp>
      <p:sp>
        <p:nvSpPr>
          <p:cNvPr id="47108" name="Rectangle 36"/>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fld id="{ED4B55E0-B8CC-4D4A-BE78-4D4CC3866AAA}" type="slidenum">
              <a:rPr lang="en-US" altLang="en-US" sz="1400" smtClean="0">
                <a:latin typeface="Times New Roman" pitchFamily="18" charset="0"/>
              </a:rPr>
              <a:pPr eaLnBrk="1" hangingPunct="1">
                <a:spcBef>
                  <a:spcPct val="0"/>
                </a:spcBef>
                <a:buClrTx/>
                <a:buSzTx/>
                <a:buFontTx/>
                <a:buNone/>
              </a:pPr>
              <a:t>60</a:t>
            </a:fld>
            <a:endParaRPr lang="en-US" altLang="en-US" sz="1400">
              <a:latin typeface="Times New Roman" pitchFamily="18" charset="0"/>
            </a:endParaRPr>
          </a:p>
        </p:txBody>
      </p:sp>
      <p:sp>
        <p:nvSpPr>
          <p:cNvPr id="6148" name="Rectangle 2"/>
          <p:cNvSpPr>
            <a:spLocks noGrp="1" noChangeArrowheads="1"/>
          </p:cNvSpPr>
          <p:nvPr>
            <p:ph type="title"/>
          </p:nvPr>
        </p:nvSpPr>
        <p:spPr>
          <a:xfrm>
            <a:off x="838200" y="228600"/>
            <a:ext cx="7696200" cy="769937"/>
          </a:xfrm>
          <a:extLst>
            <a:ext uri="{909E8E84-426E-40DD-AFC4-6F175D3DCCD1}">
              <a14:hiddenFill xmlns:a14="http://schemas.microsoft.com/office/drawing/2010/main">
                <a:solidFill>
                  <a:srgbClr val="FFFFFF"/>
                </a:solidFill>
              </a14:hiddenFill>
            </a:ext>
          </a:extLst>
        </p:spPr>
        <p:txBody>
          <a:bodyPr>
            <a:normAutofit fontScale="90000"/>
          </a:bodyPr>
          <a:lstStyle/>
          <a:p>
            <a:pPr eaLnBrk="1" fontAlgn="auto" hangingPunct="1">
              <a:spcAft>
                <a:spcPts val="0"/>
              </a:spcAft>
              <a:defRPr/>
            </a:pPr>
            <a:r>
              <a:rPr lang="en-US" altLang="en-US" sz="3600" dirty="0">
                <a:solidFill>
                  <a:schemeClr val="tx1"/>
                </a:solidFill>
                <a:effectLst/>
                <a:latin typeface="Arial" panose="020B0604020202020204" pitchFamily="34" charset="0"/>
                <a:cs typeface="Arial" panose="020B0604020202020204" pitchFamily="34" charset="0"/>
              </a:rPr>
              <a:t>Program Description-Absolute Priority</a:t>
            </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9" name="Rectangle 3"/>
          <p:cNvSpPr>
            <a:spLocks noGrp="1" noChangeArrowheads="1"/>
          </p:cNvSpPr>
          <p:nvPr>
            <p:ph idx="1"/>
          </p:nvPr>
        </p:nvSpPr>
        <p:spPr>
          <a:xfrm>
            <a:off x="304800" y="609600"/>
            <a:ext cx="8610600" cy="3711575"/>
          </a:xfrm>
        </p:spPr>
        <p:txBody>
          <a:bodyPr>
            <a:noAutofit/>
          </a:bodyPr>
          <a:lstStyle/>
          <a:p>
            <a:pPr marL="0" indent="0" eaLnBrk="1" fontAlgn="auto" hangingPunct="1">
              <a:spcBef>
                <a:spcPts val="0"/>
              </a:spcBef>
              <a:spcAft>
                <a:spcPts val="0"/>
              </a:spcAft>
              <a:buFont typeface="Wingdings 3" pitchFamily="18" charset="2"/>
              <a:buNone/>
              <a:defRPr/>
            </a:pPr>
            <a:endParaRPr lang="en-US" sz="2000" dirty="0">
              <a:latin typeface="Arial" panose="020B0604020202020204" pitchFamily="34" charset="0"/>
              <a:cs typeface="Arial" panose="020B0604020202020204" pitchFamily="34" charset="0"/>
            </a:endParaRPr>
          </a:p>
          <a:p>
            <a:pPr marL="0" indent="0" algn="ctr" eaLnBrk="1" fontAlgn="auto" hangingPunct="1">
              <a:spcBef>
                <a:spcPts val="0"/>
              </a:spcBef>
              <a:spcAft>
                <a:spcPts val="0"/>
              </a:spcAft>
              <a:buFont typeface="Wingdings 3" pitchFamily="18" charset="2"/>
              <a:buNone/>
              <a:defRPr/>
            </a:pPr>
            <a:r>
              <a:rPr lang="en-US" sz="2000" dirty="0">
                <a:latin typeface="Arial" panose="020B0604020202020204" pitchFamily="34" charset="0"/>
                <a:cs typeface="Arial" panose="020B0604020202020204" pitchFamily="34" charset="0"/>
              </a:rPr>
              <a:t>   Reminders to TPSID Program applicants </a:t>
            </a:r>
          </a:p>
          <a:p>
            <a:pPr marL="0" indent="0" algn="ctr" eaLnBrk="1" fontAlgn="auto" hangingPunct="1">
              <a:spcBef>
                <a:spcPts val="0"/>
              </a:spcBef>
              <a:spcAft>
                <a:spcPts val="0"/>
              </a:spcAft>
              <a:buFont typeface="Wingdings 3" pitchFamily="18" charset="2"/>
              <a:buNone/>
              <a:defRPr/>
            </a:pPr>
            <a:r>
              <a:rPr lang="en-US" sz="2000" dirty="0">
                <a:latin typeface="Arial" panose="020B0604020202020204" pitchFamily="34" charset="0"/>
                <a:cs typeface="Arial" panose="020B0604020202020204" pitchFamily="34" charset="0"/>
              </a:rPr>
              <a:t>regarding LEA state requirements </a:t>
            </a:r>
          </a:p>
          <a:p>
            <a:pPr marL="0" indent="-256032" algn="ctr" eaLnBrk="1" fontAlgn="auto" hangingPunct="1">
              <a:spcBef>
                <a:spcPts val="0"/>
              </a:spcBef>
              <a:spcAft>
                <a:spcPts val="0"/>
              </a:spcAft>
              <a:buFont typeface="Wingdings 3"/>
              <a:buChar char=""/>
              <a:defRPr/>
            </a:pPr>
            <a:endParaRPr lang="en-US" sz="2000" dirty="0">
              <a:latin typeface="Arial" panose="020B0604020202020204" pitchFamily="34" charset="0"/>
              <a:cs typeface="Arial" panose="020B0604020202020204" pitchFamily="34" charset="0"/>
            </a:endParaRPr>
          </a:p>
          <a:p>
            <a:pPr marL="0" indent="0" eaLnBrk="1" fontAlgn="auto" hangingPunct="1">
              <a:spcBef>
                <a:spcPts val="0"/>
              </a:spcBef>
              <a:spcAft>
                <a:spcPts val="0"/>
              </a:spcAft>
              <a:buNone/>
              <a:defRPr/>
            </a:pPr>
            <a:r>
              <a:rPr lang="en-US" sz="2000" b="1" dirty="0">
                <a:latin typeface="Arial" panose="020B0604020202020204" pitchFamily="34" charset="0"/>
                <a:cs typeface="Arial" panose="020B0604020202020204" pitchFamily="34" charset="0"/>
              </a:rPr>
              <a:t>TPSID PROGRAM APPLICANTS </a:t>
            </a:r>
            <a:r>
              <a:rPr lang="en-US" sz="2000" dirty="0">
                <a:latin typeface="Arial" panose="020B0604020202020204" pitchFamily="34" charset="0"/>
                <a:cs typeface="Arial" panose="020B0604020202020204" pitchFamily="34" charset="0"/>
              </a:rPr>
              <a:t>are advised to please be sure to carefully consider what is being proposed via your comprehensive transition and postsecondary program vs. what IDEA (and other pertinent sources) is/are willing to pay for.</a:t>
            </a:r>
          </a:p>
          <a:p>
            <a:pPr marL="0" indent="-256032" eaLnBrk="1" fontAlgn="auto" hangingPunct="1">
              <a:spcBef>
                <a:spcPts val="0"/>
              </a:spcBef>
              <a:spcAft>
                <a:spcPts val="0"/>
              </a:spcAft>
              <a:buFont typeface="Wingdings 3"/>
              <a:buChar char=""/>
              <a:defRPr/>
            </a:pPr>
            <a:endParaRPr lang="en-US" sz="2000" dirty="0">
              <a:latin typeface="Arial" panose="020B0604020202020204" pitchFamily="34" charset="0"/>
              <a:cs typeface="Arial" panose="020B0604020202020204" pitchFamily="34" charset="0"/>
            </a:endParaRPr>
          </a:p>
        </p:txBody>
      </p:sp>
      <p:sp>
        <p:nvSpPr>
          <p:cNvPr id="48131" name="Rectangle 35"/>
          <p:cNvSpPr>
            <a:spLocks noGrp="1" noChangeArrowheads="1"/>
          </p:cNvSpPr>
          <p:nvPr>
            <p:ph type="ftr" sz="quarter" idx="11"/>
          </p:nvPr>
        </p:nvSpPr>
        <p:spPr bwMode="auto">
          <a:xfrm>
            <a:off x="2362200" y="6249988"/>
            <a:ext cx="4724400" cy="228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r>
              <a:rPr lang="en-US" altLang="en-US" sz="1400">
                <a:latin typeface="Times New Roman" pitchFamily="18" charset="0"/>
              </a:rPr>
              <a:t>US Dept of Education- Office of Postsecondary Education</a:t>
            </a:r>
          </a:p>
        </p:txBody>
      </p:sp>
      <p:sp>
        <p:nvSpPr>
          <p:cNvPr id="48132" name="Rectangle 36"/>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fld id="{21402326-2D6E-424C-AF92-B303FE42E8A9}" type="slidenum">
              <a:rPr lang="en-US" altLang="en-US" sz="1400" smtClean="0">
                <a:latin typeface="Times New Roman" pitchFamily="18" charset="0"/>
              </a:rPr>
              <a:pPr eaLnBrk="1" hangingPunct="1">
                <a:spcBef>
                  <a:spcPct val="0"/>
                </a:spcBef>
                <a:buClrTx/>
                <a:buSzTx/>
                <a:buFontTx/>
                <a:buNone/>
              </a:pPr>
              <a:t>61</a:t>
            </a:fld>
            <a:endParaRPr lang="en-US" altLang="en-US" sz="1400">
              <a:latin typeface="Times New Roman" pitchFamily="18" charset="0"/>
            </a:endParaRPr>
          </a:p>
        </p:txBody>
      </p:sp>
      <p:sp>
        <p:nvSpPr>
          <p:cNvPr id="6148" name="Rectangle 2"/>
          <p:cNvSpPr>
            <a:spLocks noGrp="1" noChangeArrowheads="1"/>
          </p:cNvSpPr>
          <p:nvPr>
            <p:ph type="title"/>
          </p:nvPr>
        </p:nvSpPr>
        <p:spPr>
          <a:xfrm>
            <a:off x="609600" y="152400"/>
            <a:ext cx="7696200" cy="769937"/>
          </a:xfrm>
          <a:extLst>
            <a:ext uri="{909E8E84-426E-40DD-AFC4-6F175D3DCCD1}">
              <a14:hiddenFill xmlns:a14="http://schemas.microsoft.com/office/drawing/2010/main">
                <a:solidFill>
                  <a:srgbClr val="FFFFFF"/>
                </a:solidFill>
              </a14:hiddenFill>
            </a:ext>
          </a:extLst>
        </p:spPr>
        <p:txBody>
          <a:bodyPr>
            <a:normAutofit fontScale="90000"/>
          </a:bodyPr>
          <a:lstStyle/>
          <a:p>
            <a:pPr eaLnBrk="1" fontAlgn="auto" hangingPunct="1">
              <a:spcAft>
                <a:spcPts val="0"/>
              </a:spcAft>
              <a:defRPr/>
            </a:pPr>
            <a:r>
              <a:rPr lang="en-US" altLang="en-US" sz="3600" dirty="0">
                <a:solidFill>
                  <a:schemeClr val="tx1"/>
                </a:solidFill>
                <a:effectLst/>
                <a:latin typeface="Arial" panose="020B0604020202020204" pitchFamily="34" charset="0"/>
                <a:cs typeface="Arial" panose="020B0604020202020204" pitchFamily="34" charset="0"/>
              </a:rPr>
              <a:t>Program Description Absolute Priority</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9" name="Rectangle 3"/>
          <p:cNvSpPr>
            <a:spLocks noGrp="1" noChangeArrowheads="1"/>
          </p:cNvSpPr>
          <p:nvPr>
            <p:ph idx="1"/>
          </p:nvPr>
        </p:nvSpPr>
        <p:spPr>
          <a:xfrm>
            <a:off x="990600" y="609600"/>
            <a:ext cx="7467600" cy="5029200"/>
          </a:xfrm>
        </p:spPr>
        <p:txBody>
          <a:bodyPr>
            <a:noAutofit/>
          </a:bodyPr>
          <a:lstStyle/>
          <a:p>
            <a:pPr marL="0" indent="0" eaLnBrk="1" fontAlgn="auto" hangingPunct="1">
              <a:spcBef>
                <a:spcPts val="0"/>
              </a:spcBef>
              <a:spcAft>
                <a:spcPts val="0"/>
              </a:spcAft>
              <a:buFont typeface="Wingdings 3" pitchFamily="18" charset="2"/>
              <a:buNone/>
              <a:defRPr/>
            </a:pPr>
            <a:endParaRPr lang="en-US" sz="2000" dirty="0">
              <a:latin typeface="Arial" panose="020B0604020202020204" pitchFamily="34" charset="0"/>
              <a:cs typeface="Arial" panose="020B0604020202020204" pitchFamily="34" charset="0"/>
            </a:endParaRPr>
          </a:p>
          <a:p>
            <a:pPr marL="0" indent="0" eaLnBrk="1" fontAlgn="auto" hangingPunct="1">
              <a:spcBef>
                <a:spcPts val="0"/>
              </a:spcBef>
              <a:spcAft>
                <a:spcPts val="0"/>
              </a:spcAft>
              <a:buFont typeface="Wingdings 3" pitchFamily="18" charset="2"/>
              <a:buNone/>
              <a:defRPr/>
            </a:pPr>
            <a:r>
              <a:rPr lang="en-US" sz="2000" dirty="0">
                <a:latin typeface="Arial" panose="020B0604020202020204" pitchFamily="34" charset="0"/>
                <a:cs typeface="Arial" panose="020B0604020202020204" pitchFamily="34" charset="0"/>
              </a:rPr>
              <a:t>(7) </a:t>
            </a:r>
            <a:r>
              <a:rPr lang="en-US" sz="2000" b="1" dirty="0">
                <a:latin typeface="Arial" panose="020B0604020202020204" pitchFamily="34" charset="0"/>
                <a:cs typeface="Arial" panose="020B0604020202020204" pitchFamily="34" charset="0"/>
              </a:rPr>
              <a:t>TPSID projects must plan for sustainability</a:t>
            </a:r>
          </a:p>
          <a:p>
            <a:pPr marL="0" indent="0" eaLnBrk="1" fontAlgn="auto" hangingPunct="1">
              <a:spcBef>
                <a:spcPts val="0"/>
              </a:spcBef>
              <a:spcAft>
                <a:spcPts val="0"/>
              </a:spcAft>
              <a:buFont typeface="Wingdings 3" pitchFamily="18" charset="2"/>
              <a:buNone/>
              <a:defRPr/>
            </a:pPr>
            <a:endParaRPr lang="en-US" sz="2000" b="1" dirty="0">
              <a:latin typeface="Arial" panose="020B0604020202020204" pitchFamily="34" charset="0"/>
              <a:cs typeface="Arial" panose="020B0604020202020204" pitchFamily="34" charset="0"/>
            </a:endParaRPr>
          </a:p>
          <a:p>
            <a:pPr marL="0" indent="0" eaLnBrk="1" fontAlgn="auto" hangingPunct="1">
              <a:spcBef>
                <a:spcPts val="0"/>
              </a:spcBef>
              <a:spcAft>
                <a:spcPts val="0"/>
              </a:spcAft>
              <a:buFont typeface="Wingdings 3" pitchFamily="18" charset="2"/>
              <a:buNone/>
              <a:defRPr/>
            </a:pPr>
            <a:r>
              <a:rPr lang="en-US" sz="2000" dirty="0">
                <a:latin typeface="Arial" panose="020B0604020202020204" pitchFamily="34" charset="0"/>
                <a:cs typeface="Arial" panose="020B0604020202020204" pitchFamily="34" charset="0"/>
              </a:rPr>
              <a:t>Examples of plans for sustainability include:</a:t>
            </a:r>
          </a:p>
          <a:p>
            <a:pPr marL="0" indent="0" eaLnBrk="1" fontAlgn="auto" hangingPunct="1">
              <a:spcBef>
                <a:spcPts val="0"/>
              </a:spcBef>
              <a:spcAft>
                <a:spcPts val="0"/>
              </a:spcAft>
              <a:buFont typeface="Wingdings 3" pitchFamily="18" charset="2"/>
              <a:buNone/>
              <a:defRPr/>
            </a:pPr>
            <a:endParaRPr lang="en-US" sz="2000" dirty="0">
              <a:latin typeface="Arial" panose="020B0604020202020204" pitchFamily="34" charset="0"/>
              <a:cs typeface="Arial" panose="020B0604020202020204" pitchFamily="34" charset="0"/>
            </a:endParaRPr>
          </a:p>
          <a:p>
            <a:pPr marL="0" indent="0" eaLnBrk="1" fontAlgn="auto" hangingPunct="1">
              <a:spcBef>
                <a:spcPts val="0"/>
              </a:spcBef>
              <a:spcAft>
                <a:spcPts val="0"/>
              </a:spcAft>
              <a:buFont typeface="Wingdings 3" pitchFamily="18" charset="2"/>
              <a:buNone/>
              <a:defRPr/>
            </a:pPr>
            <a:r>
              <a:rPr lang="en-US" sz="2000" dirty="0">
                <a:latin typeface="Arial" panose="020B0604020202020204" pitchFamily="34" charset="0"/>
                <a:cs typeface="Arial" panose="020B0604020202020204" pitchFamily="34" charset="0"/>
              </a:rPr>
              <a:t>*One TPSID project worked with their state government to promote the TPSID program and sought to have state lottery funds designated as a means of payment of tuition for TPSID project participants;</a:t>
            </a:r>
          </a:p>
          <a:p>
            <a:pPr marL="0" indent="0" eaLnBrk="1" fontAlgn="auto" hangingPunct="1">
              <a:spcBef>
                <a:spcPts val="0"/>
              </a:spcBef>
              <a:spcAft>
                <a:spcPts val="0"/>
              </a:spcAft>
              <a:buFont typeface="Wingdings 3" pitchFamily="18" charset="2"/>
              <a:buNone/>
              <a:defRPr/>
            </a:pPr>
            <a:endParaRPr lang="en-US" sz="2000" dirty="0">
              <a:latin typeface="Arial" panose="020B0604020202020204" pitchFamily="34" charset="0"/>
              <a:cs typeface="Arial" panose="020B0604020202020204" pitchFamily="34" charset="0"/>
            </a:endParaRPr>
          </a:p>
          <a:p>
            <a:pPr marL="0" indent="0" eaLnBrk="1" fontAlgn="auto" hangingPunct="1">
              <a:spcBef>
                <a:spcPts val="0"/>
              </a:spcBef>
              <a:spcAft>
                <a:spcPts val="0"/>
              </a:spcAft>
              <a:buFont typeface="Wingdings 3" pitchFamily="18" charset="2"/>
              <a:buNone/>
              <a:defRPr/>
            </a:pPr>
            <a:r>
              <a:rPr lang="en-US" sz="2000" dirty="0">
                <a:latin typeface="Arial" panose="020B0604020202020204" pitchFamily="34" charset="0"/>
                <a:cs typeface="Arial" panose="020B0604020202020204" pitchFamily="34" charset="0"/>
              </a:rPr>
              <a:t>*Another TPSID project has worked with a network of universities which will provide IHE experiences for students with ID. This IHE will serve as a model for other IHEs in their state;</a:t>
            </a:r>
          </a:p>
          <a:p>
            <a:pPr marL="0" indent="0" eaLnBrk="1" fontAlgn="auto" hangingPunct="1">
              <a:spcBef>
                <a:spcPts val="0"/>
              </a:spcBef>
              <a:spcAft>
                <a:spcPts val="0"/>
              </a:spcAft>
              <a:buFont typeface="Wingdings 3" pitchFamily="18" charset="2"/>
              <a:buNone/>
              <a:defRPr/>
            </a:pPr>
            <a:endParaRPr lang="en-US" sz="2000" dirty="0">
              <a:latin typeface="Arial" panose="020B0604020202020204" pitchFamily="34" charset="0"/>
              <a:cs typeface="Arial" panose="020B0604020202020204" pitchFamily="34" charset="0"/>
            </a:endParaRPr>
          </a:p>
          <a:p>
            <a:pPr marL="0" indent="0" eaLnBrk="1" fontAlgn="auto" hangingPunct="1">
              <a:spcBef>
                <a:spcPts val="0"/>
              </a:spcBef>
              <a:spcAft>
                <a:spcPts val="0"/>
              </a:spcAft>
              <a:buFont typeface="Wingdings 3" pitchFamily="18" charset="2"/>
              <a:buNone/>
              <a:defRPr/>
            </a:pPr>
            <a:r>
              <a:rPr lang="en-US" sz="2000" dirty="0">
                <a:latin typeface="Arial" panose="020B0604020202020204" pitchFamily="34" charset="0"/>
                <a:cs typeface="Arial" panose="020B0604020202020204" pitchFamily="34" charset="0"/>
              </a:rPr>
              <a:t>*Another IHE works with several Division of Vocational Rehabilitation transition coordinators who are employed by these entities that have committed to providing ongoing support to ID students in their IHE experiences. </a:t>
            </a:r>
          </a:p>
          <a:p>
            <a:pPr marL="0" indent="0" eaLnBrk="1" fontAlgn="auto" hangingPunct="1">
              <a:spcBef>
                <a:spcPts val="0"/>
              </a:spcBef>
              <a:spcAft>
                <a:spcPts val="0"/>
              </a:spcAft>
              <a:buFont typeface="Wingdings 3" pitchFamily="18" charset="2"/>
              <a:buNone/>
              <a:defRPr/>
            </a:pPr>
            <a:endParaRPr lang="en-US" sz="2000" dirty="0">
              <a:latin typeface="Arial" panose="020B0604020202020204" pitchFamily="34" charset="0"/>
              <a:cs typeface="Arial" panose="020B0604020202020204" pitchFamily="34" charset="0"/>
            </a:endParaRPr>
          </a:p>
          <a:p>
            <a:pPr marL="0" indent="0" eaLnBrk="1" fontAlgn="auto" hangingPunct="1">
              <a:spcBef>
                <a:spcPts val="0"/>
              </a:spcBef>
              <a:spcAft>
                <a:spcPts val="0"/>
              </a:spcAft>
              <a:buFont typeface="Wingdings 3" pitchFamily="18" charset="2"/>
              <a:buNone/>
              <a:defRPr/>
            </a:pPr>
            <a:endParaRPr lang="en-US" sz="2000" dirty="0">
              <a:latin typeface="Arial" panose="020B0604020202020204" pitchFamily="34" charset="0"/>
              <a:cs typeface="Arial" panose="020B0604020202020204" pitchFamily="34" charset="0"/>
            </a:endParaRPr>
          </a:p>
          <a:p>
            <a:pPr marL="0" indent="0" eaLnBrk="1" fontAlgn="auto" hangingPunct="1">
              <a:spcBef>
                <a:spcPts val="0"/>
              </a:spcBef>
              <a:spcAft>
                <a:spcPts val="0"/>
              </a:spcAft>
              <a:buFont typeface="Wingdings 3" pitchFamily="18" charset="2"/>
              <a:buNone/>
              <a:defRPr/>
            </a:pPr>
            <a:endParaRPr lang="en-US" sz="2000" dirty="0">
              <a:latin typeface="Arial" panose="020B0604020202020204" pitchFamily="34" charset="0"/>
              <a:cs typeface="Arial" panose="020B0604020202020204" pitchFamily="34" charset="0"/>
            </a:endParaRPr>
          </a:p>
          <a:p>
            <a:pPr marL="0" indent="-256032" eaLnBrk="1" fontAlgn="auto" hangingPunct="1">
              <a:spcBef>
                <a:spcPts val="0"/>
              </a:spcBef>
              <a:spcAft>
                <a:spcPts val="0"/>
              </a:spcAft>
              <a:buFont typeface="Wingdings 3"/>
              <a:buChar char=""/>
              <a:defRPr/>
            </a:pPr>
            <a:endParaRPr lang="en-US" sz="2000" dirty="0">
              <a:latin typeface="Arial" panose="020B0604020202020204" pitchFamily="34" charset="0"/>
              <a:cs typeface="Arial" panose="020B0604020202020204" pitchFamily="34" charset="0"/>
            </a:endParaRPr>
          </a:p>
          <a:p>
            <a:pPr marL="0" indent="-256032" eaLnBrk="1" fontAlgn="auto" hangingPunct="1">
              <a:spcBef>
                <a:spcPts val="0"/>
              </a:spcBef>
              <a:spcAft>
                <a:spcPts val="0"/>
              </a:spcAft>
              <a:buFontTx/>
              <a:buNone/>
              <a:defRPr/>
            </a:pPr>
            <a:endParaRPr lang="en-US" sz="2000" dirty="0">
              <a:latin typeface="Arial" panose="020B0604020202020204" pitchFamily="34" charset="0"/>
              <a:cs typeface="Arial" panose="020B0604020202020204" pitchFamily="34" charset="0"/>
            </a:endParaRPr>
          </a:p>
          <a:p>
            <a:pPr marL="0" indent="-256032" eaLnBrk="1" fontAlgn="auto" hangingPunct="1">
              <a:spcBef>
                <a:spcPts val="0"/>
              </a:spcBef>
              <a:spcAft>
                <a:spcPts val="0"/>
              </a:spcAft>
              <a:buFontTx/>
              <a:buNone/>
              <a:defRPr/>
            </a:pPr>
            <a:endParaRPr lang="en-US" sz="2000" dirty="0">
              <a:latin typeface="Arial" panose="020B0604020202020204" pitchFamily="34" charset="0"/>
              <a:cs typeface="Arial" panose="020B0604020202020204" pitchFamily="34" charset="0"/>
            </a:endParaRPr>
          </a:p>
          <a:p>
            <a:pPr marL="0" indent="0" eaLnBrk="1" fontAlgn="auto" hangingPunct="1">
              <a:spcBef>
                <a:spcPts val="0"/>
              </a:spcBef>
              <a:spcAft>
                <a:spcPts val="0"/>
              </a:spcAft>
              <a:buFont typeface="Wingdings 3" pitchFamily="18" charset="2"/>
              <a:buNone/>
              <a:defRPr/>
            </a:pPr>
            <a:endParaRPr lang="en-US" sz="2000" b="1" dirty="0">
              <a:latin typeface="Arial" panose="020B0604020202020204" pitchFamily="34" charset="0"/>
              <a:cs typeface="Arial" panose="020B0604020202020204" pitchFamily="34" charset="0"/>
            </a:endParaRPr>
          </a:p>
          <a:p>
            <a:pPr marL="0" indent="-256032" eaLnBrk="1" fontAlgn="auto" hangingPunct="1">
              <a:spcBef>
                <a:spcPts val="0"/>
              </a:spcBef>
              <a:spcAft>
                <a:spcPts val="0"/>
              </a:spcAft>
              <a:buFont typeface="Wingdings 3"/>
              <a:buChar char=""/>
              <a:defRPr/>
            </a:pPr>
            <a:endParaRPr lang="en-US" sz="2000" b="1" dirty="0">
              <a:latin typeface="Arial" panose="020B0604020202020204" pitchFamily="34" charset="0"/>
              <a:cs typeface="Arial" panose="020B0604020202020204" pitchFamily="34" charset="0"/>
            </a:endParaRPr>
          </a:p>
          <a:p>
            <a:pPr marL="365760" indent="-256032" eaLnBrk="1" fontAlgn="auto" hangingPunct="1">
              <a:spcAft>
                <a:spcPts val="0"/>
              </a:spcAft>
              <a:buFontTx/>
              <a:buNone/>
              <a:defRPr/>
            </a:pPr>
            <a:endParaRPr lang="en-US" sz="2000" dirty="0">
              <a:latin typeface="Arial" panose="020B0604020202020204" pitchFamily="34" charset="0"/>
              <a:cs typeface="Arial" panose="020B0604020202020204" pitchFamily="34" charset="0"/>
            </a:endParaRPr>
          </a:p>
        </p:txBody>
      </p:sp>
      <p:sp>
        <p:nvSpPr>
          <p:cNvPr id="49155" name="Rectangle 35"/>
          <p:cNvSpPr>
            <a:spLocks noGrp="1" noChangeArrowheads="1"/>
          </p:cNvSpPr>
          <p:nvPr>
            <p:ph type="ftr" sz="quarter" idx="11"/>
          </p:nvPr>
        </p:nvSpPr>
        <p:spPr bwMode="auto">
          <a:xfrm>
            <a:off x="2362200" y="6249988"/>
            <a:ext cx="4724400" cy="228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r>
              <a:rPr lang="en-US" altLang="en-US" sz="1400">
                <a:latin typeface="Times New Roman" pitchFamily="18" charset="0"/>
              </a:rPr>
              <a:t>US Dept of Education- Office of Postsecondary Education</a:t>
            </a:r>
          </a:p>
        </p:txBody>
      </p:sp>
      <p:sp>
        <p:nvSpPr>
          <p:cNvPr id="49156" name="Rectangle 36"/>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fld id="{141390BF-C04B-4BB6-B4B0-2412EAFD8DBB}" type="slidenum">
              <a:rPr lang="en-US" altLang="en-US" sz="1400" smtClean="0">
                <a:latin typeface="Times New Roman" pitchFamily="18" charset="0"/>
              </a:rPr>
              <a:pPr eaLnBrk="1" hangingPunct="1">
                <a:spcBef>
                  <a:spcPct val="0"/>
                </a:spcBef>
                <a:buClrTx/>
                <a:buSzTx/>
                <a:buFontTx/>
                <a:buNone/>
              </a:pPr>
              <a:t>62</a:t>
            </a:fld>
            <a:endParaRPr lang="en-US" altLang="en-US" sz="1400">
              <a:latin typeface="Times New Roman" pitchFamily="18" charset="0"/>
            </a:endParaRPr>
          </a:p>
        </p:txBody>
      </p:sp>
      <p:sp>
        <p:nvSpPr>
          <p:cNvPr id="6148" name="Rectangle 2"/>
          <p:cNvSpPr>
            <a:spLocks noGrp="1" noChangeArrowheads="1"/>
          </p:cNvSpPr>
          <p:nvPr>
            <p:ph type="title"/>
          </p:nvPr>
        </p:nvSpPr>
        <p:spPr>
          <a:xfrm>
            <a:off x="762000" y="152400"/>
            <a:ext cx="7696200" cy="769937"/>
          </a:xfrm>
          <a:extLst>
            <a:ext uri="{909E8E84-426E-40DD-AFC4-6F175D3DCCD1}">
              <a14:hiddenFill xmlns:a14="http://schemas.microsoft.com/office/drawing/2010/main">
                <a:solidFill>
                  <a:srgbClr val="FFFFFF"/>
                </a:solidFill>
              </a14:hiddenFill>
            </a:ext>
          </a:extLst>
        </p:spPr>
        <p:txBody>
          <a:bodyPr>
            <a:normAutofit fontScale="90000"/>
          </a:bodyPr>
          <a:lstStyle/>
          <a:p>
            <a:pPr eaLnBrk="1" fontAlgn="auto" hangingPunct="1">
              <a:spcAft>
                <a:spcPts val="0"/>
              </a:spcAft>
              <a:defRPr/>
            </a:pPr>
            <a:r>
              <a:rPr lang="en-US" altLang="en-US" sz="3600" dirty="0">
                <a:solidFill>
                  <a:schemeClr val="tx1"/>
                </a:solidFill>
                <a:effectLst/>
                <a:latin typeface="Arial" panose="020B0604020202020204" pitchFamily="34" charset="0"/>
                <a:cs typeface="Arial" panose="020B0604020202020204" pitchFamily="34" charset="0"/>
              </a:rPr>
              <a:t>Program Description Absolute Priority</a:t>
            </a: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9" name="Rectangle 3"/>
          <p:cNvSpPr>
            <a:spLocks noGrp="1" noChangeArrowheads="1"/>
          </p:cNvSpPr>
          <p:nvPr>
            <p:ph idx="1"/>
          </p:nvPr>
        </p:nvSpPr>
        <p:spPr>
          <a:xfrm>
            <a:off x="914400" y="990600"/>
            <a:ext cx="7467600" cy="5029200"/>
          </a:xfrm>
        </p:spPr>
        <p:txBody>
          <a:bodyPr>
            <a:noAutofit/>
          </a:bodyPr>
          <a:lstStyle/>
          <a:p>
            <a:pPr marL="0" indent="0" eaLnBrk="1" fontAlgn="auto" hangingPunct="1">
              <a:spcBef>
                <a:spcPts val="0"/>
              </a:spcBef>
              <a:spcAft>
                <a:spcPts val="0"/>
              </a:spcAft>
              <a:buFont typeface="Wingdings 3" pitchFamily="18" charset="2"/>
              <a:buNone/>
              <a:defRPr/>
            </a:pPr>
            <a:endParaRPr lang="en-US" sz="2000" dirty="0">
              <a:latin typeface="Arial" panose="020B0604020202020204" pitchFamily="34" charset="0"/>
              <a:cs typeface="Arial" panose="020B0604020202020204" pitchFamily="34" charset="0"/>
            </a:endParaRPr>
          </a:p>
          <a:p>
            <a:pPr marL="0" indent="0" eaLnBrk="1" fontAlgn="auto" hangingPunct="1">
              <a:spcBef>
                <a:spcPts val="0"/>
              </a:spcBef>
              <a:spcAft>
                <a:spcPts val="0"/>
              </a:spcAft>
              <a:buFont typeface="Wingdings 3" pitchFamily="18" charset="2"/>
              <a:buNone/>
              <a:defRPr/>
            </a:pPr>
            <a:r>
              <a:rPr lang="en-US" sz="2000" dirty="0">
                <a:latin typeface="Arial" panose="020B0604020202020204" pitchFamily="34" charset="0"/>
                <a:cs typeface="Arial" panose="020B0604020202020204" pitchFamily="34" charset="0"/>
              </a:rPr>
              <a:t>(8) Includes the creation and offering to each TPSID program participant a meaningful credential for students with intellectual disabilities, upon their completion of their CTP program. </a:t>
            </a:r>
          </a:p>
          <a:p>
            <a:pPr marL="0" indent="0" eaLnBrk="1" fontAlgn="auto" hangingPunct="1">
              <a:spcBef>
                <a:spcPts val="0"/>
              </a:spcBef>
              <a:spcAft>
                <a:spcPts val="0"/>
              </a:spcAft>
              <a:buFont typeface="Wingdings 3" pitchFamily="18" charset="2"/>
              <a:buNone/>
              <a:defRPr/>
            </a:pPr>
            <a:endParaRPr lang="en-US" sz="2000" dirty="0">
              <a:latin typeface="Arial" panose="020B0604020202020204" pitchFamily="34" charset="0"/>
              <a:cs typeface="Arial" panose="020B0604020202020204" pitchFamily="34" charset="0"/>
            </a:endParaRPr>
          </a:p>
          <a:p>
            <a:pPr marL="0" indent="0" eaLnBrk="1" fontAlgn="auto" hangingPunct="1">
              <a:spcBef>
                <a:spcPts val="0"/>
              </a:spcBef>
              <a:spcAft>
                <a:spcPts val="0"/>
              </a:spcAft>
              <a:buFont typeface="Wingdings 3" pitchFamily="18" charset="2"/>
              <a:buNone/>
              <a:defRPr/>
            </a:pPr>
            <a:r>
              <a:rPr lang="en-US" sz="2000" dirty="0">
                <a:latin typeface="Arial" panose="020B0604020202020204" pitchFamily="34" charset="0"/>
                <a:cs typeface="Arial" panose="020B0604020202020204" pitchFamily="34" charset="0"/>
              </a:rPr>
              <a:t>Please note that awarding meaningful credentials to your TPSID program participants who have earned them is mandatory. </a:t>
            </a:r>
          </a:p>
          <a:p>
            <a:pPr marL="0" indent="0" eaLnBrk="1" fontAlgn="auto" hangingPunct="1">
              <a:spcBef>
                <a:spcPts val="0"/>
              </a:spcBef>
              <a:spcAft>
                <a:spcPts val="0"/>
              </a:spcAft>
              <a:buFont typeface="Wingdings 3" pitchFamily="18" charset="2"/>
              <a:buNone/>
              <a:defRPr/>
            </a:pPr>
            <a:endParaRPr lang="en-US" sz="2000" dirty="0">
              <a:latin typeface="Arial" panose="020B0604020202020204" pitchFamily="34" charset="0"/>
              <a:cs typeface="Arial" panose="020B0604020202020204" pitchFamily="34" charset="0"/>
            </a:endParaRPr>
          </a:p>
          <a:p>
            <a:pPr marL="0" indent="0" eaLnBrk="1" fontAlgn="auto" hangingPunct="1">
              <a:spcBef>
                <a:spcPts val="0"/>
              </a:spcBef>
              <a:spcAft>
                <a:spcPts val="0"/>
              </a:spcAft>
              <a:buFont typeface="Wingdings 3" pitchFamily="18" charset="2"/>
              <a:buNone/>
              <a:defRPr/>
            </a:pPr>
            <a:r>
              <a:rPr lang="en-US" sz="2000" dirty="0">
                <a:latin typeface="Arial" panose="020B0604020202020204" pitchFamily="34" charset="0"/>
                <a:cs typeface="Arial" panose="020B0604020202020204" pitchFamily="34" charset="0"/>
              </a:rPr>
              <a:t>Applicants will be required to annually report (via your annual performance report) on the status of awarding meaningful credentials to those TPSID program participants who have earned them.</a:t>
            </a:r>
          </a:p>
          <a:p>
            <a:pPr marL="0" indent="0" eaLnBrk="1" fontAlgn="auto" hangingPunct="1">
              <a:spcBef>
                <a:spcPts val="0"/>
              </a:spcBef>
              <a:spcAft>
                <a:spcPts val="0"/>
              </a:spcAft>
              <a:buFont typeface="Wingdings 3" pitchFamily="18" charset="2"/>
              <a:buNone/>
              <a:defRPr/>
            </a:pPr>
            <a:endParaRPr lang="en-US" sz="2000" dirty="0">
              <a:latin typeface="Arial" panose="020B0604020202020204" pitchFamily="34" charset="0"/>
              <a:cs typeface="Arial" panose="020B0604020202020204" pitchFamily="34" charset="0"/>
            </a:endParaRPr>
          </a:p>
          <a:p>
            <a:pPr marL="0" indent="0" eaLnBrk="1" fontAlgn="auto" hangingPunct="1">
              <a:spcBef>
                <a:spcPts val="0"/>
              </a:spcBef>
              <a:spcAft>
                <a:spcPts val="0"/>
              </a:spcAft>
              <a:buFont typeface="Wingdings 3" pitchFamily="18" charset="2"/>
              <a:buNone/>
              <a:defRPr/>
            </a:pPr>
            <a:r>
              <a:rPr lang="en-US" sz="2000" dirty="0">
                <a:latin typeface="Arial" panose="020B0604020202020204" pitchFamily="34" charset="0"/>
                <a:cs typeface="Arial" panose="020B0604020202020204" pitchFamily="34" charset="0"/>
              </a:rPr>
              <a:t> </a:t>
            </a:r>
          </a:p>
          <a:p>
            <a:pPr marL="0" indent="0" eaLnBrk="1" fontAlgn="auto" hangingPunct="1">
              <a:spcBef>
                <a:spcPts val="0"/>
              </a:spcBef>
              <a:spcAft>
                <a:spcPts val="0"/>
              </a:spcAft>
              <a:buFont typeface="Wingdings 3" pitchFamily="18" charset="2"/>
              <a:buNone/>
              <a:defRPr/>
            </a:pPr>
            <a:endParaRPr lang="en-US" sz="2000" dirty="0">
              <a:latin typeface="Arial" panose="020B0604020202020204" pitchFamily="34" charset="0"/>
              <a:cs typeface="Arial" panose="020B0604020202020204" pitchFamily="34" charset="0"/>
            </a:endParaRPr>
          </a:p>
          <a:p>
            <a:pPr marL="0" indent="0" eaLnBrk="1" fontAlgn="auto" hangingPunct="1">
              <a:spcBef>
                <a:spcPts val="0"/>
              </a:spcBef>
              <a:spcAft>
                <a:spcPts val="0"/>
              </a:spcAft>
              <a:buFont typeface="Wingdings 3" pitchFamily="18" charset="2"/>
              <a:buNone/>
              <a:defRPr/>
            </a:pPr>
            <a:endParaRPr lang="en-US" sz="2000" dirty="0">
              <a:latin typeface="Arial" panose="020B0604020202020204" pitchFamily="34" charset="0"/>
              <a:cs typeface="Arial" panose="020B0604020202020204" pitchFamily="34" charset="0"/>
            </a:endParaRPr>
          </a:p>
          <a:p>
            <a:pPr marL="0" indent="0" eaLnBrk="1" fontAlgn="auto" hangingPunct="1">
              <a:spcBef>
                <a:spcPts val="0"/>
              </a:spcBef>
              <a:spcAft>
                <a:spcPts val="0"/>
              </a:spcAft>
              <a:buFont typeface="Wingdings 3" pitchFamily="18" charset="2"/>
              <a:buNone/>
              <a:defRPr/>
            </a:pPr>
            <a:endParaRPr lang="en-US" sz="2000" dirty="0">
              <a:latin typeface="Arial" panose="020B0604020202020204" pitchFamily="34" charset="0"/>
              <a:cs typeface="Arial" panose="020B0604020202020204" pitchFamily="34" charset="0"/>
            </a:endParaRPr>
          </a:p>
          <a:p>
            <a:pPr marL="0" indent="-256032" eaLnBrk="1" fontAlgn="auto" hangingPunct="1">
              <a:spcBef>
                <a:spcPts val="0"/>
              </a:spcBef>
              <a:spcAft>
                <a:spcPts val="0"/>
              </a:spcAft>
              <a:buFont typeface="Wingdings 3"/>
              <a:buChar char=""/>
              <a:defRPr/>
            </a:pPr>
            <a:endParaRPr lang="en-US" sz="2000" dirty="0">
              <a:latin typeface="Arial" panose="020B0604020202020204" pitchFamily="34" charset="0"/>
              <a:cs typeface="Arial" panose="020B0604020202020204" pitchFamily="34" charset="0"/>
            </a:endParaRPr>
          </a:p>
          <a:p>
            <a:pPr marL="0" indent="-256032" eaLnBrk="1" fontAlgn="auto" hangingPunct="1">
              <a:spcBef>
                <a:spcPts val="0"/>
              </a:spcBef>
              <a:spcAft>
                <a:spcPts val="0"/>
              </a:spcAft>
              <a:buFontTx/>
              <a:buNone/>
              <a:defRPr/>
            </a:pPr>
            <a:endParaRPr lang="en-US" sz="2000" dirty="0">
              <a:latin typeface="Arial" panose="020B0604020202020204" pitchFamily="34" charset="0"/>
              <a:cs typeface="Arial" panose="020B0604020202020204" pitchFamily="34" charset="0"/>
            </a:endParaRPr>
          </a:p>
          <a:p>
            <a:pPr marL="0" indent="-256032" eaLnBrk="1" fontAlgn="auto" hangingPunct="1">
              <a:spcBef>
                <a:spcPts val="0"/>
              </a:spcBef>
              <a:spcAft>
                <a:spcPts val="0"/>
              </a:spcAft>
              <a:buFontTx/>
              <a:buNone/>
              <a:defRPr/>
            </a:pPr>
            <a:endParaRPr lang="en-US" sz="2000" dirty="0">
              <a:latin typeface="Arial" panose="020B0604020202020204" pitchFamily="34" charset="0"/>
              <a:cs typeface="Arial" panose="020B0604020202020204" pitchFamily="34" charset="0"/>
            </a:endParaRPr>
          </a:p>
          <a:p>
            <a:pPr marL="0" indent="0" eaLnBrk="1" fontAlgn="auto" hangingPunct="1">
              <a:spcBef>
                <a:spcPts val="0"/>
              </a:spcBef>
              <a:spcAft>
                <a:spcPts val="0"/>
              </a:spcAft>
              <a:buFont typeface="Wingdings 3" pitchFamily="18" charset="2"/>
              <a:buNone/>
              <a:defRPr/>
            </a:pPr>
            <a:endParaRPr lang="en-US" sz="2000" b="1" dirty="0">
              <a:latin typeface="Arial" panose="020B0604020202020204" pitchFamily="34" charset="0"/>
              <a:cs typeface="Arial" panose="020B0604020202020204" pitchFamily="34" charset="0"/>
            </a:endParaRPr>
          </a:p>
          <a:p>
            <a:pPr marL="0" indent="-256032" eaLnBrk="1" fontAlgn="auto" hangingPunct="1">
              <a:spcBef>
                <a:spcPts val="0"/>
              </a:spcBef>
              <a:spcAft>
                <a:spcPts val="0"/>
              </a:spcAft>
              <a:buFont typeface="Wingdings 3"/>
              <a:buChar char=""/>
              <a:defRPr/>
            </a:pPr>
            <a:endParaRPr lang="en-US" sz="2000" b="1" dirty="0">
              <a:latin typeface="Arial" panose="020B0604020202020204" pitchFamily="34" charset="0"/>
              <a:cs typeface="Arial" panose="020B0604020202020204" pitchFamily="34" charset="0"/>
            </a:endParaRPr>
          </a:p>
          <a:p>
            <a:pPr marL="365760" indent="-256032" eaLnBrk="1" fontAlgn="auto" hangingPunct="1">
              <a:spcAft>
                <a:spcPts val="0"/>
              </a:spcAft>
              <a:buFontTx/>
              <a:buNone/>
              <a:defRPr/>
            </a:pPr>
            <a:endParaRPr lang="en-US" sz="2000" dirty="0">
              <a:latin typeface="Arial" panose="020B0604020202020204" pitchFamily="34" charset="0"/>
              <a:cs typeface="Arial" panose="020B0604020202020204" pitchFamily="34" charset="0"/>
            </a:endParaRPr>
          </a:p>
        </p:txBody>
      </p:sp>
      <p:sp>
        <p:nvSpPr>
          <p:cNvPr id="50179" name="Rectangle 35"/>
          <p:cNvSpPr>
            <a:spLocks noGrp="1" noChangeArrowheads="1"/>
          </p:cNvSpPr>
          <p:nvPr>
            <p:ph type="ftr" sz="quarter" idx="11"/>
          </p:nvPr>
        </p:nvSpPr>
        <p:spPr bwMode="auto">
          <a:xfrm>
            <a:off x="2362200" y="6249988"/>
            <a:ext cx="4724400" cy="228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r>
              <a:rPr lang="en-US" altLang="en-US" sz="1400">
                <a:latin typeface="Times New Roman" pitchFamily="18" charset="0"/>
              </a:rPr>
              <a:t>US Dept of Education- Office of Postsecondary Education</a:t>
            </a:r>
          </a:p>
        </p:txBody>
      </p:sp>
      <p:sp>
        <p:nvSpPr>
          <p:cNvPr id="50180" name="Rectangle 36"/>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fld id="{DDC965E9-71AD-4366-8EF8-29B14C95FEF9}" type="slidenum">
              <a:rPr lang="en-US" altLang="en-US" sz="1400" smtClean="0">
                <a:latin typeface="Times New Roman" pitchFamily="18" charset="0"/>
              </a:rPr>
              <a:pPr eaLnBrk="1" hangingPunct="1">
                <a:spcBef>
                  <a:spcPct val="0"/>
                </a:spcBef>
                <a:buClrTx/>
                <a:buSzTx/>
                <a:buFontTx/>
                <a:buNone/>
              </a:pPr>
              <a:t>63</a:t>
            </a:fld>
            <a:endParaRPr lang="en-US" altLang="en-US" sz="1400">
              <a:latin typeface="Times New Roman" pitchFamily="18" charset="0"/>
            </a:endParaRPr>
          </a:p>
        </p:txBody>
      </p:sp>
      <p:sp>
        <p:nvSpPr>
          <p:cNvPr id="6148" name="Rectangle 2"/>
          <p:cNvSpPr>
            <a:spLocks noGrp="1" noChangeArrowheads="1"/>
          </p:cNvSpPr>
          <p:nvPr>
            <p:ph type="title"/>
          </p:nvPr>
        </p:nvSpPr>
        <p:spPr>
          <a:xfrm>
            <a:off x="381000" y="228600"/>
            <a:ext cx="7696200" cy="769937"/>
          </a:xfrm>
          <a:extLst>
            <a:ext uri="{909E8E84-426E-40DD-AFC4-6F175D3DCCD1}">
              <a14:hiddenFill xmlns:a14="http://schemas.microsoft.com/office/drawing/2010/main">
                <a:solidFill>
                  <a:srgbClr val="FFFFFF"/>
                </a:solidFill>
              </a14:hiddenFill>
            </a:ext>
          </a:extLst>
        </p:spPr>
        <p:txBody>
          <a:bodyPr>
            <a:normAutofit fontScale="90000"/>
          </a:bodyPr>
          <a:lstStyle/>
          <a:p>
            <a:pPr eaLnBrk="1" fontAlgn="auto" hangingPunct="1">
              <a:spcAft>
                <a:spcPts val="0"/>
              </a:spcAft>
              <a:defRPr/>
            </a:pPr>
            <a:r>
              <a:rPr lang="en-US" altLang="en-US" sz="3600" dirty="0">
                <a:solidFill>
                  <a:schemeClr val="tx1"/>
                </a:solidFill>
                <a:effectLst/>
                <a:latin typeface="Arial" panose="020B0604020202020204" pitchFamily="34" charset="0"/>
                <a:cs typeface="Arial" panose="020B0604020202020204" pitchFamily="34" charset="0"/>
              </a:rPr>
              <a:t>Program Description-Absolute Priority</a:t>
            </a: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9" name="Rectangle 3"/>
          <p:cNvSpPr>
            <a:spLocks noGrp="1" noChangeArrowheads="1"/>
          </p:cNvSpPr>
          <p:nvPr>
            <p:ph idx="1"/>
          </p:nvPr>
        </p:nvSpPr>
        <p:spPr>
          <a:xfrm>
            <a:off x="914400" y="685800"/>
            <a:ext cx="7467600" cy="5029200"/>
          </a:xfrm>
        </p:spPr>
        <p:txBody>
          <a:bodyPr>
            <a:noAutofit/>
          </a:bodyPr>
          <a:lstStyle/>
          <a:p>
            <a:pPr marL="0" indent="0" eaLnBrk="1" fontAlgn="auto" hangingPunct="1">
              <a:spcBef>
                <a:spcPts val="0"/>
              </a:spcBef>
              <a:spcAft>
                <a:spcPts val="0"/>
              </a:spcAft>
              <a:buFont typeface="Wingdings 3" pitchFamily="18" charset="2"/>
              <a:buNone/>
              <a:defRPr/>
            </a:pPr>
            <a:endParaRPr lang="en-US" sz="2000" dirty="0">
              <a:latin typeface="Arial" panose="020B0604020202020204" pitchFamily="34" charset="0"/>
              <a:cs typeface="Arial" panose="020B0604020202020204" pitchFamily="34" charset="0"/>
            </a:endParaRPr>
          </a:p>
          <a:p>
            <a:pPr marL="0" indent="0" eaLnBrk="1" fontAlgn="auto" hangingPunct="1">
              <a:spcBef>
                <a:spcPts val="0"/>
              </a:spcBef>
              <a:spcAft>
                <a:spcPts val="0"/>
              </a:spcAft>
              <a:buFont typeface="Wingdings 3" pitchFamily="18" charset="2"/>
              <a:buNone/>
              <a:defRPr/>
            </a:pPr>
            <a:r>
              <a:rPr lang="en-US" sz="2000" dirty="0">
                <a:latin typeface="Arial" panose="020B0604020202020204" pitchFamily="34" charset="0"/>
                <a:cs typeface="Arial" panose="020B0604020202020204" pitchFamily="34" charset="0"/>
              </a:rPr>
              <a:t>(8) </a:t>
            </a:r>
            <a:r>
              <a:rPr lang="en-US" sz="2000" b="1" u="sng" dirty="0">
                <a:latin typeface="Arial" panose="020B0604020202020204" pitchFamily="34" charset="0"/>
                <a:cs typeface="Arial" panose="020B0604020202020204" pitchFamily="34" charset="0"/>
              </a:rPr>
              <a:t>continued-What a sample meaningful credential could look like</a:t>
            </a:r>
            <a:r>
              <a:rPr lang="en-US" sz="2000" b="1" dirty="0">
                <a:latin typeface="Arial" panose="020B0604020202020204" pitchFamily="34" charset="0"/>
                <a:cs typeface="Arial" panose="020B0604020202020204" pitchFamily="34" charset="0"/>
              </a:rPr>
              <a:t>:</a:t>
            </a:r>
          </a:p>
          <a:p>
            <a:pPr marL="0" indent="0" eaLnBrk="1" fontAlgn="auto" hangingPunct="1">
              <a:spcBef>
                <a:spcPts val="0"/>
              </a:spcBef>
              <a:spcAft>
                <a:spcPts val="0"/>
              </a:spcAft>
              <a:buFont typeface="Wingdings 3" pitchFamily="18" charset="2"/>
              <a:buNone/>
              <a:defRPr/>
            </a:pPr>
            <a:endParaRPr lang="en-US" sz="2000" b="1" dirty="0">
              <a:latin typeface="Arial" panose="020B0604020202020204" pitchFamily="34" charset="0"/>
              <a:cs typeface="Arial" panose="020B0604020202020204" pitchFamily="34" charset="0"/>
            </a:endParaRPr>
          </a:p>
          <a:p>
            <a:pPr marL="0" indent="0" eaLnBrk="1" fontAlgn="auto" hangingPunct="1">
              <a:spcBef>
                <a:spcPts val="0"/>
              </a:spcBef>
              <a:spcAft>
                <a:spcPts val="0"/>
              </a:spcAft>
              <a:buFont typeface="Wingdings 3" pitchFamily="18" charset="2"/>
              <a:buNone/>
              <a:defRPr/>
            </a:pPr>
            <a:r>
              <a:rPr lang="en-US" sz="2000" dirty="0">
                <a:latin typeface="Arial" panose="020B0604020202020204" pitchFamily="34" charset="0"/>
                <a:cs typeface="Arial" panose="020B0604020202020204" pitchFamily="34" charset="0"/>
              </a:rPr>
              <a:t>*A two-year credential in which the ID student will need to earn between 9-18 credits via the IHE’s continuing education department; </a:t>
            </a:r>
          </a:p>
          <a:p>
            <a:pPr marL="0" indent="0" eaLnBrk="1" fontAlgn="auto" hangingPunct="1">
              <a:spcBef>
                <a:spcPts val="0"/>
              </a:spcBef>
              <a:spcAft>
                <a:spcPts val="0"/>
              </a:spcAft>
              <a:buFont typeface="Wingdings 3" pitchFamily="18" charset="2"/>
              <a:buNone/>
              <a:defRPr/>
            </a:pPr>
            <a:endParaRPr lang="en-US" sz="2000" dirty="0">
              <a:latin typeface="Arial" panose="020B0604020202020204" pitchFamily="34" charset="0"/>
              <a:cs typeface="Arial" panose="020B0604020202020204" pitchFamily="34" charset="0"/>
            </a:endParaRPr>
          </a:p>
          <a:p>
            <a:pPr marL="0" indent="0" eaLnBrk="1" fontAlgn="auto" hangingPunct="1">
              <a:spcBef>
                <a:spcPts val="0"/>
              </a:spcBef>
              <a:spcAft>
                <a:spcPts val="0"/>
              </a:spcAft>
              <a:buFont typeface="Wingdings 3" pitchFamily="18" charset="2"/>
              <a:buNone/>
              <a:defRPr/>
            </a:pPr>
            <a:r>
              <a:rPr lang="en-US" sz="2000" dirty="0">
                <a:latin typeface="Arial" panose="020B0604020202020204" pitchFamily="34" charset="0"/>
                <a:cs typeface="Arial" panose="020B0604020202020204" pitchFamily="34" charset="0"/>
              </a:rPr>
              <a:t>The credential would be based on the ID student’s person-centered planning course of study plan; </a:t>
            </a:r>
          </a:p>
          <a:p>
            <a:pPr marL="0" indent="0" eaLnBrk="1" fontAlgn="auto" hangingPunct="1">
              <a:spcBef>
                <a:spcPts val="0"/>
              </a:spcBef>
              <a:spcAft>
                <a:spcPts val="0"/>
              </a:spcAft>
              <a:buFont typeface="Wingdings 3" pitchFamily="18" charset="2"/>
              <a:buNone/>
              <a:defRPr/>
            </a:pPr>
            <a:endParaRPr lang="en-US" sz="2000" dirty="0">
              <a:latin typeface="Arial" panose="020B0604020202020204" pitchFamily="34" charset="0"/>
              <a:cs typeface="Arial" panose="020B0604020202020204" pitchFamily="34" charset="0"/>
            </a:endParaRPr>
          </a:p>
          <a:p>
            <a:pPr marL="0" indent="0" eaLnBrk="1" fontAlgn="auto" hangingPunct="1">
              <a:spcBef>
                <a:spcPts val="0"/>
              </a:spcBef>
              <a:spcAft>
                <a:spcPts val="0"/>
              </a:spcAft>
              <a:buFont typeface="Wingdings 3" pitchFamily="18" charset="2"/>
              <a:buNone/>
              <a:defRPr/>
            </a:pPr>
            <a:r>
              <a:rPr lang="en-US" sz="2000" dirty="0">
                <a:latin typeface="Arial" panose="020B0604020202020204" pitchFamily="34" charset="0"/>
                <a:cs typeface="Arial" panose="020B0604020202020204" pitchFamily="34" charset="0"/>
              </a:rPr>
              <a:t>As the ID student works to earn their credential, the TPSID project coordinator/academic advisors would work with the ID student to select courses that are based on each individual ID student’s  career goals and interests; </a:t>
            </a:r>
          </a:p>
          <a:p>
            <a:pPr marL="0" indent="0" eaLnBrk="1" fontAlgn="auto" hangingPunct="1">
              <a:spcBef>
                <a:spcPts val="0"/>
              </a:spcBef>
              <a:spcAft>
                <a:spcPts val="0"/>
              </a:spcAft>
              <a:buFont typeface="Wingdings 3" pitchFamily="18" charset="2"/>
              <a:buNone/>
              <a:defRPr/>
            </a:pPr>
            <a:endParaRPr lang="en-US" sz="2000" dirty="0">
              <a:latin typeface="Arial" panose="020B0604020202020204" pitchFamily="34" charset="0"/>
              <a:cs typeface="Arial" panose="020B0604020202020204" pitchFamily="34" charset="0"/>
            </a:endParaRPr>
          </a:p>
          <a:p>
            <a:pPr marL="0" indent="0" eaLnBrk="1" fontAlgn="auto" hangingPunct="1">
              <a:spcBef>
                <a:spcPts val="0"/>
              </a:spcBef>
              <a:spcAft>
                <a:spcPts val="0"/>
              </a:spcAft>
              <a:buFont typeface="Wingdings 3" pitchFamily="18" charset="2"/>
              <a:buNone/>
              <a:defRPr/>
            </a:pPr>
            <a:r>
              <a:rPr lang="en-US" sz="2000" dirty="0">
                <a:latin typeface="Arial" panose="020B0604020202020204" pitchFamily="34" charset="0"/>
                <a:cs typeface="Arial" panose="020B0604020202020204" pitchFamily="34" charset="0"/>
              </a:rPr>
              <a:t>Peer mentors would provide class support; </a:t>
            </a:r>
          </a:p>
          <a:p>
            <a:pPr marL="0" indent="0" eaLnBrk="1" fontAlgn="auto" hangingPunct="1">
              <a:spcBef>
                <a:spcPts val="0"/>
              </a:spcBef>
              <a:spcAft>
                <a:spcPts val="0"/>
              </a:spcAft>
              <a:buFont typeface="Wingdings 3" pitchFamily="18" charset="2"/>
              <a:buNone/>
              <a:defRPr/>
            </a:pPr>
            <a:endParaRPr lang="en-US" sz="2000" dirty="0">
              <a:latin typeface="Arial" panose="020B0604020202020204" pitchFamily="34" charset="0"/>
              <a:cs typeface="Arial" panose="020B0604020202020204" pitchFamily="34" charset="0"/>
            </a:endParaRPr>
          </a:p>
          <a:p>
            <a:pPr marL="0" indent="0" eaLnBrk="1" fontAlgn="auto" hangingPunct="1">
              <a:spcBef>
                <a:spcPts val="0"/>
              </a:spcBef>
              <a:spcAft>
                <a:spcPts val="0"/>
              </a:spcAft>
              <a:buFont typeface="Wingdings 3" pitchFamily="18" charset="2"/>
              <a:buNone/>
              <a:defRPr/>
            </a:pPr>
            <a:endParaRPr lang="en-US" sz="2000" dirty="0">
              <a:latin typeface="Arial" panose="020B0604020202020204" pitchFamily="34" charset="0"/>
              <a:cs typeface="Arial" panose="020B0604020202020204" pitchFamily="34" charset="0"/>
            </a:endParaRPr>
          </a:p>
          <a:p>
            <a:pPr marL="0" indent="-256032" eaLnBrk="1" fontAlgn="auto" hangingPunct="1">
              <a:spcBef>
                <a:spcPts val="0"/>
              </a:spcBef>
              <a:spcAft>
                <a:spcPts val="0"/>
              </a:spcAft>
              <a:buFont typeface="Wingdings 3"/>
              <a:buChar char=""/>
              <a:defRPr/>
            </a:pPr>
            <a:endParaRPr lang="en-US" sz="2000" dirty="0">
              <a:latin typeface="Arial" panose="020B0604020202020204" pitchFamily="34" charset="0"/>
              <a:cs typeface="Arial" panose="020B0604020202020204" pitchFamily="34" charset="0"/>
            </a:endParaRPr>
          </a:p>
          <a:p>
            <a:pPr marL="0" indent="-256032" eaLnBrk="1" fontAlgn="auto" hangingPunct="1">
              <a:spcBef>
                <a:spcPts val="0"/>
              </a:spcBef>
              <a:spcAft>
                <a:spcPts val="0"/>
              </a:spcAft>
              <a:buFontTx/>
              <a:buNone/>
              <a:defRPr/>
            </a:pPr>
            <a:endParaRPr lang="en-US" sz="2000" dirty="0">
              <a:latin typeface="Arial" panose="020B0604020202020204" pitchFamily="34" charset="0"/>
              <a:cs typeface="Arial" panose="020B0604020202020204" pitchFamily="34" charset="0"/>
            </a:endParaRPr>
          </a:p>
          <a:p>
            <a:pPr marL="0" indent="-256032" eaLnBrk="1" fontAlgn="auto" hangingPunct="1">
              <a:spcBef>
                <a:spcPts val="0"/>
              </a:spcBef>
              <a:spcAft>
                <a:spcPts val="0"/>
              </a:spcAft>
              <a:buFontTx/>
              <a:buNone/>
              <a:defRPr/>
            </a:pPr>
            <a:endParaRPr lang="en-US" sz="2000" dirty="0">
              <a:latin typeface="Arial" panose="020B0604020202020204" pitchFamily="34" charset="0"/>
              <a:cs typeface="Arial" panose="020B0604020202020204" pitchFamily="34" charset="0"/>
            </a:endParaRPr>
          </a:p>
          <a:p>
            <a:pPr marL="0" indent="0" eaLnBrk="1" fontAlgn="auto" hangingPunct="1">
              <a:spcBef>
                <a:spcPts val="0"/>
              </a:spcBef>
              <a:spcAft>
                <a:spcPts val="0"/>
              </a:spcAft>
              <a:buFont typeface="Wingdings 3" pitchFamily="18" charset="2"/>
              <a:buNone/>
              <a:defRPr/>
            </a:pPr>
            <a:endParaRPr lang="en-US" sz="2000" b="1" dirty="0">
              <a:latin typeface="Arial" panose="020B0604020202020204" pitchFamily="34" charset="0"/>
              <a:cs typeface="Arial" panose="020B0604020202020204" pitchFamily="34" charset="0"/>
            </a:endParaRPr>
          </a:p>
          <a:p>
            <a:pPr marL="0" indent="-256032" eaLnBrk="1" fontAlgn="auto" hangingPunct="1">
              <a:spcBef>
                <a:spcPts val="0"/>
              </a:spcBef>
              <a:spcAft>
                <a:spcPts val="0"/>
              </a:spcAft>
              <a:buFont typeface="Wingdings 3"/>
              <a:buChar char=""/>
              <a:defRPr/>
            </a:pPr>
            <a:endParaRPr lang="en-US" sz="2000" b="1" dirty="0">
              <a:latin typeface="Arial" panose="020B0604020202020204" pitchFamily="34" charset="0"/>
              <a:cs typeface="Arial" panose="020B0604020202020204" pitchFamily="34" charset="0"/>
            </a:endParaRPr>
          </a:p>
          <a:p>
            <a:pPr marL="365760" indent="-256032" eaLnBrk="1" fontAlgn="auto" hangingPunct="1">
              <a:spcAft>
                <a:spcPts val="0"/>
              </a:spcAft>
              <a:buFontTx/>
              <a:buNone/>
              <a:defRPr/>
            </a:pPr>
            <a:endParaRPr lang="en-US" sz="2000" dirty="0">
              <a:latin typeface="Arial" panose="020B0604020202020204" pitchFamily="34" charset="0"/>
              <a:cs typeface="Arial" panose="020B0604020202020204" pitchFamily="34" charset="0"/>
            </a:endParaRPr>
          </a:p>
        </p:txBody>
      </p:sp>
      <p:sp>
        <p:nvSpPr>
          <p:cNvPr id="51203" name="Rectangle 35"/>
          <p:cNvSpPr>
            <a:spLocks noGrp="1" noChangeArrowheads="1"/>
          </p:cNvSpPr>
          <p:nvPr>
            <p:ph type="ftr" sz="quarter" idx="11"/>
          </p:nvPr>
        </p:nvSpPr>
        <p:spPr bwMode="auto">
          <a:xfrm>
            <a:off x="2362200" y="6249988"/>
            <a:ext cx="4724400" cy="228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r>
              <a:rPr lang="en-US" altLang="en-US" sz="1400">
                <a:latin typeface="Times New Roman" pitchFamily="18" charset="0"/>
              </a:rPr>
              <a:t>US Dept of Education- Office of Postsecondary Education</a:t>
            </a:r>
          </a:p>
        </p:txBody>
      </p:sp>
      <p:sp>
        <p:nvSpPr>
          <p:cNvPr id="51204" name="Rectangle 36"/>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fld id="{4017012C-FBF8-47C1-BC07-544C7384A603}" type="slidenum">
              <a:rPr lang="en-US" altLang="en-US" sz="1400" smtClean="0">
                <a:latin typeface="Times New Roman" pitchFamily="18" charset="0"/>
              </a:rPr>
              <a:pPr eaLnBrk="1" hangingPunct="1">
                <a:spcBef>
                  <a:spcPct val="0"/>
                </a:spcBef>
                <a:buClrTx/>
                <a:buSzTx/>
                <a:buFontTx/>
                <a:buNone/>
              </a:pPr>
              <a:t>64</a:t>
            </a:fld>
            <a:endParaRPr lang="en-US" altLang="en-US" sz="1400">
              <a:latin typeface="Times New Roman" pitchFamily="18" charset="0"/>
            </a:endParaRPr>
          </a:p>
        </p:txBody>
      </p:sp>
      <p:sp>
        <p:nvSpPr>
          <p:cNvPr id="6148" name="Rectangle 2"/>
          <p:cNvSpPr>
            <a:spLocks noGrp="1" noChangeArrowheads="1"/>
          </p:cNvSpPr>
          <p:nvPr>
            <p:ph type="title"/>
          </p:nvPr>
        </p:nvSpPr>
        <p:spPr>
          <a:xfrm>
            <a:off x="533400" y="228600"/>
            <a:ext cx="7696200" cy="769937"/>
          </a:xfrm>
          <a:extLst>
            <a:ext uri="{909E8E84-426E-40DD-AFC4-6F175D3DCCD1}">
              <a14:hiddenFill xmlns:a14="http://schemas.microsoft.com/office/drawing/2010/main">
                <a:solidFill>
                  <a:srgbClr val="FFFFFF"/>
                </a:solidFill>
              </a14:hiddenFill>
            </a:ext>
          </a:extLst>
        </p:spPr>
        <p:txBody>
          <a:bodyPr>
            <a:normAutofit fontScale="90000"/>
          </a:bodyPr>
          <a:lstStyle/>
          <a:p>
            <a:pPr eaLnBrk="1" fontAlgn="auto" hangingPunct="1">
              <a:spcAft>
                <a:spcPts val="0"/>
              </a:spcAft>
              <a:defRPr/>
            </a:pPr>
            <a:r>
              <a:rPr lang="en-US" altLang="en-US" sz="3600" dirty="0">
                <a:solidFill>
                  <a:schemeClr val="tx1"/>
                </a:solidFill>
                <a:effectLst/>
                <a:latin typeface="Arial" panose="020B0604020202020204" pitchFamily="34" charset="0"/>
                <a:cs typeface="Arial" panose="020B0604020202020204" pitchFamily="34" charset="0"/>
              </a:rPr>
              <a:t>Program Description-Absolute Priority</a:t>
            </a: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9" name="Rectangle 3"/>
          <p:cNvSpPr>
            <a:spLocks noGrp="1" noChangeArrowheads="1"/>
          </p:cNvSpPr>
          <p:nvPr>
            <p:ph idx="1"/>
          </p:nvPr>
        </p:nvSpPr>
        <p:spPr>
          <a:xfrm>
            <a:off x="914400" y="533400"/>
            <a:ext cx="7467600" cy="5029200"/>
          </a:xfrm>
        </p:spPr>
        <p:txBody>
          <a:bodyPr>
            <a:noAutofit/>
          </a:bodyPr>
          <a:lstStyle/>
          <a:p>
            <a:pPr marL="0" indent="0" eaLnBrk="1" fontAlgn="auto" hangingPunct="1">
              <a:spcBef>
                <a:spcPts val="0"/>
              </a:spcBef>
              <a:spcAft>
                <a:spcPts val="0"/>
              </a:spcAft>
              <a:buFont typeface="Wingdings 3" pitchFamily="18" charset="2"/>
              <a:buNone/>
              <a:defRPr/>
            </a:pPr>
            <a:endParaRPr lang="en-US" sz="2000" dirty="0">
              <a:latin typeface="Arial" panose="020B0604020202020204" pitchFamily="34" charset="0"/>
              <a:cs typeface="Arial" panose="020B0604020202020204" pitchFamily="34" charset="0"/>
            </a:endParaRPr>
          </a:p>
          <a:p>
            <a:pPr marL="0" indent="0" eaLnBrk="1" fontAlgn="auto" hangingPunct="1">
              <a:spcBef>
                <a:spcPts val="0"/>
              </a:spcBef>
              <a:spcAft>
                <a:spcPts val="0"/>
              </a:spcAft>
              <a:buFont typeface="Wingdings 3" pitchFamily="18" charset="2"/>
              <a:buNone/>
              <a:defRPr/>
            </a:pPr>
            <a:r>
              <a:rPr lang="en-US" sz="2000" dirty="0">
                <a:latin typeface="Arial" panose="020B0604020202020204" pitchFamily="34" charset="0"/>
                <a:cs typeface="Arial" panose="020B0604020202020204" pitchFamily="34" charset="0"/>
              </a:rPr>
              <a:t>(8) </a:t>
            </a:r>
            <a:r>
              <a:rPr lang="en-US" sz="2000" b="1" u="sng" dirty="0">
                <a:latin typeface="Arial" panose="020B0604020202020204" pitchFamily="34" charset="0"/>
                <a:cs typeface="Arial" panose="020B0604020202020204" pitchFamily="34" charset="0"/>
              </a:rPr>
              <a:t>What</a:t>
            </a:r>
            <a:r>
              <a:rPr lang="en-US" sz="2000" u="sng" dirty="0">
                <a:latin typeface="Arial" panose="020B0604020202020204" pitchFamily="34" charset="0"/>
                <a:cs typeface="Arial" panose="020B0604020202020204" pitchFamily="34" charset="0"/>
              </a:rPr>
              <a:t> </a:t>
            </a:r>
            <a:r>
              <a:rPr lang="en-US" sz="2000" b="1" u="sng" dirty="0">
                <a:latin typeface="Arial" panose="020B0604020202020204" pitchFamily="34" charset="0"/>
                <a:cs typeface="Arial" panose="020B0604020202020204" pitchFamily="34" charset="0"/>
              </a:rPr>
              <a:t>a sample meaningful credential could look like (continued):</a:t>
            </a:r>
          </a:p>
          <a:p>
            <a:pPr marL="0" indent="0" eaLnBrk="1" fontAlgn="auto" hangingPunct="1">
              <a:spcBef>
                <a:spcPts val="0"/>
              </a:spcBef>
              <a:spcAft>
                <a:spcPts val="0"/>
              </a:spcAft>
              <a:buFont typeface="Wingdings 3" pitchFamily="18" charset="2"/>
              <a:buNone/>
              <a:defRPr/>
            </a:pPr>
            <a:endParaRPr lang="en-US" sz="2000" b="1" dirty="0">
              <a:latin typeface="Arial" panose="020B0604020202020204" pitchFamily="34" charset="0"/>
              <a:cs typeface="Arial" panose="020B0604020202020204" pitchFamily="34" charset="0"/>
            </a:endParaRPr>
          </a:p>
          <a:p>
            <a:pPr marL="0" indent="0" eaLnBrk="1" fontAlgn="auto" hangingPunct="1">
              <a:spcBef>
                <a:spcPts val="0"/>
              </a:spcBef>
              <a:spcAft>
                <a:spcPts val="0"/>
              </a:spcAft>
              <a:buFont typeface="Wingdings 3" pitchFamily="18" charset="2"/>
              <a:buNone/>
              <a:defRPr/>
            </a:pPr>
            <a:r>
              <a:rPr lang="en-US" sz="2000" dirty="0">
                <a:latin typeface="Arial" panose="020B0604020202020204" pitchFamily="34" charset="0"/>
                <a:cs typeface="Arial" panose="020B0604020202020204" pitchFamily="34" charset="0"/>
              </a:rPr>
              <a:t>*While the ID students are taking courses alongside their non-disabled peers, they will be participating in events and activities that allow them to experience increased social inclusion and build their self advocacy and independent living skills (like time management, how to handle their personal finances, safety, etc.,).;</a:t>
            </a:r>
          </a:p>
          <a:p>
            <a:pPr marL="0" indent="0" eaLnBrk="1" fontAlgn="auto" hangingPunct="1">
              <a:spcBef>
                <a:spcPts val="0"/>
              </a:spcBef>
              <a:spcAft>
                <a:spcPts val="0"/>
              </a:spcAft>
              <a:buFont typeface="Wingdings 3" pitchFamily="18" charset="2"/>
              <a:buNone/>
              <a:defRPr/>
            </a:pPr>
            <a:endParaRPr lang="en-US" sz="2000" dirty="0">
              <a:latin typeface="Arial" panose="020B0604020202020204" pitchFamily="34" charset="0"/>
              <a:cs typeface="Arial" panose="020B0604020202020204" pitchFamily="34" charset="0"/>
            </a:endParaRPr>
          </a:p>
          <a:p>
            <a:pPr marL="0" indent="0" eaLnBrk="1" fontAlgn="auto" hangingPunct="1">
              <a:spcBef>
                <a:spcPts val="0"/>
              </a:spcBef>
              <a:spcAft>
                <a:spcPts val="0"/>
              </a:spcAft>
              <a:buFont typeface="Wingdings 3" pitchFamily="18" charset="2"/>
              <a:buNone/>
              <a:defRPr/>
            </a:pPr>
            <a:r>
              <a:rPr lang="en-US" sz="2000" dirty="0">
                <a:latin typeface="Arial" panose="020B0604020202020204" pitchFamily="34" charset="0"/>
                <a:cs typeface="Arial" panose="020B0604020202020204" pitchFamily="34" charset="0"/>
              </a:rPr>
              <a:t>*Credit-based, experimental and/or community based integrated work experiences could occur on or off campus by vocational rehabilitation agencies or other TPSID project partners; </a:t>
            </a:r>
          </a:p>
          <a:p>
            <a:pPr marL="0" indent="0" eaLnBrk="1" fontAlgn="auto" hangingPunct="1">
              <a:spcBef>
                <a:spcPts val="0"/>
              </a:spcBef>
              <a:spcAft>
                <a:spcPts val="0"/>
              </a:spcAft>
              <a:buFont typeface="Wingdings 3" pitchFamily="18" charset="2"/>
              <a:buNone/>
              <a:defRPr/>
            </a:pPr>
            <a:endParaRPr lang="en-US" sz="2000" dirty="0">
              <a:latin typeface="Arial" panose="020B0604020202020204" pitchFamily="34" charset="0"/>
              <a:cs typeface="Arial" panose="020B0604020202020204" pitchFamily="34" charset="0"/>
            </a:endParaRPr>
          </a:p>
          <a:p>
            <a:pPr marL="0" indent="0" eaLnBrk="1" fontAlgn="auto" hangingPunct="1">
              <a:spcBef>
                <a:spcPts val="0"/>
              </a:spcBef>
              <a:spcAft>
                <a:spcPts val="0"/>
              </a:spcAft>
              <a:buFont typeface="Wingdings 3" pitchFamily="18" charset="2"/>
              <a:buNone/>
              <a:defRPr/>
            </a:pPr>
            <a:r>
              <a:rPr lang="en-US" sz="2000" dirty="0">
                <a:latin typeface="Arial" panose="020B0604020202020204" pitchFamily="34" charset="0"/>
                <a:cs typeface="Arial" panose="020B0604020202020204" pitchFamily="34" charset="0"/>
              </a:rPr>
              <a:t>*Although the TPSID project does not prohibit this, please note that there is a chance that the IHE in question may not allow non-matriculated ID students to live on campus; </a:t>
            </a:r>
          </a:p>
          <a:p>
            <a:pPr marL="0" indent="0" eaLnBrk="1" fontAlgn="auto" hangingPunct="1">
              <a:spcBef>
                <a:spcPts val="0"/>
              </a:spcBef>
              <a:spcAft>
                <a:spcPts val="0"/>
              </a:spcAft>
              <a:buFont typeface="Wingdings 3" pitchFamily="18" charset="2"/>
              <a:buNone/>
              <a:defRPr/>
            </a:pPr>
            <a:r>
              <a:rPr lang="en-US" sz="2000" dirty="0">
                <a:latin typeface="Arial" panose="020B0604020202020204" pitchFamily="34" charset="0"/>
                <a:cs typeface="Arial" panose="020B0604020202020204" pitchFamily="34" charset="0"/>
              </a:rPr>
              <a:t> </a:t>
            </a:r>
          </a:p>
          <a:p>
            <a:pPr marL="0" indent="0" eaLnBrk="1" fontAlgn="auto" hangingPunct="1">
              <a:spcBef>
                <a:spcPts val="0"/>
              </a:spcBef>
              <a:spcAft>
                <a:spcPts val="0"/>
              </a:spcAft>
              <a:buFont typeface="Wingdings 3" pitchFamily="18" charset="2"/>
              <a:buNone/>
              <a:defRPr/>
            </a:pPr>
            <a:endParaRPr lang="en-US" sz="2000" dirty="0">
              <a:latin typeface="Arial" panose="020B0604020202020204" pitchFamily="34" charset="0"/>
              <a:cs typeface="Arial" panose="020B0604020202020204" pitchFamily="34" charset="0"/>
            </a:endParaRPr>
          </a:p>
          <a:p>
            <a:pPr marL="0" indent="0" eaLnBrk="1" fontAlgn="auto" hangingPunct="1">
              <a:spcBef>
                <a:spcPts val="0"/>
              </a:spcBef>
              <a:spcAft>
                <a:spcPts val="0"/>
              </a:spcAft>
              <a:buFont typeface="Wingdings 3" pitchFamily="18" charset="2"/>
              <a:buNone/>
              <a:defRPr/>
            </a:pPr>
            <a:endParaRPr lang="en-US" sz="2000" dirty="0">
              <a:latin typeface="Arial" panose="020B0604020202020204" pitchFamily="34" charset="0"/>
              <a:cs typeface="Arial" panose="020B0604020202020204" pitchFamily="34" charset="0"/>
            </a:endParaRPr>
          </a:p>
          <a:p>
            <a:pPr marL="0" indent="0" eaLnBrk="1" fontAlgn="auto" hangingPunct="1">
              <a:spcBef>
                <a:spcPts val="0"/>
              </a:spcBef>
              <a:spcAft>
                <a:spcPts val="0"/>
              </a:spcAft>
              <a:buFont typeface="Wingdings 3" pitchFamily="18" charset="2"/>
              <a:buNone/>
              <a:defRPr/>
            </a:pPr>
            <a:endParaRPr lang="en-US" sz="2000" dirty="0">
              <a:latin typeface="Arial" panose="020B0604020202020204" pitchFamily="34" charset="0"/>
              <a:cs typeface="Arial" panose="020B0604020202020204" pitchFamily="34" charset="0"/>
            </a:endParaRPr>
          </a:p>
          <a:p>
            <a:pPr marL="0" indent="-256032" eaLnBrk="1" fontAlgn="auto" hangingPunct="1">
              <a:spcBef>
                <a:spcPts val="0"/>
              </a:spcBef>
              <a:spcAft>
                <a:spcPts val="0"/>
              </a:spcAft>
              <a:buFont typeface="Wingdings 3"/>
              <a:buChar char=""/>
              <a:defRPr/>
            </a:pPr>
            <a:endParaRPr lang="en-US" sz="2000" dirty="0">
              <a:latin typeface="Arial" panose="020B0604020202020204" pitchFamily="34" charset="0"/>
              <a:cs typeface="Arial" panose="020B0604020202020204" pitchFamily="34" charset="0"/>
            </a:endParaRPr>
          </a:p>
          <a:p>
            <a:pPr marL="0" indent="-256032" eaLnBrk="1" fontAlgn="auto" hangingPunct="1">
              <a:spcBef>
                <a:spcPts val="0"/>
              </a:spcBef>
              <a:spcAft>
                <a:spcPts val="0"/>
              </a:spcAft>
              <a:buFontTx/>
              <a:buNone/>
              <a:defRPr/>
            </a:pPr>
            <a:endParaRPr lang="en-US" sz="2000" dirty="0">
              <a:latin typeface="Arial" panose="020B0604020202020204" pitchFamily="34" charset="0"/>
              <a:cs typeface="Arial" panose="020B0604020202020204" pitchFamily="34" charset="0"/>
            </a:endParaRPr>
          </a:p>
          <a:p>
            <a:pPr marL="0" indent="-256032" eaLnBrk="1" fontAlgn="auto" hangingPunct="1">
              <a:spcBef>
                <a:spcPts val="0"/>
              </a:spcBef>
              <a:spcAft>
                <a:spcPts val="0"/>
              </a:spcAft>
              <a:buFontTx/>
              <a:buNone/>
              <a:defRPr/>
            </a:pPr>
            <a:endParaRPr lang="en-US" sz="2000" dirty="0">
              <a:latin typeface="Arial" panose="020B0604020202020204" pitchFamily="34" charset="0"/>
              <a:cs typeface="Arial" panose="020B0604020202020204" pitchFamily="34" charset="0"/>
            </a:endParaRPr>
          </a:p>
          <a:p>
            <a:pPr marL="0" indent="0" eaLnBrk="1" fontAlgn="auto" hangingPunct="1">
              <a:spcBef>
                <a:spcPts val="0"/>
              </a:spcBef>
              <a:spcAft>
                <a:spcPts val="0"/>
              </a:spcAft>
              <a:buFont typeface="Wingdings 3" pitchFamily="18" charset="2"/>
              <a:buNone/>
              <a:defRPr/>
            </a:pPr>
            <a:endParaRPr lang="en-US" sz="2000" b="1" dirty="0">
              <a:latin typeface="Arial" panose="020B0604020202020204" pitchFamily="34" charset="0"/>
              <a:cs typeface="Arial" panose="020B0604020202020204" pitchFamily="34" charset="0"/>
            </a:endParaRPr>
          </a:p>
          <a:p>
            <a:pPr marL="0" indent="-256032" eaLnBrk="1" fontAlgn="auto" hangingPunct="1">
              <a:spcBef>
                <a:spcPts val="0"/>
              </a:spcBef>
              <a:spcAft>
                <a:spcPts val="0"/>
              </a:spcAft>
              <a:buFont typeface="Wingdings 3"/>
              <a:buChar char=""/>
              <a:defRPr/>
            </a:pPr>
            <a:endParaRPr lang="en-US" sz="2000" b="1" dirty="0">
              <a:latin typeface="Arial" panose="020B0604020202020204" pitchFamily="34" charset="0"/>
              <a:cs typeface="Arial" panose="020B0604020202020204" pitchFamily="34" charset="0"/>
            </a:endParaRPr>
          </a:p>
          <a:p>
            <a:pPr marL="365760" indent="-256032" eaLnBrk="1" fontAlgn="auto" hangingPunct="1">
              <a:spcAft>
                <a:spcPts val="0"/>
              </a:spcAft>
              <a:buFontTx/>
              <a:buNone/>
              <a:defRPr/>
            </a:pPr>
            <a:endParaRPr lang="en-US" sz="2000" dirty="0">
              <a:latin typeface="Arial" panose="020B0604020202020204" pitchFamily="34" charset="0"/>
              <a:cs typeface="Arial" panose="020B0604020202020204" pitchFamily="34" charset="0"/>
            </a:endParaRPr>
          </a:p>
        </p:txBody>
      </p:sp>
      <p:sp>
        <p:nvSpPr>
          <p:cNvPr id="52227" name="Rectangle 35"/>
          <p:cNvSpPr>
            <a:spLocks noGrp="1" noChangeArrowheads="1"/>
          </p:cNvSpPr>
          <p:nvPr>
            <p:ph type="ftr" sz="quarter" idx="11"/>
          </p:nvPr>
        </p:nvSpPr>
        <p:spPr bwMode="auto">
          <a:xfrm>
            <a:off x="2362200" y="6249988"/>
            <a:ext cx="4724400" cy="228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r>
              <a:rPr lang="en-US" altLang="en-US" sz="1400">
                <a:latin typeface="Times New Roman" pitchFamily="18" charset="0"/>
              </a:rPr>
              <a:t>US Dept of Education- Office of Postsecondary Education</a:t>
            </a:r>
          </a:p>
        </p:txBody>
      </p:sp>
      <p:sp>
        <p:nvSpPr>
          <p:cNvPr id="52228" name="Rectangle 36"/>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fld id="{3DFAD041-E450-418D-BFE5-6601F41922CF}" type="slidenum">
              <a:rPr lang="en-US" altLang="en-US" sz="1400" smtClean="0">
                <a:latin typeface="Times New Roman" pitchFamily="18" charset="0"/>
              </a:rPr>
              <a:pPr eaLnBrk="1" hangingPunct="1">
                <a:spcBef>
                  <a:spcPct val="0"/>
                </a:spcBef>
                <a:buClrTx/>
                <a:buSzTx/>
                <a:buFontTx/>
                <a:buNone/>
              </a:pPr>
              <a:t>65</a:t>
            </a:fld>
            <a:endParaRPr lang="en-US" altLang="en-US" sz="1400">
              <a:latin typeface="Times New Roman" pitchFamily="18" charset="0"/>
            </a:endParaRPr>
          </a:p>
        </p:txBody>
      </p:sp>
      <p:sp>
        <p:nvSpPr>
          <p:cNvPr id="6148" name="Rectangle 2"/>
          <p:cNvSpPr>
            <a:spLocks noGrp="1" noChangeArrowheads="1"/>
          </p:cNvSpPr>
          <p:nvPr>
            <p:ph type="title"/>
          </p:nvPr>
        </p:nvSpPr>
        <p:spPr>
          <a:xfrm>
            <a:off x="457200" y="76200"/>
            <a:ext cx="7696200" cy="769937"/>
          </a:xfrm>
          <a:extLst>
            <a:ext uri="{909E8E84-426E-40DD-AFC4-6F175D3DCCD1}">
              <a14:hiddenFill xmlns:a14="http://schemas.microsoft.com/office/drawing/2010/main">
                <a:solidFill>
                  <a:srgbClr val="FFFFFF"/>
                </a:solidFill>
              </a14:hiddenFill>
            </a:ext>
          </a:extLst>
        </p:spPr>
        <p:txBody>
          <a:bodyPr>
            <a:normAutofit fontScale="90000"/>
          </a:bodyPr>
          <a:lstStyle/>
          <a:p>
            <a:pPr eaLnBrk="1" fontAlgn="auto" hangingPunct="1">
              <a:spcAft>
                <a:spcPts val="0"/>
              </a:spcAft>
              <a:defRPr/>
            </a:pPr>
            <a:r>
              <a:rPr lang="en-US" altLang="en-US" sz="3600" dirty="0">
                <a:solidFill>
                  <a:schemeClr val="tx1"/>
                </a:solidFill>
                <a:effectLst/>
                <a:latin typeface="Arial" panose="020B0604020202020204" pitchFamily="34" charset="0"/>
                <a:cs typeface="Arial" panose="020B0604020202020204" pitchFamily="34" charset="0"/>
              </a:rPr>
              <a:t>Program Description-Absolute Priority</a:t>
            </a: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3"/>
          <p:cNvSpPr>
            <a:spLocks noGrp="1" noChangeArrowheads="1"/>
          </p:cNvSpPr>
          <p:nvPr>
            <p:ph idx="1"/>
          </p:nvPr>
        </p:nvSpPr>
        <p:spPr>
          <a:xfrm>
            <a:off x="838200" y="1219200"/>
            <a:ext cx="7467600" cy="5029200"/>
          </a:xfrm>
        </p:spPr>
        <p:txBody>
          <a:bodyPr/>
          <a:lstStyle/>
          <a:p>
            <a:pPr marL="0" indent="0" eaLnBrk="1" hangingPunct="1">
              <a:spcBef>
                <a:spcPct val="0"/>
              </a:spcBef>
              <a:buFont typeface="Wingdings 3" pitchFamily="18" charset="2"/>
              <a:buNone/>
            </a:pPr>
            <a:r>
              <a:rPr lang="en-US" altLang="en-US" sz="2000" dirty="0">
                <a:latin typeface="Arial" pitchFamily="34" charset="0"/>
                <a:cs typeface="Arial" pitchFamily="34" charset="0"/>
              </a:rPr>
              <a:t>*(8) </a:t>
            </a:r>
            <a:r>
              <a:rPr lang="en-US" altLang="en-US" sz="2000" b="1" u="sng" dirty="0">
                <a:latin typeface="Arial" pitchFamily="34" charset="0"/>
                <a:cs typeface="Arial" pitchFamily="34" charset="0"/>
              </a:rPr>
              <a:t>continued-TPSID project admission requirements for TPSID project participants may look something like this:</a:t>
            </a:r>
          </a:p>
          <a:p>
            <a:pPr marL="0" indent="0" eaLnBrk="1" hangingPunct="1">
              <a:spcBef>
                <a:spcPct val="0"/>
              </a:spcBef>
              <a:buFont typeface="Wingdings 3" pitchFamily="18" charset="2"/>
              <a:buNone/>
            </a:pPr>
            <a:endParaRPr lang="en-US" altLang="en-US" sz="2000" b="1" dirty="0">
              <a:latin typeface="Arial" pitchFamily="34" charset="0"/>
              <a:cs typeface="Arial" pitchFamily="34" charset="0"/>
            </a:endParaRPr>
          </a:p>
          <a:p>
            <a:pPr marL="0" indent="0" eaLnBrk="1" hangingPunct="1">
              <a:spcBef>
                <a:spcPct val="0"/>
              </a:spcBef>
              <a:buFont typeface="Wingdings 3" pitchFamily="18" charset="2"/>
              <a:buNone/>
            </a:pPr>
            <a:r>
              <a:rPr lang="en-US" altLang="en-US" sz="2000" dirty="0">
                <a:latin typeface="Arial" pitchFamily="34" charset="0"/>
                <a:cs typeface="Arial" pitchFamily="34" charset="0"/>
              </a:rPr>
              <a:t>*Ages 18-26;</a:t>
            </a:r>
          </a:p>
          <a:p>
            <a:pPr marL="0" indent="0" eaLnBrk="1" hangingPunct="1">
              <a:spcBef>
                <a:spcPct val="0"/>
              </a:spcBef>
              <a:buFont typeface="Wingdings 3" pitchFamily="18" charset="2"/>
              <a:buNone/>
            </a:pPr>
            <a:endParaRPr lang="en-US" altLang="en-US" sz="2000" dirty="0">
              <a:latin typeface="Arial" pitchFamily="34" charset="0"/>
              <a:cs typeface="Arial" pitchFamily="34" charset="0"/>
            </a:endParaRPr>
          </a:p>
          <a:p>
            <a:pPr marL="0" indent="0" eaLnBrk="1" hangingPunct="1">
              <a:spcBef>
                <a:spcPct val="0"/>
              </a:spcBef>
              <a:buFont typeface="Wingdings 3" pitchFamily="18" charset="2"/>
              <a:buNone/>
            </a:pPr>
            <a:r>
              <a:rPr lang="en-US" altLang="en-US" sz="2000" dirty="0">
                <a:latin typeface="Arial" pitchFamily="34" charset="0"/>
                <a:cs typeface="Arial" pitchFamily="34" charset="0"/>
              </a:rPr>
              <a:t>*Required documentation of ID as outlined by the TPSID program;</a:t>
            </a:r>
          </a:p>
          <a:p>
            <a:pPr marL="0" indent="0" eaLnBrk="1" hangingPunct="1">
              <a:spcBef>
                <a:spcPct val="0"/>
              </a:spcBef>
              <a:buFont typeface="Wingdings 3" pitchFamily="18" charset="2"/>
              <a:buNone/>
            </a:pPr>
            <a:endParaRPr lang="en-US" altLang="en-US" sz="2000" dirty="0">
              <a:latin typeface="Arial" pitchFamily="34" charset="0"/>
              <a:cs typeface="Arial" pitchFamily="34" charset="0"/>
            </a:endParaRPr>
          </a:p>
          <a:p>
            <a:pPr marL="0" indent="0" eaLnBrk="1" hangingPunct="1">
              <a:spcBef>
                <a:spcPct val="0"/>
              </a:spcBef>
              <a:buFont typeface="Wingdings 3" pitchFamily="18" charset="2"/>
              <a:buNone/>
            </a:pPr>
            <a:r>
              <a:rPr lang="en-US" altLang="en-US" sz="2000" dirty="0">
                <a:latin typeface="Arial" pitchFamily="34" charset="0"/>
                <a:cs typeface="Arial" pitchFamily="34" charset="0"/>
              </a:rPr>
              <a:t>*ID students must demonstrate that they can function independently, and have basic literacy and math skills;</a:t>
            </a:r>
          </a:p>
          <a:p>
            <a:pPr marL="0" indent="0" eaLnBrk="1" hangingPunct="1">
              <a:spcBef>
                <a:spcPct val="0"/>
              </a:spcBef>
              <a:buFont typeface="Wingdings 3" pitchFamily="18" charset="2"/>
              <a:buNone/>
            </a:pPr>
            <a:endParaRPr lang="en-US" altLang="en-US" sz="2000" dirty="0">
              <a:latin typeface="Arial" pitchFamily="34" charset="0"/>
              <a:cs typeface="Arial" pitchFamily="34" charset="0"/>
            </a:endParaRPr>
          </a:p>
          <a:p>
            <a:pPr marL="0" indent="0" eaLnBrk="1" hangingPunct="1">
              <a:spcBef>
                <a:spcPct val="0"/>
              </a:spcBef>
              <a:buFont typeface="Wingdings 3" pitchFamily="18" charset="2"/>
              <a:buNone/>
            </a:pPr>
            <a:r>
              <a:rPr lang="en-US" altLang="en-US" sz="2000" dirty="0">
                <a:latin typeface="Arial" pitchFamily="34" charset="0"/>
                <a:cs typeface="Arial" pitchFamily="34" charset="0"/>
              </a:rPr>
              <a:t>*Demonstrate a moderate level of independence, motivation and express a desire to continue their education on a postsecondary level;</a:t>
            </a:r>
          </a:p>
          <a:p>
            <a:pPr marL="0" indent="0" eaLnBrk="1" hangingPunct="1">
              <a:spcBef>
                <a:spcPct val="0"/>
              </a:spcBef>
              <a:buFont typeface="Wingdings 3" pitchFamily="18" charset="2"/>
              <a:buNone/>
            </a:pPr>
            <a:endParaRPr lang="en-US" altLang="en-US" sz="2000" dirty="0">
              <a:latin typeface="Arial" pitchFamily="34" charset="0"/>
              <a:cs typeface="Arial" pitchFamily="34" charset="0"/>
            </a:endParaRPr>
          </a:p>
        </p:txBody>
      </p:sp>
      <p:sp>
        <p:nvSpPr>
          <p:cNvPr id="53251" name="Rectangle 35"/>
          <p:cNvSpPr>
            <a:spLocks noGrp="1" noChangeArrowheads="1"/>
          </p:cNvSpPr>
          <p:nvPr>
            <p:ph type="ftr" sz="quarter" idx="11"/>
          </p:nvPr>
        </p:nvSpPr>
        <p:spPr bwMode="auto">
          <a:xfrm>
            <a:off x="2362200" y="6249988"/>
            <a:ext cx="4724400" cy="228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r>
              <a:rPr lang="en-US" altLang="en-US" sz="1400">
                <a:latin typeface="Times New Roman" pitchFamily="18" charset="0"/>
              </a:rPr>
              <a:t>US Dept of Education- Office of Postsecondary Education</a:t>
            </a:r>
          </a:p>
        </p:txBody>
      </p:sp>
      <p:sp>
        <p:nvSpPr>
          <p:cNvPr id="53252" name="Rectangle 36"/>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fld id="{FA20C0C9-7160-4890-ACE5-6AEF0583576A}" type="slidenum">
              <a:rPr lang="en-US" altLang="en-US" sz="1400" smtClean="0">
                <a:latin typeface="Times New Roman" pitchFamily="18" charset="0"/>
              </a:rPr>
              <a:pPr eaLnBrk="1" hangingPunct="1">
                <a:spcBef>
                  <a:spcPct val="0"/>
                </a:spcBef>
                <a:buClrTx/>
                <a:buSzTx/>
                <a:buFontTx/>
                <a:buNone/>
              </a:pPr>
              <a:t>66</a:t>
            </a:fld>
            <a:endParaRPr lang="en-US" altLang="en-US" sz="1400">
              <a:latin typeface="Times New Roman" pitchFamily="18" charset="0"/>
            </a:endParaRPr>
          </a:p>
        </p:txBody>
      </p:sp>
      <p:sp>
        <p:nvSpPr>
          <p:cNvPr id="6148" name="Rectangle 2"/>
          <p:cNvSpPr>
            <a:spLocks noGrp="1" noChangeArrowheads="1"/>
          </p:cNvSpPr>
          <p:nvPr>
            <p:ph type="title"/>
          </p:nvPr>
        </p:nvSpPr>
        <p:spPr>
          <a:xfrm>
            <a:off x="609600" y="228600"/>
            <a:ext cx="7696200" cy="769937"/>
          </a:xfrm>
          <a:extLst>
            <a:ext uri="{909E8E84-426E-40DD-AFC4-6F175D3DCCD1}">
              <a14:hiddenFill xmlns:a14="http://schemas.microsoft.com/office/drawing/2010/main">
                <a:solidFill>
                  <a:srgbClr val="FFFFFF"/>
                </a:solidFill>
              </a14:hiddenFill>
            </a:ext>
          </a:extLst>
        </p:spPr>
        <p:txBody>
          <a:bodyPr>
            <a:normAutofit fontScale="90000"/>
          </a:bodyPr>
          <a:lstStyle/>
          <a:p>
            <a:pPr eaLnBrk="1" fontAlgn="auto" hangingPunct="1">
              <a:spcAft>
                <a:spcPts val="0"/>
              </a:spcAft>
              <a:defRPr/>
            </a:pPr>
            <a:r>
              <a:rPr lang="en-US" altLang="en-US" sz="3600" dirty="0">
                <a:solidFill>
                  <a:schemeClr val="tx1"/>
                </a:solidFill>
                <a:effectLst/>
                <a:latin typeface="Arial" panose="020B0604020202020204" pitchFamily="34" charset="0"/>
                <a:cs typeface="Arial" panose="020B0604020202020204" pitchFamily="34" charset="0"/>
              </a:rPr>
              <a:t>Program Description-Absolute Priority</a:t>
            </a: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9" name="Rectangle 3"/>
          <p:cNvSpPr>
            <a:spLocks noGrp="1" noChangeArrowheads="1"/>
          </p:cNvSpPr>
          <p:nvPr>
            <p:ph idx="1"/>
          </p:nvPr>
        </p:nvSpPr>
        <p:spPr>
          <a:xfrm>
            <a:off x="914400" y="990600"/>
            <a:ext cx="7467600" cy="5029200"/>
          </a:xfrm>
        </p:spPr>
        <p:txBody>
          <a:bodyPr>
            <a:noAutofit/>
          </a:bodyPr>
          <a:lstStyle/>
          <a:p>
            <a:pPr marL="0" indent="0" eaLnBrk="1" fontAlgn="auto" hangingPunct="1">
              <a:spcBef>
                <a:spcPts val="0"/>
              </a:spcBef>
              <a:spcAft>
                <a:spcPts val="0"/>
              </a:spcAft>
              <a:buFont typeface="Wingdings 3" pitchFamily="18" charset="2"/>
              <a:buNone/>
              <a:defRPr/>
            </a:pPr>
            <a:endParaRPr lang="en-US" sz="2000" dirty="0">
              <a:latin typeface="Arial" panose="020B0604020202020204" pitchFamily="34" charset="0"/>
              <a:cs typeface="Arial" panose="020B0604020202020204" pitchFamily="34" charset="0"/>
            </a:endParaRPr>
          </a:p>
          <a:p>
            <a:pPr marL="0" indent="0" eaLnBrk="1" hangingPunct="1">
              <a:spcBef>
                <a:spcPct val="0"/>
              </a:spcBef>
              <a:buNone/>
            </a:pPr>
            <a:r>
              <a:rPr lang="en-US" sz="2000" dirty="0">
                <a:latin typeface="Arial" panose="020B0604020202020204" pitchFamily="34" charset="0"/>
                <a:cs typeface="Arial" panose="020B0604020202020204" pitchFamily="34" charset="0"/>
              </a:rPr>
              <a:t>*(8) </a:t>
            </a:r>
            <a:r>
              <a:rPr lang="en-US" sz="2000" b="1" u="sng" dirty="0">
                <a:latin typeface="Arial" panose="020B0604020202020204" pitchFamily="34" charset="0"/>
                <a:cs typeface="Arial" panose="020B0604020202020204" pitchFamily="34" charset="0"/>
              </a:rPr>
              <a:t>T</a:t>
            </a:r>
            <a:r>
              <a:rPr lang="en-US" altLang="en-US" sz="2000" b="1" u="sng" dirty="0">
                <a:latin typeface="Arial" pitchFamily="34" charset="0"/>
                <a:cs typeface="Arial" pitchFamily="34" charset="0"/>
              </a:rPr>
              <a:t>PSID project admission requirements for TPSID project participants may look something like this (continued):</a:t>
            </a:r>
          </a:p>
          <a:p>
            <a:pPr marL="0" indent="0" eaLnBrk="1" fontAlgn="auto" hangingPunct="1">
              <a:spcBef>
                <a:spcPts val="0"/>
              </a:spcBef>
              <a:spcAft>
                <a:spcPts val="0"/>
              </a:spcAft>
              <a:buFont typeface="Wingdings 3" pitchFamily="18" charset="2"/>
              <a:buNone/>
              <a:defRPr/>
            </a:pPr>
            <a:endParaRPr lang="en-US" sz="2000" dirty="0">
              <a:latin typeface="Arial" panose="020B0604020202020204" pitchFamily="34" charset="0"/>
              <a:cs typeface="Arial" panose="020B0604020202020204" pitchFamily="34" charset="0"/>
            </a:endParaRPr>
          </a:p>
          <a:p>
            <a:pPr marL="0" indent="0" eaLnBrk="1" fontAlgn="auto" hangingPunct="1">
              <a:spcBef>
                <a:spcPts val="0"/>
              </a:spcBef>
              <a:spcAft>
                <a:spcPts val="0"/>
              </a:spcAft>
              <a:buFont typeface="Wingdings 3" pitchFamily="18" charset="2"/>
              <a:buNone/>
              <a:defRPr/>
            </a:pPr>
            <a:r>
              <a:rPr lang="en-US" sz="2000" dirty="0">
                <a:latin typeface="Arial" panose="020B0604020202020204" pitchFamily="34" charset="0"/>
                <a:cs typeface="Arial" panose="020B0604020202020204" pitchFamily="34" charset="0"/>
              </a:rPr>
              <a:t>*Demonstrate flexibility and ability to manage stress;</a:t>
            </a:r>
          </a:p>
          <a:p>
            <a:pPr marL="0" indent="0" eaLnBrk="1" fontAlgn="auto" hangingPunct="1">
              <a:spcBef>
                <a:spcPts val="0"/>
              </a:spcBef>
              <a:spcAft>
                <a:spcPts val="0"/>
              </a:spcAft>
              <a:buFont typeface="Wingdings 3" pitchFamily="18" charset="2"/>
              <a:buNone/>
              <a:defRPr/>
            </a:pPr>
            <a:endParaRPr lang="en-US" sz="2000" dirty="0">
              <a:latin typeface="Arial" panose="020B0604020202020204" pitchFamily="34" charset="0"/>
              <a:cs typeface="Arial" panose="020B0604020202020204" pitchFamily="34" charset="0"/>
            </a:endParaRPr>
          </a:p>
          <a:p>
            <a:pPr marL="0" indent="0" eaLnBrk="1" fontAlgn="auto" hangingPunct="1">
              <a:spcBef>
                <a:spcPts val="0"/>
              </a:spcBef>
              <a:spcAft>
                <a:spcPts val="0"/>
              </a:spcAft>
              <a:buFont typeface="Wingdings 3" pitchFamily="18" charset="2"/>
              <a:buNone/>
              <a:defRPr/>
            </a:pPr>
            <a:r>
              <a:rPr lang="en-US" sz="2000" dirty="0">
                <a:latin typeface="Arial" panose="020B0604020202020204" pitchFamily="34" charset="0"/>
                <a:cs typeface="Arial" panose="020B0604020202020204" pitchFamily="34" charset="0"/>
              </a:rPr>
              <a:t>*Family/guardian support of student education, development and independence;</a:t>
            </a:r>
          </a:p>
          <a:p>
            <a:pPr marL="0" indent="0" eaLnBrk="1" fontAlgn="auto" hangingPunct="1">
              <a:spcBef>
                <a:spcPts val="0"/>
              </a:spcBef>
              <a:spcAft>
                <a:spcPts val="0"/>
              </a:spcAft>
              <a:buFont typeface="Wingdings 3" pitchFamily="18" charset="2"/>
              <a:buNone/>
              <a:defRPr/>
            </a:pPr>
            <a:endParaRPr lang="en-US" sz="2000" dirty="0">
              <a:latin typeface="Arial" panose="020B0604020202020204" pitchFamily="34" charset="0"/>
              <a:cs typeface="Arial" panose="020B0604020202020204" pitchFamily="34" charset="0"/>
            </a:endParaRPr>
          </a:p>
          <a:p>
            <a:pPr marL="0" indent="0" eaLnBrk="1" fontAlgn="auto" hangingPunct="1">
              <a:spcBef>
                <a:spcPts val="0"/>
              </a:spcBef>
              <a:spcAft>
                <a:spcPts val="0"/>
              </a:spcAft>
              <a:buFont typeface="Wingdings 3" pitchFamily="18" charset="2"/>
              <a:buNone/>
              <a:defRPr/>
            </a:pPr>
            <a:r>
              <a:rPr lang="en-US" sz="2000" dirty="0">
                <a:latin typeface="Arial" panose="020B0604020202020204" pitchFamily="34" charset="0"/>
                <a:cs typeface="Arial" panose="020B0604020202020204" pitchFamily="34" charset="0"/>
              </a:rPr>
              <a:t>*Pay program cost of $9,000 plus the cost of books, materials, transportation, etc.,;</a:t>
            </a:r>
          </a:p>
          <a:p>
            <a:pPr marL="0" indent="0" eaLnBrk="1" fontAlgn="auto" hangingPunct="1">
              <a:spcBef>
                <a:spcPts val="0"/>
              </a:spcBef>
              <a:spcAft>
                <a:spcPts val="0"/>
              </a:spcAft>
              <a:buFont typeface="Wingdings 3" pitchFamily="18" charset="2"/>
              <a:buNone/>
              <a:defRPr/>
            </a:pPr>
            <a:r>
              <a:rPr lang="en-US" sz="2000" dirty="0">
                <a:latin typeface="Arial" panose="020B0604020202020204" pitchFamily="34" charset="0"/>
                <a:cs typeface="Arial" panose="020B0604020202020204" pitchFamily="34" charset="0"/>
              </a:rPr>
              <a:t> </a:t>
            </a:r>
          </a:p>
          <a:p>
            <a:pPr marL="0" indent="0" eaLnBrk="1" fontAlgn="auto" hangingPunct="1">
              <a:spcBef>
                <a:spcPts val="0"/>
              </a:spcBef>
              <a:spcAft>
                <a:spcPts val="0"/>
              </a:spcAft>
              <a:buFont typeface="Wingdings 3" pitchFamily="18" charset="2"/>
              <a:buNone/>
              <a:defRPr/>
            </a:pPr>
            <a:endParaRPr lang="en-US" sz="2000" dirty="0">
              <a:latin typeface="Arial" panose="020B0604020202020204" pitchFamily="34" charset="0"/>
              <a:cs typeface="Arial" panose="020B0604020202020204" pitchFamily="34" charset="0"/>
            </a:endParaRPr>
          </a:p>
          <a:p>
            <a:pPr marL="0" indent="0" eaLnBrk="1" fontAlgn="auto" hangingPunct="1">
              <a:spcBef>
                <a:spcPts val="0"/>
              </a:spcBef>
              <a:spcAft>
                <a:spcPts val="0"/>
              </a:spcAft>
              <a:buFont typeface="Wingdings 3" pitchFamily="18" charset="2"/>
              <a:buNone/>
              <a:defRPr/>
            </a:pPr>
            <a:endParaRPr lang="en-US" sz="2000" dirty="0">
              <a:latin typeface="Arial" panose="020B0604020202020204" pitchFamily="34" charset="0"/>
              <a:cs typeface="Arial" panose="020B0604020202020204" pitchFamily="34" charset="0"/>
            </a:endParaRPr>
          </a:p>
          <a:p>
            <a:pPr marL="0" indent="0" eaLnBrk="1" fontAlgn="auto" hangingPunct="1">
              <a:spcBef>
                <a:spcPts val="0"/>
              </a:spcBef>
              <a:spcAft>
                <a:spcPts val="0"/>
              </a:spcAft>
              <a:buFont typeface="Wingdings 3" pitchFamily="18" charset="2"/>
              <a:buNone/>
              <a:defRPr/>
            </a:pPr>
            <a:endParaRPr lang="en-US" sz="2000" dirty="0">
              <a:latin typeface="Arial" panose="020B0604020202020204" pitchFamily="34" charset="0"/>
              <a:cs typeface="Arial" panose="020B0604020202020204" pitchFamily="34" charset="0"/>
            </a:endParaRPr>
          </a:p>
          <a:p>
            <a:pPr marL="0" indent="-256032" eaLnBrk="1" fontAlgn="auto" hangingPunct="1">
              <a:spcBef>
                <a:spcPts val="0"/>
              </a:spcBef>
              <a:spcAft>
                <a:spcPts val="0"/>
              </a:spcAft>
              <a:buFont typeface="Wingdings 3"/>
              <a:buChar char=""/>
              <a:defRPr/>
            </a:pPr>
            <a:endParaRPr lang="en-US" sz="2000" dirty="0">
              <a:latin typeface="Arial" panose="020B0604020202020204" pitchFamily="34" charset="0"/>
              <a:cs typeface="Arial" panose="020B0604020202020204" pitchFamily="34" charset="0"/>
            </a:endParaRPr>
          </a:p>
          <a:p>
            <a:pPr marL="0" indent="-256032" eaLnBrk="1" fontAlgn="auto" hangingPunct="1">
              <a:spcBef>
                <a:spcPts val="0"/>
              </a:spcBef>
              <a:spcAft>
                <a:spcPts val="0"/>
              </a:spcAft>
              <a:buFontTx/>
              <a:buNone/>
              <a:defRPr/>
            </a:pPr>
            <a:endParaRPr lang="en-US" sz="2000" dirty="0">
              <a:latin typeface="Arial" panose="020B0604020202020204" pitchFamily="34" charset="0"/>
              <a:cs typeface="Arial" panose="020B0604020202020204" pitchFamily="34" charset="0"/>
            </a:endParaRPr>
          </a:p>
          <a:p>
            <a:pPr marL="0" indent="-256032" eaLnBrk="1" fontAlgn="auto" hangingPunct="1">
              <a:spcBef>
                <a:spcPts val="0"/>
              </a:spcBef>
              <a:spcAft>
                <a:spcPts val="0"/>
              </a:spcAft>
              <a:buFontTx/>
              <a:buNone/>
              <a:defRPr/>
            </a:pPr>
            <a:endParaRPr lang="en-US" sz="2000" dirty="0">
              <a:latin typeface="Arial" panose="020B0604020202020204" pitchFamily="34" charset="0"/>
              <a:cs typeface="Arial" panose="020B0604020202020204" pitchFamily="34" charset="0"/>
            </a:endParaRPr>
          </a:p>
          <a:p>
            <a:pPr marL="0" indent="0" eaLnBrk="1" fontAlgn="auto" hangingPunct="1">
              <a:spcBef>
                <a:spcPts val="0"/>
              </a:spcBef>
              <a:spcAft>
                <a:spcPts val="0"/>
              </a:spcAft>
              <a:buFont typeface="Wingdings 3" pitchFamily="18" charset="2"/>
              <a:buNone/>
              <a:defRPr/>
            </a:pPr>
            <a:endParaRPr lang="en-US" sz="2000" b="1" dirty="0">
              <a:latin typeface="Arial" panose="020B0604020202020204" pitchFamily="34" charset="0"/>
              <a:cs typeface="Arial" panose="020B0604020202020204" pitchFamily="34" charset="0"/>
            </a:endParaRPr>
          </a:p>
          <a:p>
            <a:pPr marL="0" indent="-256032" eaLnBrk="1" fontAlgn="auto" hangingPunct="1">
              <a:spcBef>
                <a:spcPts val="0"/>
              </a:spcBef>
              <a:spcAft>
                <a:spcPts val="0"/>
              </a:spcAft>
              <a:buFont typeface="Wingdings 3"/>
              <a:buChar char=""/>
              <a:defRPr/>
            </a:pPr>
            <a:endParaRPr lang="en-US" sz="2000" b="1" dirty="0">
              <a:latin typeface="Arial" panose="020B0604020202020204" pitchFamily="34" charset="0"/>
              <a:cs typeface="Arial" panose="020B0604020202020204" pitchFamily="34" charset="0"/>
            </a:endParaRPr>
          </a:p>
          <a:p>
            <a:pPr marL="365760" indent="-256032" eaLnBrk="1" fontAlgn="auto" hangingPunct="1">
              <a:spcAft>
                <a:spcPts val="0"/>
              </a:spcAft>
              <a:buFontTx/>
              <a:buNone/>
              <a:defRPr/>
            </a:pPr>
            <a:endParaRPr lang="en-US" sz="2000" dirty="0">
              <a:latin typeface="Arial" panose="020B0604020202020204" pitchFamily="34" charset="0"/>
              <a:cs typeface="Arial" panose="020B0604020202020204" pitchFamily="34" charset="0"/>
            </a:endParaRPr>
          </a:p>
        </p:txBody>
      </p:sp>
      <p:sp>
        <p:nvSpPr>
          <p:cNvPr id="54275" name="Rectangle 35"/>
          <p:cNvSpPr>
            <a:spLocks noGrp="1" noChangeArrowheads="1"/>
          </p:cNvSpPr>
          <p:nvPr>
            <p:ph type="ftr" sz="quarter" idx="11"/>
          </p:nvPr>
        </p:nvSpPr>
        <p:spPr bwMode="auto">
          <a:xfrm>
            <a:off x="2362200" y="6249988"/>
            <a:ext cx="4724400" cy="228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r>
              <a:rPr lang="en-US" altLang="en-US" sz="1400">
                <a:latin typeface="Times New Roman" pitchFamily="18" charset="0"/>
              </a:rPr>
              <a:t>US Dept of Education- Office of Postsecondary Education</a:t>
            </a:r>
          </a:p>
        </p:txBody>
      </p:sp>
      <p:sp>
        <p:nvSpPr>
          <p:cNvPr id="54276" name="Rectangle 36"/>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fld id="{1457D122-3EF1-4257-A41A-A9AC0ABFBE99}" type="slidenum">
              <a:rPr lang="en-US" altLang="en-US" sz="1400" smtClean="0">
                <a:latin typeface="Times New Roman" pitchFamily="18" charset="0"/>
              </a:rPr>
              <a:pPr eaLnBrk="1" hangingPunct="1">
                <a:spcBef>
                  <a:spcPct val="0"/>
                </a:spcBef>
                <a:buClrTx/>
                <a:buSzTx/>
                <a:buFontTx/>
                <a:buNone/>
              </a:pPr>
              <a:t>67</a:t>
            </a:fld>
            <a:endParaRPr lang="en-US" altLang="en-US" sz="1400">
              <a:latin typeface="Times New Roman" pitchFamily="18" charset="0"/>
            </a:endParaRPr>
          </a:p>
        </p:txBody>
      </p:sp>
      <p:sp>
        <p:nvSpPr>
          <p:cNvPr id="6148" name="Rectangle 2"/>
          <p:cNvSpPr>
            <a:spLocks noGrp="1" noChangeArrowheads="1"/>
          </p:cNvSpPr>
          <p:nvPr>
            <p:ph type="title"/>
          </p:nvPr>
        </p:nvSpPr>
        <p:spPr>
          <a:xfrm>
            <a:off x="838200" y="304800"/>
            <a:ext cx="7696200" cy="769937"/>
          </a:xfrm>
          <a:extLst>
            <a:ext uri="{909E8E84-426E-40DD-AFC4-6F175D3DCCD1}">
              <a14:hiddenFill xmlns:a14="http://schemas.microsoft.com/office/drawing/2010/main">
                <a:solidFill>
                  <a:srgbClr val="FFFFFF"/>
                </a:solidFill>
              </a14:hiddenFill>
            </a:ext>
          </a:extLst>
        </p:spPr>
        <p:txBody>
          <a:bodyPr>
            <a:normAutofit fontScale="90000"/>
          </a:bodyPr>
          <a:lstStyle/>
          <a:p>
            <a:pPr eaLnBrk="1" fontAlgn="auto" hangingPunct="1">
              <a:spcAft>
                <a:spcPts val="0"/>
              </a:spcAft>
              <a:defRPr/>
            </a:pPr>
            <a:r>
              <a:rPr lang="en-US" altLang="en-US" sz="3600" dirty="0">
                <a:solidFill>
                  <a:schemeClr val="tx1"/>
                </a:solidFill>
                <a:effectLst/>
                <a:latin typeface="Arial" panose="020B0604020202020204" pitchFamily="34" charset="0"/>
                <a:cs typeface="Arial" panose="020B0604020202020204" pitchFamily="34" charset="0"/>
              </a:rPr>
              <a:t>Program Description-Absolute Priority</a:t>
            </a: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9" name="Rectangle 3"/>
          <p:cNvSpPr>
            <a:spLocks noGrp="1" noChangeArrowheads="1"/>
          </p:cNvSpPr>
          <p:nvPr>
            <p:ph idx="1"/>
          </p:nvPr>
        </p:nvSpPr>
        <p:spPr>
          <a:xfrm>
            <a:off x="228600" y="609600"/>
            <a:ext cx="8686800" cy="5562600"/>
          </a:xfrm>
        </p:spPr>
        <p:txBody>
          <a:bodyPr>
            <a:noAutofit/>
          </a:bodyPr>
          <a:lstStyle/>
          <a:p>
            <a:pPr marL="0" indent="0" eaLnBrk="1" fontAlgn="auto" hangingPunct="1">
              <a:spcBef>
                <a:spcPts val="0"/>
              </a:spcBef>
              <a:spcAft>
                <a:spcPts val="0"/>
              </a:spcAft>
              <a:buFont typeface="Wingdings 3" pitchFamily="18" charset="2"/>
              <a:buNone/>
              <a:defRPr/>
            </a:pPr>
            <a:r>
              <a:rPr lang="en-US" sz="2000" dirty="0">
                <a:latin typeface="Arial" panose="020B0604020202020204" pitchFamily="34" charset="0"/>
                <a:cs typeface="Arial" panose="020B0604020202020204" pitchFamily="34" charset="0"/>
              </a:rPr>
              <a:t> </a:t>
            </a:r>
          </a:p>
          <a:p>
            <a:pPr marL="0" indent="0" algn="ctr" eaLnBrk="1" fontAlgn="auto" hangingPunct="1">
              <a:spcBef>
                <a:spcPts val="0"/>
              </a:spcBef>
              <a:spcAft>
                <a:spcPts val="0"/>
              </a:spcAft>
              <a:buNone/>
              <a:defRPr/>
            </a:pPr>
            <a:r>
              <a:rPr lang="en-US" sz="2000" dirty="0">
                <a:latin typeface="Arial" panose="020B0604020202020204" pitchFamily="34" charset="0"/>
                <a:cs typeface="Arial" panose="020B0604020202020204" pitchFamily="34" charset="0"/>
              </a:rPr>
              <a:t> (8) continued-</a:t>
            </a:r>
            <a:r>
              <a:rPr lang="en-US" sz="2000" b="1" dirty="0">
                <a:latin typeface="Arial" panose="020B0604020202020204" pitchFamily="34" charset="0"/>
                <a:cs typeface="Arial" panose="020B0604020202020204" pitchFamily="34" charset="0"/>
              </a:rPr>
              <a:t>Two valuable, yet OPTIONAL</a:t>
            </a:r>
            <a:r>
              <a:rPr lang="en-US" sz="2000" dirty="0">
                <a:latin typeface="Arial" panose="020B0604020202020204" pitchFamily="34" charset="0"/>
                <a:cs typeface="Arial" panose="020B0604020202020204" pitchFamily="34" charset="0"/>
              </a:rPr>
              <a:t> </a:t>
            </a:r>
            <a:r>
              <a:rPr lang="en-US" sz="2000" b="1" dirty="0">
                <a:latin typeface="Arial" panose="020B0604020202020204" pitchFamily="34" charset="0"/>
                <a:cs typeface="Arial" panose="020B0604020202020204" pitchFamily="34" charset="0"/>
              </a:rPr>
              <a:t>points</a:t>
            </a:r>
            <a:r>
              <a:rPr lang="en-US" sz="2000" dirty="0">
                <a:latin typeface="Arial" panose="020B0604020202020204" pitchFamily="34" charset="0"/>
                <a:cs typeface="Arial" panose="020B0604020202020204" pitchFamily="34" charset="0"/>
              </a:rPr>
              <a:t> </a:t>
            </a:r>
            <a:r>
              <a:rPr lang="en-US" sz="2000" b="1" dirty="0">
                <a:latin typeface="Arial" panose="020B0604020202020204" pitchFamily="34" charset="0"/>
                <a:cs typeface="Arial" panose="020B0604020202020204" pitchFamily="34" charset="0"/>
              </a:rPr>
              <a:t>regarding the topic of a meaningful credential. These two points are not requirements of the U.S. Department of Education, </a:t>
            </a:r>
            <a:r>
              <a:rPr lang="en-US" sz="2000" i="1" dirty="0">
                <a:latin typeface="Arial" panose="020B0604020202020204" pitchFamily="34" charset="0"/>
                <a:cs typeface="Arial" panose="020B0604020202020204" pitchFamily="34" charset="0"/>
              </a:rPr>
              <a:t>but both FY’ 2010 and FY 2015 TPSID-CC, TPSID projects, and parents and supporters of TPSID project participants have experienced</a:t>
            </a:r>
            <a:r>
              <a:rPr lang="en-US" sz="2000" b="1" dirty="0">
                <a:latin typeface="Arial" panose="020B0604020202020204" pitchFamily="34" charset="0"/>
                <a:cs typeface="Arial" panose="020B0604020202020204" pitchFamily="34" charset="0"/>
              </a:rPr>
              <a:t>):</a:t>
            </a:r>
            <a:endParaRPr lang="en-US" sz="2000" dirty="0">
              <a:latin typeface="Arial" panose="020B0604020202020204" pitchFamily="34" charset="0"/>
              <a:cs typeface="Arial" panose="020B0604020202020204" pitchFamily="34" charset="0"/>
            </a:endParaRPr>
          </a:p>
          <a:p>
            <a:pPr marL="0" indent="0" eaLnBrk="1" fontAlgn="auto" hangingPunct="1">
              <a:spcBef>
                <a:spcPts val="0"/>
              </a:spcBef>
              <a:spcAft>
                <a:spcPts val="0"/>
              </a:spcAft>
              <a:buFont typeface="Wingdings 3" pitchFamily="18" charset="2"/>
              <a:buNone/>
              <a:defRPr/>
            </a:pPr>
            <a:endParaRPr lang="en-US" sz="2000" b="1" dirty="0">
              <a:latin typeface="Arial" panose="020B0604020202020204" pitchFamily="34" charset="0"/>
              <a:cs typeface="Arial" panose="020B0604020202020204" pitchFamily="34" charset="0"/>
            </a:endParaRPr>
          </a:p>
          <a:p>
            <a:pPr marL="0" indent="0" eaLnBrk="1" fontAlgn="auto" hangingPunct="1">
              <a:spcBef>
                <a:spcPts val="0"/>
              </a:spcBef>
              <a:spcAft>
                <a:spcPts val="0"/>
              </a:spcAft>
              <a:buFont typeface="Wingdings 3" pitchFamily="18" charset="2"/>
              <a:buNone/>
              <a:defRPr/>
            </a:pPr>
            <a:r>
              <a:rPr lang="en-US" sz="2000" b="1" dirty="0">
                <a:latin typeface="Arial" panose="020B0604020202020204" pitchFamily="34" charset="0"/>
                <a:cs typeface="Arial" panose="020B0604020202020204" pitchFamily="34" charset="0"/>
              </a:rPr>
              <a:t>POINT #1</a:t>
            </a:r>
            <a:r>
              <a:rPr lang="en-US" sz="2000" dirty="0">
                <a:latin typeface="Arial" panose="020B0604020202020204" pitchFamily="34" charset="0"/>
                <a:cs typeface="Arial" panose="020B0604020202020204" pitchFamily="34" charset="0"/>
              </a:rPr>
              <a:t>: From the standpoint of the ID students who earn a meaningful credential, if the credential they earn is recognized by the issuing and/or other IHEs (and other pertinent entities), this credential translates into a tool that they can use to assist them in their quest for gainful employment.</a:t>
            </a:r>
          </a:p>
          <a:p>
            <a:pPr marL="0" indent="0" eaLnBrk="1" fontAlgn="auto" hangingPunct="1">
              <a:spcBef>
                <a:spcPts val="0"/>
              </a:spcBef>
              <a:spcAft>
                <a:spcPts val="0"/>
              </a:spcAft>
              <a:buFont typeface="Wingdings 3" pitchFamily="18" charset="2"/>
              <a:buNone/>
              <a:defRPr/>
            </a:pPr>
            <a:endParaRPr lang="en-US" sz="2000" dirty="0">
              <a:latin typeface="Arial" panose="020B0604020202020204" pitchFamily="34" charset="0"/>
              <a:cs typeface="Arial" panose="020B0604020202020204" pitchFamily="34" charset="0"/>
            </a:endParaRPr>
          </a:p>
          <a:p>
            <a:pPr marL="0" indent="0" eaLnBrk="1" fontAlgn="auto" hangingPunct="1">
              <a:spcBef>
                <a:spcPts val="0"/>
              </a:spcBef>
              <a:spcAft>
                <a:spcPts val="0"/>
              </a:spcAft>
              <a:buFont typeface="Wingdings 3" pitchFamily="18" charset="2"/>
              <a:buNone/>
              <a:defRPr/>
            </a:pPr>
            <a:r>
              <a:rPr lang="en-US" sz="2000" b="1" dirty="0">
                <a:latin typeface="Arial" panose="020B0604020202020204" pitchFamily="34" charset="0"/>
                <a:cs typeface="Arial" panose="020B0604020202020204" pitchFamily="34" charset="0"/>
              </a:rPr>
              <a:t>POINT #2</a:t>
            </a:r>
            <a:r>
              <a:rPr lang="en-US" sz="2000" dirty="0">
                <a:latin typeface="Arial" panose="020B0604020202020204" pitchFamily="34" charset="0"/>
                <a:cs typeface="Arial" panose="020B0604020202020204" pitchFamily="34" charset="0"/>
              </a:rPr>
              <a:t>: TPSID program participants and their supporters feel the same sense of accomplishment when they have successfully completed their program requirements and are granted the opportunity to receive their meaningful credential during the IHE’s regularly scheduled commencement exercises, alongside their non-disabled peers that have earned degrees.</a:t>
            </a:r>
          </a:p>
          <a:p>
            <a:pPr marL="0" indent="0" eaLnBrk="1" fontAlgn="auto" hangingPunct="1">
              <a:spcBef>
                <a:spcPts val="0"/>
              </a:spcBef>
              <a:spcAft>
                <a:spcPts val="0"/>
              </a:spcAft>
              <a:buFont typeface="Wingdings 3" pitchFamily="18" charset="2"/>
              <a:buNone/>
              <a:defRPr/>
            </a:pPr>
            <a:endParaRPr lang="en-US" sz="2000" dirty="0">
              <a:latin typeface="Arial" panose="020B0604020202020204" pitchFamily="34" charset="0"/>
              <a:cs typeface="Arial" panose="020B0604020202020204" pitchFamily="34" charset="0"/>
            </a:endParaRPr>
          </a:p>
          <a:p>
            <a:pPr marL="0" indent="0" eaLnBrk="1" fontAlgn="auto" hangingPunct="1">
              <a:spcBef>
                <a:spcPts val="0"/>
              </a:spcBef>
              <a:spcAft>
                <a:spcPts val="0"/>
              </a:spcAft>
              <a:buFont typeface="Wingdings 3" pitchFamily="18" charset="2"/>
              <a:buNone/>
              <a:defRPr/>
            </a:pPr>
            <a:endParaRPr lang="en-US" sz="2000" dirty="0">
              <a:latin typeface="Arial" panose="020B0604020202020204" pitchFamily="34" charset="0"/>
              <a:cs typeface="Arial" panose="020B0604020202020204" pitchFamily="34" charset="0"/>
            </a:endParaRPr>
          </a:p>
          <a:p>
            <a:pPr marL="0" indent="0" eaLnBrk="1" fontAlgn="auto" hangingPunct="1">
              <a:spcBef>
                <a:spcPts val="0"/>
              </a:spcBef>
              <a:spcAft>
                <a:spcPts val="0"/>
              </a:spcAft>
              <a:buFont typeface="Wingdings 3" pitchFamily="18" charset="2"/>
              <a:buNone/>
              <a:defRPr/>
            </a:pPr>
            <a:endParaRPr lang="en-US" sz="2000" dirty="0">
              <a:latin typeface="Arial" panose="020B0604020202020204" pitchFamily="34" charset="0"/>
              <a:cs typeface="Arial" panose="020B0604020202020204" pitchFamily="34" charset="0"/>
            </a:endParaRPr>
          </a:p>
          <a:p>
            <a:pPr marL="0" indent="0" eaLnBrk="1" fontAlgn="auto" hangingPunct="1">
              <a:spcBef>
                <a:spcPts val="0"/>
              </a:spcBef>
              <a:spcAft>
                <a:spcPts val="0"/>
              </a:spcAft>
              <a:buFont typeface="Wingdings 3" pitchFamily="18" charset="2"/>
              <a:buNone/>
              <a:defRPr/>
            </a:pPr>
            <a:endParaRPr lang="en-US" sz="2000" dirty="0">
              <a:latin typeface="Arial" panose="020B0604020202020204" pitchFamily="34" charset="0"/>
              <a:cs typeface="Arial" panose="020B0604020202020204" pitchFamily="34" charset="0"/>
            </a:endParaRPr>
          </a:p>
          <a:p>
            <a:pPr marL="0" indent="-256032" eaLnBrk="1" fontAlgn="auto" hangingPunct="1">
              <a:spcBef>
                <a:spcPts val="0"/>
              </a:spcBef>
              <a:spcAft>
                <a:spcPts val="0"/>
              </a:spcAft>
              <a:buFont typeface="Wingdings 3"/>
              <a:buChar char=""/>
              <a:defRPr/>
            </a:pPr>
            <a:endParaRPr lang="en-US" sz="2000" dirty="0">
              <a:latin typeface="Arial" panose="020B0604020202020204" pitchFamily="34" charset="0"/>
              <a:cs typeface="Arial" panose="020B0604020202020204" pitchFamily="34" charset="0"/>
            </a:endParaRPr>
          </a:p>
          <a:p>
            <a:pPr marL="0" indent="-256032" eaLnBrk="1" fontAlgn="auto" hangingPunct="1">
              <a:spcBef>
                <a:spcPts val="0"/>
              </a:spcBef>
              <a:spcAft>
                <a:spcPts val="0"/>
              </a:spcAft>
              <a:buFontTx/>
              <a:buNone/>
              <a:defRPr/>
            </a:pPr>
            <a:endParaRPr lang="en-US" sz="2000" dirty="0">
              <a:latin typeface="Arial" panose="020B0604020202020204" pitchFamily="34" charset="0"/>
              <a:cs typeface="Arial" panose="020B0604020202020204" pitchFamily="34" charset="0"/>
            </a:endParaRPr>
          </a:p>
          <a:p>
            <a:pPr marL="0" indent="-256032" eaLnBrk="1" fontAlgn="auto" hangingPunct="1">
              <a:spcBef>
                <a:spcPts val="0"/>
              </a:spcBef>
              <a:spcAft>
                <a:spcPts val="0"/>
              </a:spcAft>
              <a:buFontTx/>
              <a:buNone/>
              <a:defRPr/>
            </a:pPr>
            <a:endParaRPr lang="en-US" sz="2000" dirty="0">
              <a:latin typeface="Arial" panose="020B0604020202020204" pitchFamily="34" charset="0"/>
              <a:cs typeface="Arial" panose="020B0604020202020204" pitchFamily="34" charset="0"/>
            </a:endParaRPr>
          </a:p>
          <a:p>
            <a:pPr marL="0" indent="0" eaLnBrk="1" fontAlgn="auto" hangingPunct="1">
              <a:spcBef>
                <a:spcPts val="0"/>
              </a:spcBef>
              <a:spcAft>
                <a:spcPts val="0"/>
              </a:spcAft>
              <a:buFont typeface="Wingdings 3" pitchFamily="18" charset="2"/>
              <a:buNone/>
              <a:defRPr/>
            </a:pPr>
            <a:endParaRPr lang="en-US" sz="2000" b="1" dirty="0">
              <a:latin typeface="Arial" panose="020B0604020202020204" pitchFamily="34" charset="0"/>
              <a:cs typeface="Arial" panose="020B0604020202020204" pitchFamily="34" charset="0"/>
            </a:endParaRPr>
          </a:p>
          <a:p>
            <a:pPr marL="0" indent="-256032" eaLnBrk="1" fontAlgn="auto" hangingPunct="1">
              <a:spcBef>
                <a:spcPts val="0"/>
              </a:spcBef>
              <a:spcAft>
                <a:spcPts val="0"/>
              </a:spcAft>
              <a:buFont typeface="Wingdings 3"/>
              <a:buChar char=""/>
              <a:defRPr/>
            </a:pPr>
            <a:endParaRPr lang="en-US" sz="2000" b="1" dirty="0">
              <a:latin typeface="Arial" panose="020B0604020202020204" pitchFamily="34" charset="0"/>
              <a:cs typeface="Arial" panose="020B0604020202020204" pitchFamily="34" charset="0"/>
            </a:endParaRPr>
          </a:p>
          <a:p>
            <a:pPr marL="365760" indent="-256032" eaLnBrk="1" fontAlgn="auto" hangingPunct="1">
              <a:spcAft>
                <a:spcPts val="0"/>
              </a:spcAft>
              <a:buFontTx/>
              <a:buNone/>
              <a:defRPr/>
            </a:pPr>
            <a:endParaRPr lang="en-US" sz="2000" dirty="0">
              <a:latin typeface="Arial" panose="020B0604020202020204" pitchFamily="34" charset="0"/>
              <a:cs typeface="Arial" panose="020B0604020202020204" pitchFamily="34" charset="0"/>
            </a:endParaRPr>
          </a:p>
        </p:txBody>
      </p:sp>
      <p:sp>
        <p:nvSpPr>
          <p:cNvPr id="55299" name="Rectangle 35"/>
          <p:cNvSpPr>
            <a:spLocks noGrp="1" noChangeArrowheads="1"/>
          </p:cNvSpPr>
          <p:nvPr>
            <p:ph type="ftr" sz="quarter" idx="11"/>
          </p:nvPr>
        </p:nvSpPr>
        <p:spPr bwMode="auto">
          <a:xfrm>
            <a:off x="2362200" y="6249988"/>
            <a:ext cx="4724400" cy="228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r>
              <a:rPr lang="en-US" altLang="en-US" sz="1400">
                <a:latin typeface="Times New Roman" pitchFamily="18" charset="0"/>
              </a:rPr>
              <a:t>US Dept of Education- Office of Postsecondary Education</a:t>
            </a:r>
          </a:p>
        </p:txBody>
      </p:sp>
      <p:sp>
        <p:nvSpPr>
          <p:cNvPr id="55300" name="Rectangle 36"/>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fld id="{D34318AC-235E-4EAE-973C-960B3748CF5D}" type="slidenum">
              <a:rPr lang="en-US" altLang="en-US" sz="1400" smtClean="0">
                <a:latin typeface="Times New Roman" pitchFamily="18" charset="0"/>
              </a:rPr>
              <a:pPr eaLnBrk="1" hangingPunct="1">
                <a:spcBef>
                  <a:spcPct val="0"/>
                </a:spcBef>
                <a:buClrTx/>
                <a:buSzTx/>
                <a:buFontTx/>
                <a:buNone/>
              </a:pPr>
              <a:t>68</a:t>
            </a:fld>
            <a:endParaRPr lang="en-US" altLang="en-US" sz="1400">
              <a:latin typeface="Times New Roman" pitchFamily="18" charset="0"/>
            </a:endParaRPr>
          </a:p>
        </p:txBody>
      </p:sp>
      <p:sp>
        <p:nvSpPr>
          <p:cNvPr id="6148" name="Rectangle 2"/>
          <p:cNvSpPr>
            <a:spLocks noGrp="1" noChangeArrowheads="1"/>
          </p:cNvSpPr>
          <p:nvPr>
            <p:ph type="title"/>
          </p:nvPr>
        </p:nvSpPr>
        <p:spPr>
          <a:xfrm>
            <a:off x="609600" y="76200"/>
            <a:ext cx="7696200" cy="769937"/>
          </a:xfrm>
          <a:extLst>
            <a:ext uri="{909E8E84-426E-40DD-AFC4-6F175D3DCCD1}">
              <a14:hiddenFill xmlns:a14="http://schemas.microsoft.com/office/drawing/2010/main">
                <a:solidFill>
                  <a:srgbClr val="FFFFFF"/>
                </a:solidFill>
              </a14:hiddenFill>
            </a:ext>
          </a:extLst>
        </p:spPr>
        <p:txBody>
          <a:bodyPr>
            <a:normAutofit fontScale="90000"/>
          </a:bodyPr>
          <a:lstStyle/>
          <a:p>
            <a:pPr eaLnBrk="1" fontAlgn="auto" hangingPunct="1">
              <a:spcAft>
                <a:spcPts val="0"/>
              </a:spcAft>
              <a:defRPr/>
            </a:pPr>
            <a:r>
              <a:rPr lang="en-US" altLang="en-US" sz="3600" dirty="0">
                <a:solidFill>
                  <a:schemeClr val="tx1"/>
                </a:solidFill>
                <a:effectLst/>
                <a:latin typeface="Arial" panose="020B0604020202020204" pitchFamily="34" charset="0"/>
                <a:cs typeface="Arial" panose="020B0604020202020204" pitchFamily="34" charset="0"/>
              </a:rPr>
              <a:t>Program Description Absolute Priority</a:t>
            </a: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3"/>
          <p:cNvSpPr>
            <a:spLocks noGrp="1" noChangeArrowheads="1"/>
          </p:cNvSpPr>
          <p:nvPr>
            <p:ph idx="1"/>
          </p:nvPr>
        </p:nvSpPr>
        <p:spPr>
          <a:xfrm>
            <a:off x="304800" y="1447800"/>
            <a:ext cx="8229600" cy="4525963"/>
          </a:xfrm>
        </p:spPr>
        <p:txBody>
          <a:bodyPr/>
          <a:lstStyle/>
          <a:p>
            <a:endParaRPr lang="en-US" dirty="0">
              <a:highlight>
                <a:srgbClr val="FFFF00"/>
              </a:highlight>
            </a:endParaRPr>
          </a:p>
          <a:p>
            <a:pPr marL="109537" indent="0" algn="ctr">
              <a:buNone/>
            </a:pPr>
            <a:r>
              <a:rPr lang="en-US" b="1" dirty="0">
                <a:latin typeface="Arial" panose="020B0604020202020204" pitchFamily="34" charset="0"/>
                <a:cs typeface="Arial" panose="020B0604020202020204" pitchFamily="34" charset="0"/>
              </a:rPr>
              <a:t>During the FY 2020 new grant competition, the page limitation is recommended, not mandated</a:t>
            </a:r>
            <a:r>
              <a:rPr lang="en-US" dirty="0">
                <a:latin typeface="Arial" panose="020B0604020202020204" pitchFamily="34" charset="0"/>
                <a:cs typeface="Arial" panose="020B0604020202020204" pitchFamily="34" charset="0"/>
              </a:rPr>
              <a:t> </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Please note: Although the page limitation is recommended, applicants are asked to consider adhering to the recommended page limitations, specifically from the vantage point of potential peer reviewers.</a:t>
            </a:r>
            <a:endParaRPr lang="en-US" altLang="en-US" sz="2400" dirty="0">
              <a:latin typeface="Arial" pitchFamily="34" charset="0"/>
              <a:cs typeface="Arial" pitchFamily="34" charset="0"/>
            </a:endParaRPr>
          </a:p>
        </p:txBody>
      </p:sp>
      <p:sp>
        <p:nvSpPr>
          <p:cNvPr id="56323" name="Rectangle 35"/>
          <p:cNvSpPr>
            <a:spLocks noGrp="1" noChangeArrowheads="1"/>
          </p:cNvSpPr>
          <p:nvPr>
            <p:ph type="ftr" sz="quarter" idx="11"/>
          </p:nvPr>
        </p:nvSpPr>
        <p:spPr bwMode="auto">
          <a:xfrm>
            <a:off x="2667000" y="6019800"/>
            <a:ext cx="4572000" cy="381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r>
              <a:rPr lang="en-US" altLang="en-US" sz="1400">
                <a:latin typeface="Times New Roman" pitchFamily="18" charset="0"/>
              </a:rPr>
              <a:t>US Dept of Education- Office of Postsecondary Education</a:t>
            </a:r>
          </a:p>
        </p:txBody>
      </p:sp>
      <p:sp>
        <p:nvSpPr>
          <p:cNvPr id="56324" name="Rectangle 36"/>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fld id="{14259CCA-F507-4CDA-A909-42E657C5E2C1}" type="slidenum">
              <a:rPr lang="en-US" altLang="en-US" sz="1400" smtClean="0">
                <a:latin typeface="Times New Roman" pitchFamily="18" charset="0"/>
              </a:rPr>
              <a:pPr eaLnBrk="1" hangingPunct="1">
                <a:spcBef>
                  <a:spcPct val="0"/>
                </a:spcBef>
                <a:buClrTx/>
                <a:buSzTx/>
                <a:buFontTx/>
                <a:buNone/>
              </a:pPr>
              <a:t>69</a:t>
            </a:fld>
            <a:endParaRPr lang="en-US" altLang="en-US" sz="1400">
              <a:latin typeface="Times New Roman" pitchFamily="18" charset="0"/>
            </a:endParaRPr>
          </a:p>
        </p:txBody>
      </p:sp>
      <p:sp>
        <p:nvSpPr>
          <p:cNvPr id="7172" name="Rectangle 2"/>
          <p:cNvSpPr>
            <a:spLocks noGrp="1" noChangeArrowheads="1"/>
          </p:cNvSpPr>
          <p:nvPr>
            <p:ph type="title"/>
          </p:nvPr>
        </p:nvSpPr>
        <p:spPr>
          <a:xfrm>
            <a:off x="228600" y="228600"/>
            <a:ext cx="8686800" cy="1066800"/>
          </a:xfrm>
          <a:extLst>
            <a:ext uri="{909E8E84-426E-40DD-AFC4-6F175D3DCCD1}">
              <a14:hiddenFill xmlns:a14="http://schemas.microsoft.com/office/drawing/2010/main">
                <a:solidFill>
                  <a:srgbClr val="FFFFFF"/>
                </a:solidFill>
              </a14:hiddenFill>
            </a:ext>
          </a:extLst>
        </p:spPr>
        <p:txBody>
          <a:bodyPr>
            <a:normAutofit fontScale="90000"/>
          </a:bodyPr>
          <a:lstStyle/>
          <a:p>
            <a:pPr algn="ctr" eaLnBrk="1" fontAlgn="auto" hangingPunct="1">
              <a:spcAft>
                <a:spcPts val="0"/>
              </a:spcAft>
              <a:defRPr/>
            </a:pPr>
            <a:r>
              <a:rPr lang="en-US" altLang="en-US" sz="3600" dirty="0">
                <a:solidFill>
                  <a:schemeClr val="tx1"/>
                </a:solidFill>
                <a:effectLst/>
                <a:latin typeface="Arial" panose="020B0604020202020204" pitchFamily="34" charset="0"/>
                <a:cs typeface="Arial" panose="020B0604020202020204" pitchFamily="34" charset="0"/>
              </a:rPr>
              <a:t>Submission Requirements-Recommended Page Limitation/Format Information</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9" name="Rectangle 3"/>
          <p:cNvSpPr>
            <a:spLocks noGrp="1" noChangeArrowheads="1"/>
          </p:cNvSpPr>
          <p:nvPr>
            <p:ph idx="1"/>
          </p:nvPr>
        </p:nvSpPr>
        <p:spPr>
          <a:xfrm>
            <a:off x="304799" y="533400"/>
            <a:ext cx="8709025" cy="4953000"/>
          </a:xfrm>
        </p:spPr>
        <p:txBody>
          <a:bodyPr>
            <a:noAutofit/>
          </a:bodyPr>
          <a:lstStyle/>
          <a:p>
            <a:pPr marL="621792" lvl="1" eaLnBrk="1" fontAlgn="auto" hangingPunct="1">
              <a:lnSpc>
                <a:spcPct val="80000"/>
              </a:lnSpc>
              <a:spcBef>
                <a:spcPts val="324"/>
              </a:spcBef>
              <a:spcAft>
                <a:spcPts val="0"/>
              </a:spcAft>
              <a:buFontTx/>
              <a:buNone/>
              <a:defRPr/>
            </a:pPr>
            <a:endParaRPr lang="en-US" altLang="en-US" sz="2000" dirty="0">
              <a:latin typeface="Arial" panose="020B0604020202020204" pitchFamily="34" charset="0"/>
              <a:cs typeface="Arial" panose="020B0604020202020204" pitchFamily="34" charset="0"/>
            </a:endParaRPr>
          </a:p>
          <a:p>
            <a:pPr marL="109728" indent="0" eaLnBrk="1" fontAlgn="auto" hangingPunct="1">
              <a:lnSpc>
                <a:spcPct val="80000"/>
              </a:lnSpc>
              <a:spcBef>
                <a:spcPct val="0"/>
              </a:spcBef>
              <a:spcAft>
                <a:spcPts val="0"/>
              </a:spcAft>
              <a:buFont typeface="Wingdings 3"/>
              <a:buNone/>
              <a:defRPr/>
            </a:pPr>
            <a:endParaRPr lang="en-US" altLang="en-US" sz="2000" dirty="0">
              <a:latin typeface="Arial" panose="020B0604020202020204" pitchFamily="34" charset="0"/>
              <a:cs typeface="Arial" panose="020B0604020202020204" pitchFamily="34" charset="0"/>
            </a:endParaRPr>
          </a:p>
          <a:p>
            <a:pPr marL="365760" indent="-256032" eaLnBrk="1" fontAlgn="auto" hangingPunct="1">
              <a:lnSpc>
                <a:spcPct val="80000"/>
              </a:lnSpc>
              <a:spcAft>
                <a:spcPts val="0"/>
              </a:spcAft>
              <a:buNone/>
              <a:defRPr/>
            </a:pPr>
            <a:r>
              <a:rPr lang="en-US" sz="2000" b="1" u="sng" dirty="0">
                <a:latin typeface="Arial" panose="020B0604020202020204" pitchFamily="34" charset="0"/>
                <a:cs typeface="Arial" panose="020B0604020202020204" pitchFamily="34" charset="0"/>
              </a:rPr>
              <a:t>ELIGIBLE APPLICANT INFORMATION</a:t>
            </a:r>
          </a:p>
          <a:p>
            <a:pPr marL="365760" indent="-256032" eaLnBrk="1" fontAlgn="auto" hangingPunct="1">
              <a:lnSpc>
                <a:spcPct val="80000"/>
              </a:lnSpc>
              <a:spcAft>
                <a:spcPts val="0"/>
              </a:spcAft>
              <a:buNone/>
              <a:defRPr/>
            </a:pPr>
            <a:r>
              <a:rPr lang="en-US" sz="2000" dirty="0">
                <a:latin typeface="Arial" panose="020B0604020202020204" pitchFamily="34" charset="0"/>
                <a:cs typeface="Arial" panose="020B0604020202020204" pitchFamily="34" charset="0"/>
              </a:rPr>
              <a:t>   </a:t>
            </a:r>
          </a:p>
          <a:p>
            <a:pPr marL="365760" indent="-256032" eaLnBrk="1" fontAlgn="auto" hangingPunct="1">
              <a:lnSpc>
                <a:spcPct val="80000"/>
              </a:lnSpc>
              <a:spcAft>
                <a:spcPts val="0"/>
              </a:spcAft>
              <a:buFont typeface="Wingdings 3" pitchFamily="18" charset="2"/>
              <a:buNone/>
              <a:defRPr/>
            </a:pPr>
            <a:r>
              <a:rPr lang="en-US" sz="2000" b="1" dirty="0">
                <a:latin typeface="Arial" panose="020B0604020202020204" pitchFamily="34" charset="0"/>
                <a:cs typeface="Arial" panose="020B0604020202020204" pitchFamily="34" charset="0"/>
              </a:rPr>
              <a:t>APPLYING AS A MULTI-STATE CONSORTIA</a:t>
            </a:r>
          </a:p>
          <a:p>
            <a:pPr marL="365760" indent="-256032" eaLnBrk="1" fontAlgn="auto" hangingPunct="1">
              <a:lnSpc>
                <a:spcPct val="80000"/>
              </a:lnSpc>
              <a:spcAft>
                <a:spcPts val="0"/>
              </a:spcAft>
              <a:buFont typeface="Wingdings 3" pitchFamily="18" charset="2"/>
              <a:buNone/>
              <a:defRPr/>
            </a:pPr>
            <a:endParaRPr lang="en-US" sz="2000" b="1" dirty="0">
              <a:latin typeface="Arial" panose="020B0604020202020204" pitchFamily="34" charset="0"/>
              <a:cs typeface="Arial" panose="020B0604020202020204" pitchFamily="34" charset="0"/>
            </a:endParaRPr>
          </a:p>
          <a:p>
            <a:pPr marL="365760" indent="-256032" eaLnBrk="1" fontAlgn="auto" hangingPunct="1">
              <a:lnSpc>
                <a:spcPct val="80000"/>
              </a:lnSpc>
              <a:spcAft>
                <a:spcPts val="0"/>
              </a:spcAft>
              <a:buNone/>
              <a:defRPr/>
            </a:pPr>
            <a:r>
              <a:rPr lang="en-US" sz="2000" dirty="0">
                <a:latin typeface="Arial" panose="020B0604020202020204" pitchFamily="34" charset="0"/>
                <a:cs typeface="Arial" panose="020B0604020202020204" pitchFamily="34" charset="0"/>
              </a:rPr>
              <a:t>Although the TPSID Program statute does not speak directly to allowing</a:t>
            </a:r>
          </a:p>
          <a:p>
            <a:pPr marL="365760" indent="-256032" eaLnBrk="1" fontAlgn="auto" hangingPunct="1">
              <a:lnSpc>
                <a:spcPct val="80000"/>
              </a:lnSpc>
              <a:spcAft>
                <a:spcPts val="0"/>
              </a:spcAft>
              <a:buNone/>
              <a:defRPr/>
            </a:pPr>
            <a:r>
              <a:rPr lang="en-US" sz="2000" dirty="0">
                <a:latin typeface="Arial" panose="020B0604020202020204" pitchFamily="34" charset="0"/>
                <a:cs typeface="Arial" panose="020B0604020202020204" pitchFamily="34" charset="0"/>
              </a:rPr>
              <a:t>multi-state consortia and since allowing multi-state consortia was not </a:t>
            </a:r>
          </a:p>
          <a:p>
            <a:pPr marL="365760" indent="-256032" eaLnBrk="1" fontAlgn="auto" hangingPunct="1">
              <a:lnSpc>
                <a:spcPct val="80000"/>
              </a:lnSpc>
              <a:spcAft>
                <a:spcPts val="0"/>
              </a:spcAft>
              <a:buNone/>
              <a:defRPr/>
            </a:pPr>
            <a:r>
              <a:rPr lang="en-US" sz="2000" dirty="0">
                <a:latin typeface="Arial" panose="020B0604020202020204" pitchFamily="34" charset="0"/>
                <a:cs typeface="Arial" panose="020B0604020202020204" pitchFamily="34" charset="0"/>
              </a:rPr>
              <a:t>explicitly announced as being allowed via the FY 2020 TPSID Program </a:t>
            </a:r>
          </a:p>
          <a:p>
            <a:pPr marL="365760" indent="-256032" eaLnBrk="1" fontAlgn="auto" hangingPunct="1">
              <a:lnSpc>
                <a:spcPct val="80000"/>
              </a:lnSpc>
              <a:spcAft>
                <a:spcPts val="0"/>
              </a:spcAft>
              <a:buNone/>
              <a:defRPr/>
            </a:pPr>
            <a:r>
              <a:rPr lang="en-US" sz="2000" dirty="0">
                <a:latin typeface="Arial" panose="020B0604020202020204" pitchFamily="34" charset="0"/>
                <a:cs typeface="Arial" panose="020B0604020202020204" pitchFamily="34" charset="0"/>
              </a:rPr>
              <a:t>Notice Inviting Applications, </a:t>
            </a:r>
            <a:r>
              <a:rPr lang="en-US" sz="2000" b="1" dirty="0">
                <a:latin typeface="Arial" panose="020B0604020202020204" pitchFamily="34" charset="0"/>
                <a:cs typeface="Arial" panose="020B0604020202020204" pitchFamily="34" charset="0"/>
              </a:rPr>
              <a:t>applying for a grant under the TPSID </a:t>
            </a:r>
          </a:p>
          <a:p>
            <a:pPr marL="365760" indent="-256032" eaLnBrk="1" fontAlgn="auto" hangingPunct="1">
              <a:lnSpc>
                <a:spcPct val="80000"/>
              </a:lnSpc>
              <a:spcAft>
                <a:spcPts val="0"/>
              </a:spcAft>
              <a:buNone/>
              <a:defRPr/>
            </a:pPr>
            <a:r>
              <a:rPr lang="en-US" sz="2000" b="1" dirty="0">
                <a:latin typeface="Arial" panose="020B0604020202020204" pitchFamily="34" charset="0"/>
                <a:cs typeface="Arial" panose="020B0604020202020204" pitchFamily="34" charset="0"/>
              </a:rPr>
              <a:t>program as a multi-state consortia is not allowed.</a:t>
            </a:r>
          </a:p>
          <a:p>
            <a:pPr marL="365760" indent="-256032" eaLnBrk="1" fontAlgn="auto" hangingPunct="1">
              <a:lnSpc>
                <a:spcPct val="80000"/>
              </a:lnSpc>
              <a:spcAft>
                <a:spcPts val="0"/>
              </a:spcAft>
              <a:buFont typeface="Wingdings 3" pitchFamily="18" charset="2"/>
              <a:buNone/>
              <a:defRPr/>
            </a:pPr>
            <a:endParaRPr lang="en-US" sz="2000" b="1" dirty="0">
              <a:latin typeface="Arial" panose="020B0604020202020204" pitchFamily="34" charset="0"/>
              <a:cs typeface="Arial" panose="020B0604020202020204" pitchFamily="34" charset="0"/>
            </a:endParaRPr>
          </a:p>
          <a:p>
            <a:pPr marL="365760" indent="-256032" eaLnBrk="1" fontAlgn="auto" hangingPunct="1">
              <a:lnSpc>
                <a:spcPct val="80000"/>
              </a:lnSpc>
              <a:spcAft>
                <a:spcPts val="0"/>
              </a:spcAft>
              <a:buFont typeface="Wingdings 3" pitchFamily="18" charset="2"/>
              <a:buNone/>
              <a:defRPr/>
            </a:pPr>
            <a:br>
              <a:rPr lang="en-US" sz="2000" dirty="0">
                <a:latin typeface="Arial" panose="020B0604020202020204" pitchFamily="34" charset="0"/>
                <a:cs typeface="Arial" panose="020B0604020202020204" pitchFamily="34" charset="0"/>
              </a:rPr>
            </a:br>
            <a:br>
              <a:rPr lang="en-US" sz="2000" dirty="0">
                <a:latin typeface="Arial" panose="020B0604020202020204" pitchFamily="34" charset="0"/>
                <a:cs typeface="Arial" panose="020B0604020202020204" pitchFamily="34" charset="0"/>
              </a:rPr>
            </a:br>
            <a:endParaRPr lang="en-US" sz="2000" dirty="0">
              <a:latin typeface="Arial" panose="020B0604020202020204" pitchFamily="34" charset="0"/>
              <a:cs typeface="Arial" panose="020B0604020202020204" pitchFamily="34" charset="0"/>
            </a:endParaRPr>
          </a:p>
          <a:p>
            <a:pPr marL="0" indent="0" eaLnBrk="1" fontAlgn="auto" hangingPunct="1">
              <a:spcBef>
                <a:spcPts val="0"/>
              </a:spcBef>
              <a:spcAft>
                <a:spcPts val="0"/>
              </a:spcAft>
              <a:buFont typeface="Wingdings 3" pitchFamily="18" charset="2"/>
              <a:buNone/>
              <a:defRPr/>
            </a:pPr>
            <a:endParaRPr lang="en-US" sz="2000" b="1" dirty="0">
              <a:latin typeface="Arial" panose="020B0604020202020204" pitchFamily="34" charset="0"/>
              <a:cs typeface="Arial" panose="020B0604020202020204" pitchFamily="34" charset="0"/>
            </a:endParaRPr>
          </a:p>
          <a:p>
            <a:pPr marL="365760" indent="-256032" eaLnBrk="1" fontAlgn="auto" hangingPunct="1">
              <a:spcAft>
                <a:spcPts val="0"/>
              </a:spcAft>
              <a:buFontTx/>
              <a:buNone/>
              <a:defRPr/>
            </a:pPr>
            <a:endParaRPr lang="en-US" sz="2000" dirty="0">
              <a:latin typeface="Arial" panose="020B0604020202020204" pitchFamily="34" charset="0"/>
              <a:cs typeface="Arial" panose="020B0604020202020204" pitchFamily="34" charset="0"/>
            </a:endParaRPr>
          </a:p>
        </p:txBody>
      </p:sp>
      <p:sp>
        <p:nvSpPr>
          <p:cNvPr id="16387" name="Rectangle 35"/>
          <p:cNvSpPr>
            <a:spLocks noGrp="1" noChangeArrowheads="1"/>
          </p:cNvSpPr>
          <p:nvPr>
            <p:ph type="ftr" sz="quarter" idx="11"/>
          </p:nvPr>
        </p:nvSpPr>
        <p:spPr bwMode="auto">
          <a:xfrm>
            <a:off x="1905000" y="6096000"/>
            <a:ext cx="4724400" cy="228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r>
              <a:rPr lang="en-US" altLang="en-US" sz="1400" dirty="0">
                <a:latin typeface="Times New Roman" pitchFamily="18" charset="0"/>
              </a:rPr>
              <a:t>US Dept of Education- Office of Postsecondary Education</a:t>
            </a:r>
          </a:p>
        </p:txBody>
      </p:sp>
      <p:sp>
        <p:nvSpPr>
          <p:cNvPr id="16388" name="Rectangle 36"/>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fld id="{44B9F559-19F7-4B20-9392-F5CCE644C5C6}" type="slidenum">
              <a:rPr lang="en-US" altLang="en-US" sz="1400" smtClean="0">
                <a:latin typeface="Times New Roman" pitchFamily="18" charset="0"/>
              </a:rPr>
              <a:pPr eaLnBrk="1" hangingPunct="1">
                <a:spcBef>
                  <a:spcPct val="0"/>
                </a:spcBef>
                <a:buClrTx/>
                <a:buSzTx/>
                <a:buFontTx/>
                <a:buNone/>
              </a:pPr>
              <a:t>7</a:t>
            </a:fld>
            <a:endParaRPr lang="en-US" altLang="en-US" sz="1400">
              <a:latin typeface="Times New Roman" pitchFamily="18" charset="0"/>
            </a:endParaRPr>
          </a:p>
        </p:txBody>
      </p:sp>
      <p:sp>
        <p:nvSpPr>
          <p:cNvPr id="6148" name="Rectangle 2"/>
          <p:cNvSpPr>
            <a:spLocks noGrp="1" noChangeArrowheads="1"/>
          </p:cNvSpPr>
          <p:nvPr>
            <p:ph type="title"/>
          </p:nvPr>
        </p:nvSpPr>
        <p:spPr>
          <a:xfrm>
            <a:off x="1171575" y="93662"/>
            <a:ext cx="7696200" cy="769937"/>
          </a:xfrm>
          <a:extLst>
            <a:ext uri="{909E8E84-426E-40DD-AFC4-6F175D3DCCD1}">
              <a14:hiddenFill xmlns:a14="http://schemas.microsoft.com/office/drawing/2010/main">
                <a:solidFill>
                  <a:srgbClr val="FFFFFF"/>
                </a:solidFill>
              </a14:hiddenFill>
            </a:ext>
          </a:extLst>
        </p:spPr>
        <p:txBody>
          <a:bodyPr/>
          <a:lstStyle/>
          <a:p>
            <a:pPr eaLnBrk="1" fontAlgn="auto" hangingPunct="1">
              <a:spcAft>
                <a:spcPts val="0"/>
              </a:spcAft>
              <a:defRPr/>
            </a:pPr>
            <a:r>
              <a:rPr lang="en-US" altLang="en-US" sz="3600" dirty="0">
                <a:solidFill>
                  <a:schemeClr val="tx1"/>
                </a:solidFill>
                <a:effectLst/>
                <a:latin typeface="Arial" panose="020B0604020202020204" pitchFamily="34" charset="0"/>
                <a:cs typeface="Arial" panose="020B0604020202020204" pitchFamily="34" charset="0"/>
              </a:rPr>
              <a:t>TPSID Program Description</a:t>
            </a: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3"/>
          <p:cNvSpPr>
            <a:spLocks noGrp="1" noChangeArrowheads="1"/>
          </p:cNvSpPr>
          <p:nvPr>
            <p:ph idx="1"/>
          </p:nvPr>
        </p:nvSpPr>
        <p:spPr>
          <a:xfrm>
            <a:off x="304800" y="1447800"/>
            <a:ext cx="8229600" cy="4525963"/>
          </a:xfrm>
        </p:spPr>
        <p:txBody>
          <a:bodyPr/>
          <a:lstStyle/>
          <a:p>
            <a:endParaRPr lang="en-US" dirty="0">
              <a:highlight>
                <a:srgbClr val="FFFF00"/>
              </a:highlight>
            </a:endParaRPr>
          </a:p>
          <a:p>
            <a:r>
              <a:rPr lang="en-US" dirty="0">
                <a:latin typeface="Arial" panose="020B0604020202020204" pitchFamily="34" charset="0"/>
                <a:cs typeface="Arial" panose="020B0604020202020204" pitchFamily="34" charset="0"/>
              </a:rPr>
              <a:t>The application narrative is where you, the applicant, address the selection criteria that reviewers use to evaluate your application. </a:t>
            </a:r>
          </a:p>
          <a:p>
            <a:endParaRPr lang="en-US" dirty="0">
              <a:latin typeface="Arial" panose="020B0604020202020204" pitchFamily="34" charset="0"/>
              <a:cs typeface="Arial" panose="020B0604020202020204" pitchFamily="34" charset="0"/>
            </a:endParaRPr>
          </a:p>
          <a:p>
            <a:pPr eaLnBrk="1" hangingPunct="1">
              <a:buFontTx/>
              <a:buNone/>
              <a:defRPr/>
            </a:pPr>
            <a:endParaRPr lang="en-US" altLang="en-US" sz="2400" dirty="0">
              <a:latin typeface="Arial" pitchFamily="34" charset="0"/>
              <a:cs typeface="Arial" pitchFamily="34" charset="0"/>
            </a:endParaRPr>
          </a:p>
        </p:txBody>
      </p:sp>
      <p:sp>
        <p:nvSpPr>
          <p:cNvPr id="56323" name="Rectangle 35"/>
          <p:cNvSpPr>
            <a:spLocks noGrp="1" noChangeArrowheads="1"/>
          </p:cNvSpPr>
          <p:nvPr>
            <p:ph type="ftr" sz="quarter" idx="11"/>
          </p:nvPr>
        </p:nvSpPr>
        <p:spPr bwMode="auto">
          <a:xfrm>
            <a:off x="2667000" y="6019800"/>
            <a:ext cx="4572000" cy="381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r>
              <a:rPr lang="en-US" altLang="en-US" sz="1400">
                <a:latin typeface="Times New Roman" pitchFamily="18" charset="0"/>
              </a:rPr>
              <a:t>US Dept of Education- Office of Postsecondary Education</a:t>
            </a:r>
          </a:p>
        </p:txBody>
      </p:sp>
      <p:sp>
        <p:nvSpPr>
          <p:cNvPr id="56324" name="Rectangle 36"/>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fld id="{14259CCA-F507-4CDA-A909-42E657C5E2C1}" type="slidenum">
              <a:rPr lang="en-US" altLang="en-US" sz="1400" smtClean="0">
                <a:latin typeface="Times New Roman" pitchFamily="18" charset="0"/>
              </a:rPr>
              <a:pPr eaLnBrk="1" hangingPunct="1">
                <a:spcBef>
                  <a:spcPct val="0"/>
                </a:spcBef>
                <a:buClrTx/>
                <a:buSzTx/>
                <a:buFontTx/>
                <a:buNone/>
              </a:pPr>
              <a:t>70</a:t>
            </a:fld>
            <a:endParaRPr lang="en-US" altLang="en-US" sz="1400">
              <a:latin typeface="Times New Roman" pitchFamily="18" charset="0"/>
            </a:endParaRPr>
          </a:p>
        </p:txBody>
      </p:sp>
      <p:sp>
        <p:nvSpPr>
          <p:cNvPr id="7172" name="Rectangle 2"/>
          <p:cNvSpPr>
            <a:spLocks noGrp="1" noChangeArrowheads="1"/>
          </p:cNvSpPr>
          <p:nvPr>
            <p:ph type="title"/>
          </p:nvPr>
        </p:nvSpPr>
        <p:spPr>
          <a:xfrm>
            <a:off x="228600" y="228600"/>
            <a:ext cx="8686800" cy="1066800"/>
          </a:xfrm>
          <a:extLst>
            <a:ext uri="{909E8E84-426E-40DD-AFC4-6F175D3DCCD1}">
              <a14:hiddenFill xmlns:a14="http://schemas.microsoft.com/office/drawing/2010/main">
                <a:solidFill>
                  <a:srgbClr val="FFFFFF"/>
                </a:solidFill>
              </a14:hiddenFill>
            </a:ext>
          </a:extLst>
        </p:spPr>
        <p:txBody>
          <a:bodyPr>
            <a:normAutofit fontScale="90000"/>
          </a:bodyPr>
          <a:lstStyle/>
          <a:p>
            <a:pPr algn="ctr" eaLnBrk="1" fontAlgn="auto" hangingPunct="1">
              <a:spcAft>
                <a:spcPts val="0"/>
              </a:spcAft>
              <a:defRPr/>
            </a:pPr>
            <a:r>
              <a:rPr lang="en-US" altLang="en-US" sz="3600" dirty="0">
                <a:solidFill>
                  <a:schemeClr val="tx1"/>
                </a:solidFill>
                <a:effectLst/>
                <a:latin typeface="Arial" panose="020B0604020202020204" pitchFamily="34" charset="0"/>
                <a:cs typeface="Arial" panose="020B0604020202020204" pitchFamily="34" charset="0"/>
              </a:rPr>
              <a:t>Submission Requirements-Recommended Page Limitation/Format Information (continued)</a:t>
            </a:r>
          </a:p>
        </p:txBody>
      </p:sp>
    </p:spTree>
    <p:extLst>
      <p:ext uri="{BB962C8B-B14F-4D97-AF65-F5344CB8AC3E}">
        <p14:creationId xmlns:p14="http://schemas.microsoft.com/office/powerpoint/2010/main" val="4248486493"/>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3"/>
          <p:cNvSpPr>
            <a:spLocks noGrp="1" noChangeArrowheads="1"/>
          </p:cNvSpPr>
          <p:nvPr>
            <p:ph idx="1"/>
          </p:nvPr>
        </p:nvSpPr>
        <p:spPr>
          <a:xfrm>
            <a:off x="417513" y="1981200"/>
            <a:ext cx="8229600" cy="4525963"/>
          </a:xfrm>
        </p:spPr>
        <p:txBody>
          <a:bodyPr/>
          <a:lstStyle/>
          <a:p>
            <a:pPr eaLnBrk="1" hangingPunct="1">
              <a:spcBef>
                <a:spcPct val="0"/>
              </a:spcBef>
              <a:buFontTx/>
              <a:buNone/>
            </a:pPr>
            <a:r>
              <a:rPr lang="en-US" altLang="en-US" sz="2000" dirty="0">
                <a:latin typeface="Arial" pitchFamily="34" charset="0"/>
                <a:cs typeface="Arial" pitchFamily="34" charset="0"/>
              </a:rPr>
              <a:t>As stated on page 15 of the 2020 TPSID Program </a:t>
            </a:r>
          </a:p>
          <a:p>
            <a:pPr eaLnBrk="1" hangingPunct="1">
              <a:spcBef>
                <a:spcPct val="0"/>
              </a:spcBef>
              <a:buNone/>
            </a:pPr>
            <a:r>
              <a:rPr lang="en-US" altLang="en-US" sz="2000" dirty="0">
                <a:latin typeface="Arial" pitchFamily="34" charset="0"/>
                <a:cs typeface="Arial" pitchFamily="34" charset="0"/>
              </a:rPr>
              <a:t>application package, </a:t>
            </a:r>
          </a:p>
          <a:p>
            <a:pPr eaLnBrk="1" hangingPunct="1">
              <a:spcBef>
                <a:spcPct val="0"/>
              </a:spcBef>
              <a:buNone/>
            </a:pPr>
            <a:endParaRPr lang="en-US" altLang="en-US" sz="2000" b="1" dirty="0">
              <a:latin typeface="Arial" pitchFamily="34" charset="0"/>
              <a:cs typeface="Arial" pitchFamily="34" charset="0"/>
            </a:endParaRPr>
          </a:p>
          <a:p>
            <a:pPr eaLnBrk="1" hangingPunct="1">
              <a:spcBef>
                <a:spcPct val="0"/>
              </a:spcBef>
              <a:buNone/>
            </a:pPr>
            <a:r>
              <a:rPr lang="en-US" altLang="en-US" sz="2000" b="1" dirty="0">
                <a:latin typeface="Arial" pitchFamily="34" charset="0"/>
                <a:cs typeface="Arial" pitchFamily="34" charset="0"/>
              </a:rPr>
              <a:t>“</a:t>
            </a:r>
            <a:r>
              <a:rPr lang="en-US" sz="2000" dirty="0">
                <a:latin typeface="Arial" panose="020B0604020202020204" pitchFamily="34" charset="0"/>
                <a:cs typeface="Arial" panose="020B0604020202020204" pitchFamily="34" charset="0"/>
              </a:rPr>
              <a:t>Applicants addressing the absolute priority, the selection criteria, and </a:t>
            </a:r>
          </a:p>
          <a:p>
            <a:pPr eaLnBrk="1" hangingPunct="1">
              <a:spcBef>
                <a:spcPct val="0"/>
              </a:spcBef>
              <a:buNone/>
            </a:pPr>
            <a:r>
              <a:rPr lang="en-US" sz="2000" dirty="0">
                <a:latin typeface="Arial" panose="020B0604020202020204" pitchFamily="34" charset="0"/>
                <a:cs typeface="Arial" panose="020B0604020202020204" pitchFamily="34" charset="0"/>
              </a:rPr>
              <a:t>all three of the competitive preference priorities, it is recommended </a:t>
            </a:r>
          </a:p>
          <a:p>
            <a:pPr eaLnBrk="1" hangingPunct="1">
              <a:spcBef>
                <a:spcPct val="0"/>
              </a:spcBef>
              <a:buNone/>
            </a:pPr>
            <a:r>
              <a:rPr lang="en-US" sz="2000" dirty="0">
                <a:latin typeface="Arial" panose="020B0604020202020204" pitchFamily="34" charset="0"/>
                <a:cs typeface="Arial" panose="020B0604020202020204" pitchFamily="34" charset="0"/>
              </a:rPr>
              <a:t>that applicants have no more than 5 pages per competitive preference </a:t>
            </a:r>
          </a:p>
          <a:p>
            <a:pPr eaLnBrk="1" hangingPunct="1">
              <a:spcBef>
                <a:spcPct val="0"/>
              </a:spcBef>
              <a:buNone/>
            </a:pPr>
            <a:r>
              <a:rPr lang="en-US" sz="2000" dirty="0">
                <a:latin typeface="Arial" panose="020B0604020202020204" pitchFamily="34" charset="0"/>
                <a:cs typeface="Arial" panose="020B0604020202020204" pitchFamily="34" charset="0"/>
              </a:rPr>
              <a:t>priority,—not to exceed a total of 15 pages for all three </a:t>
            </a:r>
          </a:p>
          <a:p>
            <a:pPr eaLnBrk="1" hangingPunct="1">
              <a:spcBef>
                <a:spcPct val="0"/>
              </a:spcBef>
              <a:buNone/>
            </a:pPr>
            <a:r>
              <a:rPr lang="en-US" sz="2000" dirty="0">
                <a:latin typeface="Arial" panose="020B0604020202020204" pitchFamily="34" charset="0"/>
                <a:cs typeface="Arial" panose="020B0604020202020204" pitchFamily="34" charset="0"/>
              </a:rPr>
              <a:t>competitive preference priorities) which should not exceed a total of 58 </a:t>
            </a:r>
          </a:p>
          <a:p>
            <a:pPr eaLnBrk="1" hangingPunct="1">
              <a:spcBef>
                <a:spcPct val="0"/>
              </a:spcBef>
              <a:buNone/>
            </a:pPr>
            <a:r>
              <a:rPr lang="en-US" sz="2000" dirty="0">
                <a:latin typeface="Arial" panose="020B0604020202020204" pitchFamily="34" charset="0"/>
                <a:cs typeface="Arial" panose="020B0604020202020204" pitchFamily="34" charset="0"/>
              </a:rPr>
              <a:t>pages for the application narrative section of their TPSID application.” </a:t>
            </a:r>
          </a:p>
        </p:txBody>
      </p:sp>
      <p:sp>
        <p:nvSpPr>
          <p:cNvPr id="57347" name="Rectangle 35"/>
          <p:cNvSpPr>
            <a:spLocks noGrp="1" noChangeArrowheads="1"/>
          </p:cNvSpPr>
          <p:nvPr>
            <p:ph type="ftr" sz="quarter" idx="11"/>
          </p:nvPr>
        </p:nvSpPr>
        <p:spPr bwMode="auto">
          <a:xfrm>
            <a:off x="2667000" y="6019800"/>
            <a:ext cx="4572000" cy="381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r>
              <a:rPr lang="en-US" altLang="en-US" sz="1400">
                <a:latin typeface="Times New Roman" pitchFamily="18" charset="0"/>
              </a:rPr>
              <a:t>US Dept of Education- Office of Postsecondary Education</a:t>
            </a:r>
          </a:p>
        </p:txBody>
      </p:sp>
      <p:sp>
        <p:nvSpPr>
          <p:cNvPr id="57348" name="Rectangle 36"/>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fld id="{0DDFAE58-4389-48C8-9517-C0273902CDC5}" type="slidenum">
              <a:rPr lang="en-US" altLang="en-US" sz="1400" smtClean="0">
                <a:latin typeface="Times New Roman" pitchFamily="18" charset="0"/>
              </a:rPr>
              <a:pPr eaLnBrk="1" hangingPunct="1">
                <a:spcBef>
                  <a:spcPct val="0"/>
                </a:spcBef>
                <a:buClrTx/>
                <a:buSzTx/>
                <a:buFontTx/>
                <a:buNone/>
              </a:pPr>
              <a:t>71</a:t>
            </a:fld>
            <a:endParaRPr lang="en-US" altLang="en-US" sz="1400">
              <a:latin typeface="Times New Roman" pitchFamily="18" charset="0"/>
            </a:endParaRPr>
          </a:p>
        </p:txBody>
      </p:sp>
      <p:sp>
        <p:nvSpPr>
          <p:cNvPr id="7172" name="Rectangle 2"/>
          <p:cNvSpPr>
            <a:spLocks noGrp="1" noChangeArrowheads="1"/>
          </p:cNvSpPr>
          <p:nvPr>
            <p:ph type="title"/>
          </p:nvPr>
        </p:nvSpPr>
        <p:spPr>
          <a:xfrm>
            <a:off x="381000" y="152400"/>
            <a:ext cx="8534400" cy="1066800"/>
          </a:xfrm>
          <a:extLst>
            <a:ext uri="{909E8E84-426E-40DD-AFC4-6F175D3DCCD1}">
              <a14:hiddenFill xmlns:a14="http://schemas.microsoft.com/office/drawing/2010/main">
                <a:solidFill>
                  <a:srgbClr val="FFFFFF"/>
                </a:solidFill>
              </a14:hiddenFill>
            </a:ext>
          </a:extLst>
        </p:spPr>
        <p:txBody>
          <a:bodyPr>
            <a:noAutofit/>
          </a:bodyPr>
          <a:lstStyle/>
          <a:p>
            <a:pPr algn="ctr" eaLnBrk="1" fontAlgn="auto" hangingPunct="1">
              <a:spcAft>
                <a:spcPts val="0"/>
              </a:spcAft>
              <a:defRPr/>
            </a:pPr>
            <a:r>
              <a:rPr lang="en-US" altLang="en-US" sz="3200" dirty="0">
                <a:solidFill>
                  <a:schemeClr val="tx1"/>
                </a:solidFill>
                <a:effectLst/>
                <a:latin typeface="Arial" panose="020B0604020202020204" pitchFamily="34" charset="0"/>
                <a:cs typeface="Arial" panose="020B0604020202020204" pitchFamily="34" charset="0"/>
              </a:rPr>
              <a:t>Submission Requirements-Recommended Page Limitation/Format Information (continued)</a:t>
            </a: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3"/>
          <p:cNvSpPr>
            <a:spLocks noGrp="1" noChangeArrowheads="1"/>
          </p:cNvSpPr>
          <p:nvPr>
            <p:ph idx="1"/>
          </p:nvPr>
        </p:nvSpPr>
        <p:spPr>
          <a:xfrm>
            <a:off x="381000" y="1550987"/>
            <a:ext cx="8229600" cy="4525963"/>
          </a:xfrm>
        </p:spPr>
        <p:txBody>
          <a:bodyPr/>
          <a:lstStyle/>
          <a:p>
            <a:r>
              <a:rPr lang="en-US" sz="2000" dirty="0">
                <a:latin typeface="Arial" panose="020B0604020202020204" pitchFamily="34" charset="0"/>
                <a:cs typeface="Arial" panose="020B0604020202020204" pitchFamily="34" charset="0"/>
              </a:rPr>
              <a:t>Please include a separate heading when responding to the absolute priority and each of the competitive preference priorities</a:t>
            </a:r>
            <a:r>
              <a:rPr lang="en-US" dirty="0"/>
              <a:t>.</a:t>
            </a:r>
            <a:endParaRPr lang="en-US" altLang="en-US" sz="2000" b="1" dirty="0">
              <a:latin typeface="Arial" pitchFamily="34" charset="0"/>
              <a:cs typeface="Arial" pitchFamily="34" charset="0"/>
            </a:endParaRPr>
          </a:p>
        </p:txBody>
      </p:sp>
      <p:sp>
        <p:nvSpPr>
          <p:cNvPr id="58371" name="Rectangle 35"/>
          <p:cNvSpPr>
            <a:spLocks noGrp="1" noChangeArrowheads="1"/>
          </p:cNvSpPr>
          <p:nvPr>
            <p:ph type="ftr" sz="quarter" idx="11"/>
          </p:nvPr>
        </p:nvSpPr>
        <p:spPr bwMode="auto">
          <a:xfrm>
            <a:off x="2667000" y="6019800"/>
            <a:ext cx="4572000" cy="381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r>
              <a:rPr lang="en-US" altLang="en-US" sz="1400">
                <a:latin typeface="Times New Roman" pitchFamily="18" charset="0"/>
              </a:rPr>
              <a:t>US Dept of Education- Office of Postsecondary Education</a:t>
            </a:r>
          </a:p>
        </p:txBody>
      </p:sp>
      <p:sp>
        <p:nvSpPr>
          <p:cNvPr id="58372" name="Rectangle 36"/>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fld id="{D55DCAC3-8ADC-45DC-9EF3-55DC821BDCB4}" type="slidenum">
              <a:rPr lang="en-US" altLang="en-US" sz="1400" smtClean="0">
                <a:latin typeface="Times New Roman" pitchFamily="18" charset="0"/>
              </a:rPr>
              <a:pPr eaLnBrk="1" hangingPunct="1">
                <a:spcBef>
                  <a:spcPct val="0"/>
                </a:spcBef>
                <a:buClrTx/>
                <a:buSzTx/>
                <a:buFontTx/>
                <a:buNone/>
              </a:pPr>
              <a:t>72</a:t>
            </a:fld>
            <a:endParaRPr lang="en-US" altLang="en-US" sz="1400">
              <a:latin typeface="Times New Roman" pitchFamily="18" charset="0"/>
            </a:endParaRPr>
          </a:p>
        </p:txBody>
      </p:sp>
      <p:sp>
        <p:nvSpPr>
          <p:cNvPr id="7172" name="Rectangle 2"/>
          <p:cNvSpPr>
            <a:spLocks noGrp="1" noChangeArrowheads="1"/>
          </p:cNvSpPr>
          <p:nvPr>
            <p:ph type="title"/>
          </p:nvPr>
        </p:nvSpPr>
        <p:spPr>
          <a:xfrm>
            <a:off x="381000" y="152400"/>
            <a:ext cx="8534400" cy="1066800"/>
          </a:xfrm>
          <a:extLst>
            <a:ext uri="{909E8E84-426E-40DD-AFC4-6F175D3DCCD1}">
              <a14:hiddenFill xmlns:a14="http://schemas.microsoft.com/office/drawing/2010/main">
                <a:solidFill>
                  <a:srgbClr val="FFFFFF"/>
                </a:solidFill>
              </a14:hiddenFill>
            </a:ext>
          </a:extLst>
        </p:spPr>
        <p:txBody>
          <a:bodyPr>
            <a:noAutofit/>
          </a:bodyPr>
          <a:lstStyle/>
          <a:p>
            <a:pPr algn="ctr" eaLnBrk="1" fontAlgn="auto" hangingPunct="1">
              <a:spcAft>
                <a:spcPts val="0"/>
              </a:spcAft>
              <a:defRPr/>
            </a:pPr>
            <a:r>
              <a:rPr lang="en-US" altLang="en-US" sz="3200" dirty="0">
                <a:solidFill>
                  <a:schemeClr val="tx1"/>
                </a:solidFill>
                <a:effectLst/>
                <a:latin typeface="Arial" panose="020B0604020202020204" pitchFamily="34" charset="0"/>
                <a:cs typeface="Arial" panose="020B0604020202020204" pitchFamily="34" charset="0"/>
              </a:rPr>
              <a:t>Submission Requirements-Recommended Page Limitation/Format Information (continued)</a:t>
            </a: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
          <p:cNvSpPr>
            <a:spLocks noGrp="1" noChangeArrowheads="1"/>
          </p:cNvSpPr>
          <p:nvPr>
            <p:ph idx="1"/>
          </p:nvPr>
        </p:nvSpPr>
        <p:spPr>
          <a:xfrm>
            <a:off x="442623" y="1882775"/>
            <a:ext cx="8229600" cy="4525963"/>
          </a:xfrm>
        </p:spPr>
        <p:txBody>
          <a:bodyPr/>
          <a:lstStyle/>
          <a:p>
            <a:pPr>
              <a:defRPr/>
            </a:pPr>
            <a:r>
              <a:rPr lang="en-US" sz="2400" dirty="0">
                <a:latin typeface="Arial" panose="020B0604020202020204" pitchFamily="34" charset="0"/>
                <a:cs typeface="Arial" panose="020B0604020202020204" pitchFamily="34" charset="0"/>
              </a:rPr>
              <a:t>Applicants must follow the format and recommended page limitation instructions that are outlined in the published FY 2020 Notice Inviting Applications for the TPSID program.</a:t>
            </a:r>
          </a:p>
          <a:p>
            <a:pPr marL="109537" indent="0">
              <a:buFont typeface="Wingdings 3" pitchFamily="18" charset="2"/>
              <a:buNone/>
              <a:defRPr/>
            </a:pPr>
            <a:r>
              <a:rPr lang="en-US" sz="2400" dirty="0">
                <a:latin typeface="Arial" panose="020B0604020202020204" pitchFamily="34" charset="0"/>
                <a:cs typeface="Arial" panose="020B0604020202020204" pitchFamily="34" charset="0"/>
              </a:rPr>
              <a:t> </a:t>
            </a:r>
          </a:p>
          <a:p>
            <a:pPr marL="109537" indent="0">
              <a:buFont typeface="Wingdings 3" pitchFamily="18" charset="2"/>
              <a:buNone/>
              <a:defRPr/>
            </a:pPr>
            <a:endParaRPr lang="en-US" sz="1400" dirty="0">
              <a:latin typeface="Arial" panose="020B0604020202020204" pitchFamily="34" charset="0"/>
              <a:cs typeface="Arial" panose="020B0604020202020204" pitchFamily="34" charset="0"/>
            </a:endParaRPr>
          </a:p>
        </p:txBody>
      </p:sp>
      <p:sp>
        <p:nvSpPr>
          <p:cNvPr id="60419" name="Rectangle 35"/>
          <p:cNvSpPr>
            <a:spLocks noGrp="1" noChangeArrowheads="1"/>
          </p:cNvSpPr>
          <p:nvPr>
            <p:ph type="ftr" sz="quarter" idx="11"/>
          </p:nvPr>
        </p:nvSpPr>
        <p:spPr bwMode="auto">
          <a:xfrm>
            <a:off x="2667000" y="6019800"/>
            <a:ext cx="4572000" cy="381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r>
              <a:rPr lang="en-US" altLang="en-US" sz="1400">
                <a:latin typeface="Times New Roman" pitchFamily="18" charset="0"/>
              </a:rPr>
              <a:t>US Dept of Education- Office of Postsecondary Education</a:t>
            </a:r>
          </a:p>
        </p:txBody>
      </p:sp>
      <p:sp>
        <p:nvSpPr>
          <p:cNvPr id="60420" name="Rectangle 36"/>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fld id="{EAFB34C9-8B4A-4981-BB10-456B3F6D3BAD}" type="slidenum">
              <a:rPr lang="en-US" altLang="en-US" sz="1400" smtClean="0">
                <a:latin typeface="Times New Roman" pitchFamily="18" charset="0"/>
              </a:rPr>
              <a:pPr eaLnBrk="1" hangingPunct="1">
                <a:spcBef>
                  <a:spcPct val="0"/>
                </a:spcBef>
                <a:buClrTx/>
                <a:buSzTx/>
                <a:buFontTx/>
                <a:buNone/>
              </a:pPr>
              <a:t>73</a:t>
            </a:fld>
            <a:endParaRPr lang="en-US" altLang="en-US" sz="1400">
              <a:latin typeface="Times New Roman" pitchFamily="18" charset="0"/>
            </a:endParaRPr>
          </a:p>
        </p:txBody>
      </p:sp>
      <p:sp>
        <p:nvSpPr>
          <p:cNvPr id="7172" name="Rectangle 2"/>
          <p:cNvSpPr>
            <a:spLocks noGrp="1" noChangeArrowheads="1"/>
          </p:cNvSpPr>
          <p:nvPr>
            <p:ph type="title"/>
          </p:nvPr>
        </p:nvSpPr>
        <p:spPr>
          <a:xfrm>
            <a:off x="457200" y="152400"/>
            <a:ext cx="8229600" cy="1066800"/>
          </a:xfrm>
          <a:extLst>
            <a:ext uri="{909E8E84-426E-40DD-AFC4-6F175D3DCCD1}">
              <a14:hiddenFill xmlns:a14="http://schemas.microsoft.com/office/drawing/2010/main">
                <a:solidFill>
                  <a:srgbClr val="FFFFFF"/>
                </a:solidFill>
              </a14:hiddenFill>
            </a:ext>
          </a:extLst>
        </p:spPr>
        <p:txBody>
          <a:bodyPr>
            <a:normAutofit fontScale="90000"/>
          </a:bodyPr>
          <a:lstStyle/>
          <a:p>
            <a:pPr algn="ctr" eaLnBrk="1" fontAlgn="auto" hangingPunct="1">
              <a:spcAft>
                <a:spcPts val="0"/>
              </a:spcAft>
              <a:defRPr/>
            </a:pPr>
            <a:r>
              <a:rPr lang="en-US" altLang="en-US" sz="2800" dirty="0">
                <a:solidFill>
                  <a:schemeClr val="tx1"/>
                </a:solidFill>
                <a:effectLst/>
                <a:latin typeface="Arial" panose="020B0604020202020204" pitchFamily="34" charset="0"/>
                <a:cs typeface="Arial" panose="020B0604020202020204" pitchFamily="34" charset="0"/>
              </a:rPr>
              <a:t>Submission Requirements-Recommended Page Limitation/Format Information (continued)</a:t>
            </a: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3"/>
          <p:cNvSpPr>
            <a:spLocks noGrp="1" noChangeArrowheads="1"/>
          </p:cNvSpPr>
          <p:nvPr>
            <p:ph idx="1"/>
          </p:nvPr>
        </p:nvSpPr>
        <p:spPr>
          <a:xfrm>
            <a:off x="381000" y="1295400"/>
            <a:ext cx="8229600" cy="4525963"/>
          </a:xfrm>
        </p:spPr>
        <p:txBody>
          <a:bodyPr/>
          <a:lstStyle/>
          <a:p>
            <a:pPr marL="109537" indent="0">
              <a:buFont typeface="Wingdings 3" pitchFamily="18" charset="2"/>
              <a:buNone/>
              <a:defRPr/>
            </a:pPr>
            <a:r>
              <a:rPr lang="en-US" sz="2000" b="1" u="sng" dirty="0">
                <a:latin typeface="Arial" panose="020B0604020202020204" pitchFamily="34" charset="0"/>
                <a:cs typeface="Arial" panose="020B0604020202020204" pitchFamily="34" charset="0"/>
              </a:rPr>
              <a:t>The Budget Narrative: </a:t>
            </a:r>
            <a:r>
              <a:rPr lang="en-US" altLang="en-US" sz="2000" dirty="0">
                <a:latin typeface="Arial" charset="0"/>
                <a:cs typeface="Arial" charset="0"/>
              </a:rPr>
              <a:t>The budget narrative </a:t>
            </a:r>
            <a:r>
              <a:rPr lang="en-US" altLang="en-US" sz="2000" b="1" dirty="0">
                <a:latin typeface="Arial" charset="0"/>
                <a:cs typeface="Arial" charset="0"/>
              </a:rPr>
              <a:t>is not </a:t>
            </a:r>
            <a:r>
              <a:rPr lang="en-US" altLang="en-US" sz="2000" dirty="0">
                <a:latin typeface="Arial" charset="0"/>
                <a:cs typeface="Arial" charset="0"/>
              </a:rPr>
              <a:t>counted towards the TPSID program application narrative recommended page limitation (</a:t>
            </a:r>
            <a:r>
              <a:rPr lang="en-US" altLang="en-US" sz="2000" i="1" dirty="0">
                <a:latin typeface="Arial" charset="0"/>
                <a:cs typeface="Arial" charset="0"/>
              </a:rPr>
              <a:t>even though it is housed in this area of the TPSID application package</a:t>
            </a:r>
            <a:r>
              <a:rPr lang="en-US" altLang="en-US" sz="2000" dirty="0">
                <a:latin typeface="Arial" charset="0"/>
                <a:cs typeface="Arial" charset="0"/>
              </a:rPr>
              <a:t>). Each page of the budget narrative must be numbered by the applicant and uploaded into the "Adequacy of Resources" section of the TPSID application. Please follow the instructions for the recommended 58 page limitation that was outlined in the application package.  </a:t>
            </a:r>
          </a:p>
          <a:p>
            <a:pPr marL="109537" indent="0">
              <a:buFont typeface="Wingdings 3" pitchFamily="18" charset="2"/>
              <a:buNone/>
              <a:defRPr/>
            </a:pPr>
            <a:endParaRPr lang="en-US" altLang="en-US" sz="2000" dirty="0">
              <a:latin typeface="Arial" charset="0"/>
              <a:cs typeface="Arial" charset="0"/>
            </a:endParaRPr>
          </a:p>
          <a:p>
            <a:pPr eaLnBrk="1" hangingPunct="1">
              <a:buFontTx/>
              <a:buNone/>
              <a:defRPr/>
            </a:pPr>
            <a:endParaRPr lang="en-US" altLang="en-US" sz="2400" dirty="0">
              <a:latin typeface="Arial" charset="0"/>
              <a:cs typeface="Arial" charset="0"/>
            </a:endParaRPr>
          </a:p>
        </p:txBody>
      </p:sp>
      <p:sp>
        <p:nvSpPr>
          <p:cNvPr id="61443" name="Rectangle 35"/>
          <p:cNvSpPr>
            <a:spLocks noGrp="1" noChangeArrowheads="1"/>
          </p:cNvSpPr>
          <p:nvPr>
            <p:ph type="ftr" sz="quarter" idx="11"/>
          </p:nvPr>
        </p:nvSpPr>
        <p:spPr bwMode="auto">
          <a:xfrm>
            <a:off x="2667000" y="6019800"/>
            <a:ext cx="4572000" cy="381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r>
              <a:rPr lang="en-US" altLang="en-US" sz="1400">
                <a:latin typeface="Times New Roman" pitchFamily="18" charset="0"/>
              </a:rPr>
              <a:t>US Dept of Education- Office of Postsecondary Education</a:t>
            </a:r>
          </a:p>
        </p:txBody>
      </p:sp>
      <p:sp>
        <p:nvSpPr>
          <p:cNvPr id="61444" name="Rectangle 36"/>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fld id="{401FADF4-E04D-4B5E-9253-5C2AEE83D80C}" type="slidenum">
              <a:rPr lang="en-US" altLang="en-US" sz="1400" smtClean="0">
                <a:latin typeface="Times New Roman" pitchFamily="18" charset="0"/>
              </a:rPr>
              <a:pPr eaLnBrk="1" hangingPunct="1">
                <a:spcBef>
                  <a:spcPct val="0"/>
                </a:spcBef>
                <a:buClrTx/>
                <a:buSzTx/>
                <a:buFontTx/>
                <a:buNone/>
              </a:pPr>
              <a:t>74</a:t>
            </a:fld>
            <a:endParaRPr lang="en-US" altLang="en-US" sz="1400">
              <a:latin typeface="Times New Roman" pitchFamily="18" charset="0"/>
            </a:endParaRPr>
          </a:p>
        </p:txBody>
      </p:sp>
      <p:sp>
        <p:nvSpPr>
          <p:cNvPr id="7172" name="Rectangle 2"/>
          <p:cNvSpPr>
            <a:spLocks noGrp="1" noChangeArrowheads="1"/>
          </p:cNvSpPr>
          <p:nvPr>
            <p:ph type="title"/>
          </p:nvPr>
        </p:nvSpPr>
        <p:spPr>
          <a:xfrm>
            <a:off x="228600" y="152400"/>
            <a:ext cx="8686800" cy="1066800"/>
          </a:xfrm>
          <a:extLst>
            <a:ext uri="{909E8E84-426E-40DD-AFC4-6F175D3DCCD1}">
              <a14:hiddenFill xmlns:a14="http://schemas.microsoft.com/office/drawing/2010/main">
                <a:solidFill>
                  <a:srgbClr val="FFFFFF"/>
                </a:solidFill>
              </a14:hiddenFill>
            </a:ext>
          </a:extLst>
        </p:spPr>
        <p:txBody>
          <a:bodyPr>
            <a:normAutofit fontScale="90000"/>
          </a:bodyPr>
          <a:lstStyle/>
          <a:p>
            <a:pPr algn="ctr" eaLnBrk="1" fontAlgn="auto" hangingPunct="1">
              <a:spcAft>
                <a:spcPts val="0"/>
              </a:spcAft>
              <a:defRPr/>
            </a:pPr>
            <a:r>
              <a:rPr lang="en-US" altLang="en-US" sz="3600" dirty="0">
                <a:solidFill>
                  <a:schemeClr val="tx1"/>
                </a:solidFill>
                <a:effectLst/>
                <a:latin typeface="Arial" panose="020B0604020202020204" pitchFamily="34" charset="0"/>
                <a:cs typeface="Arial" panose="020B0604020202020204" pitchFamily="34" charset="0"/>
              </a:rPr>
              <a:t>Submission Requirements-Page Limitation/Format Information-(continued)</a:t>
            </a: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35"/>
          <p:cNvSpPr>
            <a:spLocks noGrp="1" noChangeArrowheads="1"/>
          </p:cNvSpPr>
          <p:nvPr>
            <p:ph type="ftr" sz="quarter" idx="11"/>
          </p:nvPr>
        </p:nvSpPr>
        <p:spPr bwMode="auto">
          <a:xfrm>
            <a:off x="2133600" y="6477000"/>
            <a:ext cx="4800600" cy="228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r>
              <a:rPr lang="en-US" altLang="en-US" sz="1400">
                <a:latin typeface="Times New Roman" pitchFamily="18" charset="0"/>
              </a:rPr>
              <a:t>US Dept of Education- Office of Postsecondary Education</a:t>
            </a:r>
          </a:p>
        </p:txBody>
      </p:sp>
      <p:sp>
        <p:nvSpPr>
          <p:cNvPr id="63491" name="Rectangle 36"/>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fld id="{BB300D8D-09D0-41F4-BD13-FA7D2E01B609}" type="slidenum">
              <a:rPr lang="en-US" altLang="en-US" sz="1400" smtClean="0">
                <a:latin typeface="Times New Roman" pitchFamily="18" charset="0"/>
              </a:rPr>
              <a:pPr eaLnBrk="1" hangingPunct="1">
                <a:spcBef>
                  <a:spcPct val="0"/>
                </a:spcBef>
                <a:buClrTx/>
                <a:buSzTx/>
                <a:buFontTx/>
                <a:buNone/>
              </a:pPr>
              <a:t>75</a:t>
            </a:fld>
            <a:endParaRPr lang="en-US" altLang="en-US" sz="1400">
              <a:latin typeface="Times New Roman" pitchFamily="18" charset="0"/>
            </a:endParaRPr>
          </a:p>
        </p:txBody>
      </p:sp>
      <p:sp>
        <p:nvSpPr>
          <p:cNvPr id="63492" name="Text Box 4"/>
          <p:cNvSpPr txBox="1">
            <a:spLocks noChangeArrowheads="1"/>
          </p:cNvSpPr>
          <p:nvPr/>
        </p:nvSpPr>
        <p:spPr bwMode="auto">
          <a:xfrm>
            <a:off x="723900" y="1176536"/>
            <a:ext cx="7620000" cy="5232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r>
              <a:rPr lang="en-US" altLang="en-US" sz="2400" dirty="0">
                <a:latin typeface="Arial" pitchFamily="34" charset="0"/>
                <a:cs typeface="Arial" pitchFamily="34" charset="0"/>
              </a:rPr>
              <a:t>The TPSID program selection criteria are included in the “Notice Inviting Applications” which was published in the May 11, 2020 publication of the Federal Register, as well as in the TPSID program application package.</a:t>
            </a:r>
          </a:p>
          <a:p>
            <a:pPr eaLnBrk="1" hangingPunct="1">
              <a:spcBef>
                <a:spcPct val="0"/>
              </a:spcBef>
              <a:buClrTx/>
              <a:buSzTx/>
              <a:buFontTx/>
              <a:buNone/>
            </a:pPr>
            <a:endParaRPr lang="en-US" altLang="en-US" sz="2400" dirty="0">
              <a:latin typeface="Arial" pitchFamily="34" charset="0"/>
              <a:cs typeface="Arial" pitchFamily="34" charset="0"/>
            </a:endParaRPr>
          </a:p>
          <a:p>
            <a:pPr eaLnBrk="1" hangingPunct="1">
              <a:spcBef>
                <a:spcPct val="0"/>
              </a:spcBef>
              <a:buClrTx/>
              <a:buSzTx/>
              <a:buFontTx/>
              <a:buNone/>
            </a:pPr>
            <a:r>
              <a:rPr lang="en-US" altLang="en-US" sz="2400" dirty="0">
                <a:latin typeface="Arial" pitchFamily="34" charset="0"/>
                <a:cs typeface="Arial" pitchFamily="34" charset="0"/>
              </a:rPr>
              <a:t>The selection criteria were extracted from EDGAR 34 CFR Part 75, Section 75.210.</a:t>
            </a:r>
          </a:p>
          <a:p>
            <a:pPr eaLnBrk="1" hangingPunct="1">
              <a:spcBef>
                <a:spcPct val="0"/>
              </a:spcBef>
              <a:buClrTx/>
              <a:buSzTx/>
              <a:buFontTx/>
              <a:buNone/>
            </a:pPr>
            <a:endParaRPr lang="en-US" altLang="en-US" sz="2400" dirty="0">
              <a:latin typeface="Arial" pitchFamily="34" charset="0"/>
              <a:cs typeface="Arial" pitchFamily="34" charset="0"/>
            </a:endParaRPr>
          </a:p>
          <a:p>
            <a:pPr eaLnBrk="1" hangingPunct="1">
              <a:spcBef>
                <a:spcPct val="0"/>
              </a:spcBef>
              <a:buClrTx/>
              <a:buSzTx/>
              <a:buFontTx/>
              <a:buNone/>
            </a:pPr>
            <a:r>
              <a:rPr lang="en-US" altLang="en-US" sz="2400" dirty="0">
                <a:latin typeface="Arial" pitchFamily="34" charset="0"/>
                <a:cs typeface="Arial" pitchFamily="34" charset="0"/>
              </a:rPr>
              <a:t>You may access EDGAR electronically by going to the following link: </a:t>
            </a:r>
          </a:p>
          <a:p>
            <a:pPr eaLnBrk="1" hangingPunct="1">
              <a:spcBef>
                <a:spcPct val="0"/>
              </a:spcBef>
              <a:buClrTx/>
              <a:buSzTx/>
              <a:buFontTx/>
              <a:buNone/>
            </a:pPr>
            <a:endParaRPr lang="en-US" altLang="en-US" sz="2400" dirty="0">
              <a:latin typeface="Arial" pitchFamily="34" charset="0"/>
              <a:cs typeface="Arial" pitchFamily="34" charset="0"/>
            </a:endParaRPr>
          </a:p>
          <a:p>
            <a:pPr eaLnBrk="1" hangingPunct="1">
              <a:spcBef>
                <a:spcPct val="0"/>
              </a:spcBef>
              <a:buClrTx/>
              <a:buSzTx/>
              <a:buFontTx/>
              <a:buNone/>
            </a:pPr>
            <a:r>
              <a:rPr lang="en-US" altLang="en-US" sz="1800" dirty="0">
                <a:solidFill>
                  <a:srgbClr val="00577E"/>
                </a:solidFill>
                <a:latin typeface="Arial" pitchFamily="34" charset="0"/>
                <a:cs typeface="Arial" pitchFamily="34" charset="0"/>
                <a:hlinkClick r:id="rId3">
                  <a:extLst>
                    <a:ext uri="{A12FA001-AC4F-418D-AE19-62706E023703}">
                      <ahyp:hlinkClr xmlns:ahyp="http://schemas.microsoft.com/office/drawing/2018/hyperlinkcolor" val="tx"/>
                    </a:ext>
                  </a:extLst>
                </a:hlinkClick>
              </a:rPr>
              <a:t>https://www2.ed.gov/policy/fund/reg/edgarReg/edgar.html</a:t>
            </a:r>
            <a:endParaRPr lang="en-US" altLang="en-US" sz="1800" dirty="0">
              <a:solidFill>
                <a:srgbClr val="00577E"/>
              </a:solidFill>
              <a:latin typeface="Arial" pitchFamily="34" charset="0"/>
              <a:cs typeface="Arial" pitchFamily="34" charset="0"/>
            </a:endParaRPr>
          </a:p>
          <a:p>
            <a:pPr eaLnBrk="1" hangingPunct="1">
              <a:spcBef>
                <a:spcPct val="0"/>
              </a:spcBef>
              <a:buClrTx/>
              <a:buSzTx/>
              <a:buFontTx/>
              <a:buNone/>
            </a:pPr>
            <a:endParaRPr lang="en-US" altLang="en-US" sz="2800" dirty="0">
              <a:solidFill>
                <a:srgbClr val="00577E"/>
              </a:solidFill>
              <a:latin typeface="Arial" pitchFamily="34" charset="0"/>
              <a:cs typeface="Arial" pitchFamily="34" charset="0"/>
            </a:endParaRPr>
          </a:p>
        </p:txBody>
      </p:sp>
      <p:sp>
        <p:nvSpPr>
          <p:cNvPr id="63493" name="Text Box 5" descr="TPSID PROGRAM &#10;Selection Criteria&#10;"/>
          <p:cNvSpPr txBox="1">
            <a:spLocks noGrp="1" noChangeArrowheads="1"/>
          </p:cNvSpPr>
          <p:nvPr>
            <p:ph type="title" idx="4294967295"/>
          </p:nvPr>
        </p:nvSpPr>
        <p:spPr bwMode="auto">
          <a:xfrm>
            <a:off x="381000" y="152400"/>
            <a:ext cx="8382000" cy="1077913"/>
          </a:xfrm>
          <a:prstGeom prst="rect">
            <a:avLst/>
          </a:prstGeom>
          <a:noFill/>
          <a:ln>
            <a:noFill/>
            <a:prstDash/>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3200" b="1" i="0" u="none" strike="noStrike" kern="1200" cap="none" spc="0" normalizeH="0" baseline="0" noProof="0" dirty="0">
                <a:ln>
                  <a:noFill/>
                </a:ln>
                <a:solidFill>
                  <a:schemeClr val="tx1"/>
                </a:solidFill>
                <a:effectLst/>
                <a:uLnTx/>
                <a:uFillTx/>
                <a:latin typeface="Arial" pitchFamily="34" charset="0"/>
                <a:ea typeface="+mn-ea"/>
                <a:cs typeface="+mn-cs"/>
              </a:rPr>
              <a:t>TPSID PROGRAM </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3200" b="1" i="0" u="none" strike="noStrike" kern="1200" cap="none" spc="0" normalizeH="0" baseline="0" noProof="0" dirty="0">
                <a:ln>
                  <a:noFill/>
                </a:ln>
                <a:solidFill>
                  <a:schemeClr val="tx1"/>
                </a:solidFill>
                <a:effectLst/>
                <a:uLnTx/>
                <a:uFillTx/>
                <a:latin typeface="Arial" pitchFamily="34" charset="0"/>
                <a:ea typeface="+mn-ea"/>
                <a:cs typeface="+mn-cs"/>
              </a:rPr>
              <a:t>Selection Criteria</a:t>
            </a: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35"/>
          <p:cNvSpPr>
            <a:spLocks noGrp="1" noChangeArrowheads="1"/>
          </p:cNvSpPr>
          <p:nvPr>
            <p:ph type="ftr" sz="quarter" idx="11"/>
          </p:nvPr>
        </p:nvSpPr>
        <p:spPr bwMode="auto">
          <a:xfrm>
            <a:off x="1828800" y="6477000"/>
            <a:ext cx="5410200" cy="228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r>
              <a:rPr lang="en-US" altLang="en-US" sz="1400">
                <a:latin typeface="Times New Roman" pitchFamily="18" charset="0"/>
              </a:rPr>
              <a:t>US Dept of Education- Office of Postsecondary Education</a:t>
            </a:r>
          </a:p>
        </p:txBody>
      </p:sp>
      <p:sp>
        <p:nvSpPr>
          <p:cNvPr id="64515" name="Rectangle 36"/>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fld id="{FC4D90E5-04E8-4348-9647-2A07FDDEE299}" type="slidenum">
              <a:rPr lang="en-US" altLang="en-US" sz="1400" smtClean="0">
                <a:latin typeface="Times New Roman" pitchFamily="18" charset="0"/>
              </a:rPr>
              <a:pPr eaLnBrk="1" hangingPunct="1">
                <a:spcBef>
                  <a:spcPct val="0"/>
                </a:spcBef>
                <a:buClrTx/>
                <a:buSzTx/>
                <a:buFontTx/>
                <a:buNone/>
              </a:pPr>
              <a:t>76</a:t>
            </a:fld>
            <a:endParaRPr lang="en-US" altLang="en-US" sz="1400">
              <a:latin typeface="Times New Roman" pitchFamily="18" charset="0"/>
            </a:endParaRPr>
          </a:p>
        </p:txBody>
      </p:sp>
      <p:sp>
        <p:nvSpPr>
          <p:cNvPr id="64516" name="Text Box 4"/>
          <p:cNvSpPr txBox="1">
            <a:spLocks noChangeArrowheads="1"/>
          </p:cNvSpPr>
          <p:nvPr/>
        </p:nvSpPr>
        <p:spPr bwMode="auto">
          <a:xfrm>
            <a:off x="914400" y="1789113"/>
            <a:ext cx="8001000" cy="3935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r>
              <a:rPr lang="en-US" altLang="en-US" sz="2800" dirty="0">
                <a:latin typeface="Arial" pitchFamily="34" charset="0"/>
                <a:cs typeface="Arial" pitchFamily="34" charset="0"/>
              </a:rPr>
              <a:t>Need for Project 				(10)</a:t>
            </a:r>
          </a:p>
          <a:p>
            <a:pPr eaLnBrk="1" hangingPunct="1">
              <a:spcBef>
                <a:spcPct val="0"/>
              </a:spcBef>
              <a:buClrTx/>
              <a:buSzTx/>
              <a:buFontTx/>
              <a:buNone/>
            </a:pPr>
            <a:r>
              <a:rPr lang="en-US" altLang="en-US" sz="2800" dirty="0">
                <a:latin typeface="Arial" pitchFamily="34" charset="0"/>
                <a:cs typeface="Arial" pitchFamily="34" charset="0"/>
              </a:rPr>
              <a:t>Significance 				(15)</a:t>
            </a:r>
          </a:p>
          <a:p>
            <a:pPr eaLnBrk="1" hangingPunct="1">
              <a:spcBef>
                <a:spcPct val="0"/>
              </a:spcBef>
              <a:buClrTx/>
              <a:buSzTx/>
              <a:buFontTx/>
              <a:buNone/>
            </a:pPr>
            <a:r>
              <a:rPr lang="en-US" altLang="en-US" sz="2800" dirty="0">
                <a:latin typeface="Arial" pitchFamily="34" charset="0"/>
                <a:cs typeface="Arial" pitchFamily="34" charset="0"/>
              </a:rPr>
              <a:t>Quality of Project Design 		(20)</a:t>
            </a:r>
          </a:p>
          <a:p>
            <a:pPr eaLnBrk="1" hangingPunct="1">
              <a:spcBef>
                <a:spcPct val="0"/>
              </a:spcBef>
              <a:buClrTx/>
              <a:buSzTx/>
              <a:buFontTx/>
              <a:buNone/>
            </a:pPr>
            <a:r>
              <a:rPr lang="en-US" altLang="en-US" sz="2800" dirty="0">
                <a:latin typeface="Arial" pitchFamily="34" charset="0"/>
                <a:cs typeface="Arial" pitchFamily="34" charset="0"/>
              </a:rPr>
              <a:t>Quality of Project Services 		(15)</a:t>
            </a:r>
          </a:p>
          <a:p>
            <a:pPr eaLnBrk="1" hangingPunct="1">
              <a:spcBef>
                <a:spcPct val="0"/>
              </a:spcBef>
              <a:buClrTx/>
              <a:buSzTx/>
              <a:buFontTx/>
              <a:buNone/>
            </a:pPr>
            <a:r>
              <a:rPr lang="en-US" altLang="en-US" sz="2800" dirty="0">
                <a:latin typeface="Arial" pitchFamily="34" charset="0"/>
                <a:cs typeface="Arial" pitchFamily="34" charset="0"/>
              </a:rPr>
              <a:t>Quality of Project Personnel 		(10)</a:t>
            </a:r>
          </a:p>
          <a:p>
            <a:pPr eaLnBrk="1" hangingPunct="1">
              <a:spcBef>
                <a:spcPct val="0"/>
              </a:spcBef>
              <a:buClrTx/>
              <a:buSzTx/>
              <a:buFontTx/>
              <a:buNone/>
            </a:pPr>
            <a:r>
              <a:rPr lang="en-US" altLang="en-US" sz="2800" dirty="0">
                <a:latin typeface="Arial" pitchFamily="34" charset="0"/>
                <a:cs typeface="Arial" pitchFamily="34" charset="0"/>
              </a:rPr>
              <a:t>Adequacy of Resources 		(15)</a:t>
            </a:r>
          </a:p>
          <a:p>
            <a:pPr eaLnBrk="1" hangingPunct="1">
              <a:spcBef>
                <a:spcPct val="0"/>
              </a:spcBef>
              <a:buClrTx/>
              <a:buSzTx/>
              <a:buFontTx/>
              <a:buNone/>
            </a:pPr>
            <a:r>
              <a:rPr lang="en-US" altLang="en-US" sz="2800" dirty="0">
                <a:latin typeface="Arial" pitchFamily="34" charset="0"/>
                <a:cs typeface="Arial" pitchFamily="34" charset="0"/>
              </a:rPr>
              <a:t>Quality of Project Evaluation 		(15)</a:t>
            </a:r>
          </a:p>
          <a:p>
            <a:pPr eaLnBrk="1" hangingPunct="1">
              <a:spcBef>
                <a:spcPct val="0"/>
              </a:spcBef>
              <a:buClrTx/>
              <a:buSzTx/>
              <a:buFontTx/>
              <a:buNone/>
            </a:pPr>
            <a:r>
              <a:rPr lang="en-US" altLang="en-US" sz="2800" dirty="0">
                <a:latin typeface="Arial" pitchFamily="34" charset="0"/>
                <a:cs typeface="Arial" pitchFamily="34" charset="0"/>
              </a:rPr>
              <a:t>______________________________________</a:t>
            </a:r>
          </a:p>
          <a:p>
            <a:pPr eaLnBrk="1" hangingPunct="1">
              <a:spcBef>
                <a:spcPct val="0"/>
              </a:spcBef>
              <a:buClrTx/>
              <a:buSzTx/>
              <a:buFontTx/>
              <a:buNone/>
            </a:pPr>
            <a:r>
              <a:rPr lang="en-US" altLang="en-US" sz="2800" dirty="0">
                <a:latin typeface="Arial" pitchFamily="34" charset="0"/>
                <a:cs typeface="Arial" pitchFamily="34" charset="0"/>
              </a:rPr>
              <a:t>Total						100 points </a:t>
            </a:r>
            <a:endParaRPr lang="en-US" altLang="en-US" sz="2800" dirty="0">
              <a:solidFill>
                <a:srgbClr val="00577E"/>
              </a:solidFill>
              <a:latin typeface="Arial" pitchFamily="34" charset="0"/>
              <a:cs typeface="Arial" pitchFamily="34" charset="0"/>
            </a:endParaRPr>
          </a:p>
        </p:txBody>
      </p:sp>
      <p:sp>
        <p:nvSpPr>
          <p:cNvPr id="64517" name="Text Box 5" descr="TPSID PROGRAM &#10;Selection Criteria&#10;"/>
          <p:cNvSpPr txBox="1">
            <a:spLocks noGrp="1" noChangeArrowheads="1"/>
          </p:cNvSpPr>
          <p:nvPr>
            <p:ph type="title" idx="4294967295"/>
          </p:nvPr>
        </p:nvSpPr>
        <p:spPr bwMode="auto">
          <a:xfrm>
            <a:off x="152400" y="152400"/>
            <a:ext cx="8305800" cy="1446213"/>
          </a:xfrm>
          <a:prstGeom prst="rect">
            <a:avLst/>
          </a:prstGeom>
          <a:noFill/>
          <a:ln>
            <a:noFill/>
            <a:prstDash/>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4400" b="1" i="0" u="none" strike="noStrike" kern="1200" cap="none" spc="0" normalizeH="0" baseline="0" noProof="0" dirty="0">
                <a:ln>
                  <a:noFill/>
                </a:ln>
                <a:solidFill>
                  <a:schemeClr val="tx1"/>
                </a:solidFill>
                <a:effectLst/>
                <a:uLnTx/>
                <a:uFillTx/>
                <a:latin typeface="Arial" pitchFamily="34" charset="0"/>
                <a:ea typeface="+mn-ea"/>
                <a:cs typeface="+mn-cs"/>
              </a:rPr>
              <a:t>TPSID Program </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4400" b="1" i="0" u="none" strike="noStrike" kern="1200" cap="none" spc="0" normalizeH="0" baseline="0" noProof="0" dirty="0">
                <a:ln>
                  <a:noFill/>
                </a:ln>
                <a:solidFill>
                  <a:schemeClr val="tx1"/>
                </a:solidFill>
                <a:effectLst/>
                <a:uLnTx/>
                <a:uFillTx/>
                <a:latin typeface="Arial" pitchFamily="34" charset="0"/>
                <a:ea typeface="+mn-ea"/>
                <a:cs typeface="+mn-cs"/>
              </a:rPr>
              <a:t>Selection Criteria</a:t>
            </a:r>
          </a:p>
        </p:txBody>
      </p:sp>
    </p:spTree>
  </p:cSld>
  <p:clrMapOvr>
    <a:masterClrMapping/>
  </p:clrMapOvr>
  <p:transition/>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3"/>
          <p:cNvSpPr>
            <a:spLocks noGrp="1" noChangeArrowheads="1"/>
          </p:cNvSpPr>
          <p:nvPr>
            <p:ph idx="1"/>
          </p:nvPr>
        </p:nvSpPr>
        <p:spPr>
          <a:xfrm>
            <a:off x="723900" y="1600200"/>
            <a:ext cx="7696200" cy="3429000"/>
          </a:xfrm>
        </p:spPr>
        <p:txBody>
          <a:bodyPr/>
          <a:lstStyle/>
          <a:p>
            <a:pPr eaLnBrk="1" hangingPunct="1">
              <a:defRPr/>
            </a:pPr>
            <a:r>
              <a:rPr lang="en-US" altLang="en-US" dirty="0">
                <a:latin typeface="Arial" panose="020B0604020202020204" pitchFamily="34" charset="0"/>
                <a:cs typeface="Arial" panose="020B0604020202020204" pitchFamily="34" charset="0"/>
              </a:rPr>
              <a:t>Title VII (TPSID) and the Title IV (Financial Aid)</a:t>
            </a:r>
          </a:p>
          <a:p>
            <a:pPr marL="392113" lvl="1" indent="0" eaLnBrk="1" hangingPunct="1">
              <a:buFont typeface="Verdana" pitchFamily="34" charset="0"/>
              <a:buNone/>
              <a:defRPr/>
            </a:pPr>
            <a:endParaRPr lang="en-US" altLang="en-US" dirty="0">
              <a:latin typeface="Arial" panose="020B0604020202020204" pitchFamily="34" charset="0"/>
              <a:cs typeface="Arial" panose="020B0604020202020204" pitchFamily="34" charset="0"/>
            </a:endParaRPr>
          </a:p>
          <a:p>
            <a:pPr marL="392113" lvl="1" indent="0" eaLnBrk="1" hangingPunct="1">
              <a:buFont typeface="Verdana" pitchFamily="34" charset="0"/>
              <a:buNone/>
              <a:defRPr/>
            </a:pPr>
            <a:r>
              <a:rPr lang="en-US" altLang="en-US" dirty="0">
                <a:latin typeface="Arial" panose="020B0604020202020204" pitchFamily="34" charset="0"/>
                <a:cs typeface="Arial" panose="020B0604020202020204" pitchFamily="34" charset="0"/>
              </a:rPr>
              <a:t>For Slides 78-91 contain information that was provided by the U.S. Department of Education’s Federal Students Aid (FSA) division. </a:t>
            </a:r>
          </a:p>
          <a:p>
            <a:pPr eaLnBrk="1" hangingPunct="1">
              <a:defRPr/>
            </a:pPr>
            <a:r>
              <a:rPr lang="en-US" altLang="en-US" dirty="0">
                <a:latin typeface="Arial" panose="020B0604020202020204" pitchFamily="34" charset="0"/>
                <a:cs typeface="Arial" panose="020B0604020202020204" pitchFamily="34" charset="0"/>
              </a:rPr>
              <a:t>Institutional information </a:t>
            </a:r>
          </a:p>
          <a:p>
            <a:pPr marL="109537" indent="0" eaLnBrk="1" hangingPunct="1">
              <a:buNone/>
              <a:defRPr/>
            </a:pPr>
            <a:r>
              <a:rPr lang="en-US" altLang="en-US" dirty="0">
                <a:latin typeface="Arial" panose="020B0604020202020204" pitchFamily="34" charset="0"/>
                <a:cs typeface="Arial" panose="020B0604020202020204" pitchFamily="34" charset="0"/>
              </a:rPr>
              <a:t>   </a:t>
            </a:r>
            <a:r>
              <a:rPr lang="en-US" altLang="en-US" dirty="0">
                <a:latin typeface="Arial" panose="020B0604020202020204" pitchFamily="34" charset="0"/>
                <a:cs typeface="Arial" panose="020B0604020202020204" pitchFamily="34" charset="0"/>
                <a:hlinkClick r:id="rId2"/>
              </a:rPr>
              <a:t>https://ifap.ed.gov/</a:t>
            </a:r>
            <a:endParaRPr lang="en-US" altLang="en-US" dirty="0">
              <a:latin typeface="Arial" panose="020B0604020202020204" pitchFamily="34" charset="0"/>
              <a:cs typeface="Arial" panose="020B0604020202020204" pitchFamily="34" charset="0"/>
            </a:endParaRPr>
          </a:p>
          <a:p>
            <a:pPr marL="109537" indent="0" eaLnBrk="1" hangingPunct="1">
              <a:buNone/>
              <a:defRPr/>
            </a:pPr>
            <a:endParaRPr lang="en-US" sz="1400" dirty="0">
              <a:latin typeface="Arial" panose="020B0604020202020204" pitchFamily="34" charset="0"/>
              <a:cs typeface="Arial" panose="020B0604020202020204" pitchFamily="34" charset="0"/>
            </a:endParaRPr>
          </a:p>
          <a:p>
            <a:pPr marL="109537" indent="0" eaLnBrk="1" hangingPunct="1">
              <a:buNone/>
              <a:defRPr/>
            </a:pPr>
            <a:r>
              <a:rPr lang="en-US" sz="1200" dirty="0">
                <a:latin typeface="Arial" panose="020B0604020202020204" pitchFamily="34" charset="0"/>
                <a:cs typeface="Arial" panose="020B0604020202020204" pitchFamily="34" charset="0"/>
              </a:rPr>
              <a:t>     The Information for Financial Aid Professionals (IFAP) website consolidates guidance, resources, and    </a:t>
            </a:r>
          </a:p>
          <a:p>
            <a:pPr marL="109537" indent="0" eaLnBrk="1" hangingPunct="1">
              <a:buNone/>
              <a:defRPr/>
            </a:pPr>
            <a:r>
              <a:rPr lang="en-US" sz="1200" dirty="0">
                <a:latin typeface="Arial" panose="020B0604020202020204" pitchFamily="34" charset="0"/>
                <a:cs typeface="Arial" panose="020B0604020202020204" pitchFamily="34" charset="0"/>
              </a:rPr>
              <a:t>      information related to the administration and processing of Title IV federal student aid into one online site </a:t>
            </a:r>
          </a:p>
          <a:p>
            <a:pPr marL="109537" indent="0" eaLnBrk="1" hangingPunct="1">
              <a:buNone/>
              <a:defRPr/>
            </a:pPr>
            <a:r>
              <a:rPr lang="en-US" sz="1200" dirty="0">
                <a:latin typeface="Arial" panose="020B0604020202020204" pitchFamily="34" charset="0"/>
                <a:cs typeface="Arial" panose="020B0604020202020204" pitchFamily="34" charset="0"/>
              </a:rPr>
              <a:t>      for use by the entire financial aid community</a:t>
            </a:r>
            <a:r>
              <a:rPr lang="en-US" sz="1400" dirty="0">
                <a:latin typeface="Arial" panose="020B0604020202020204" pitchFamily="34" charset="0"/>
                <a:cs typeface="Arial" panose="020B0604020202020204" pitchFamily="34" charset="0"/>
              </a:rPr>
              <a:t>.</a:t>
            </a:r>
            <a:endParaRPr lang="en-US" altLang="en-US" sz="1400" dirty="0">
              <a:latin typeface="Arial" panose="020B0604020202020204" pitchFamily="34" charset="0"/>
              <a:cs typeface="Arial" panose="020B0604020202020204" pitchFamily="34" charset="0"/>
            </a:endParaRPr>
          </a:p>
          <a:p>
            <a:pPr marL="109537" indent="0" eaLnBrk="1" hangingPunct="1">
              <a:buNone/>
              <a:defRPr/>
            </a:pPr>
            <a:endParaRPr lang="en-US" altLang="en-US" sz="2800" dirty="0"/>
          </a:p>
          <a:p>
            <a:pPr lvl="1" eaLnBrk="1" hangingPunct="1">
              <a:defRPr/>
            </a:pPr>
            <a:endParaRPr lang="en-US" altLang="en-US" dirty="0"/>
          </a:p>
        </p:txBody>
      </p:sp>
      <p:sp>
        <p:nvSpPr>
          <p:cNvPr id="65539" name="Rectangle 35"/>
          <p:cNvSpPr>
            <a:spLocks noGrp="1" noChangeArrowheads="1"/>
          </p:cNvSpPr>
          <p:nvPr>
            <p:ph type="ftr" sz="quarter" idx="11"/>
          </p:nvPr>
        </p:nvSpPr>
        <p:spPr bwMode="auto">
          <a:xfrm>
            <a:off x="1600200" y="6477000"/>
            <a:ext cx="6096000" cy="228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r>
              <a:rPr lang="en-US" altLang="en-US" sz="1400">
                <a:latin typeface="Times New Roman" pitchFamily="18" charset="0"/>
              </a:rPr>
              <a:t>US Dept of Education- Office of Postsecondary Education</a:t>
            </a:r>
          </a:p>
        </p:txBody>
      </p:sp>
      <p:sp>
        <p:nvSpPr>
          <p:cNvPr id="65540" name="Rectangle 36"/>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fld id="{F5B3CBD5-6E7A-4D99-B876-D1D2A0B12724}" type="slidenum">
              <a:rPr lang="en-US" altLang="en-US" sz="1400" smtClean="0">
                <a:latin typeface="Times New Roman" pitchFamily="18" charset="0"/>
              </a:rPr>
              <a:pPr eaLnBrk="1" hangingPunct="1">
                <a:spcBef>
                  <a:spcPct val="0"/>
                </a:spcBef>
                <a:buClrTx/>
                <a:buSzTx/>
                <a:buFontTx/>
                <a:buNone/>
              </a:pPr>
              <a:t>77</a:t>
            </a:fld>
            <a:endParaRPr lang="en-US" altLang="en-US" sz="1400">
              <a:latin typeface="Times New Roman" pitchFamily="18" charset="0"/>
            </a:endParaRPr>
          </a:p>
        </p:txBody>
      </p:sp>
      <p:sp>
        <p:nvSpPr>
          <p:cNvPr id="21508" name="Rectangle 2"/>
          <p:cNvSpPr>
            <a:spLocks noGrp="1" noChangeArrowheads="1"/>
          </p:cNvSpPr>
          <p:nvPr>
            <p:ph type="title"/>
          </p:nvPr>
        </p:nvSpPr>
        <p:spPr>
          <a:xfrm>
            <a:off x="457200" y="228600"/>
            <a:ext cx="7696200" cy="1219200"/>
          </a:xfrm>
          <a:extLst>
            <a:ext uri="{909E8E84-426E-40DD-AFC4-6F175D3DCCD1}">
              <a14:hiddenFill xmlns:a14="http://schemas.microsoft.com/office/drawing/2010/main">
                <a:solidFill>
                  <a:srgbClr val="FFFFFF"/>
                </a:solidFill>
              </a14:hiddenFill>
            </a:ext>
          </a:extLst>
        </p:spPr>
        <p:txBody>
          <a:bodyPr/>
          <a:lstStyle/>
          <a:p>
            <a:pPr algn="ctr" eaLnBrk="1" fontAlgn="auto" hangingPunct="1">
              <a:spcAft>
                <a:spcPts val="0"/>
              </a:spcAft>
              <a:defRPr/>
            </a:pPr>
            <a:r>
              <a:rPr lang="en-US" altLang="en-US" sz="2800" dirty="0">
                <a:solidFill>
                  <a:schemeClr val="tx1"/>
                </a:solidFill>
                <a:effectLst/>
                <a:latin typeface="Arial" panose="020B0604020202020204" pitchFamily="34" charset="0"/>
                <a:cs typeface="Arial" panose="020B0604020202020204" pitchFamily="34" charset="0"/>
              </a:rPr>
              <a:t>The TPSID Program &amp; ID Student Eligibility for Federal Student Aid</a:t>
            </a: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3"/>
          <p:cNvSpPr>
            <a:spLocks noGrp="1" noChangeArrowheads="1"/>
          </p:cNvSpPr>
          <p:nvPr>
            <p:ph idx="1"/>
          </p:nvPr>
        </p:nvSpPr>
        <p:spPr>
          <a:xfrm>
            <a:off x="723900" y="1295400"/>
            <a:ext cx="7696200" cy="3429000"/>
          </a:xfrm>
        </p:spPr>
        <p:txBody>
          <a:bodyPr/>
          <a:lstStyle/>
          <a:p>
            <a:pPr eaLnBrk="1" hangingPunct="1">
              <a:defRPr/>
            </a:pPr>
            <a:r>
              <a:rPr lang="en-US" altLang="en-US" dirty="0">
                <a:latin typeface="Arial" panose="020B0604020202020204" pitchFamily="34" charset="0"/>
                <a:cs typeface="Arial" panose="020B0604020202020204" pitchFamily="34" charset="0"/>
              </a:rPr>
              <a:t>Title VII (TPSID) and the Title IV (Financial Aid)</a:t>
            </a:r>
          </a:p>
          <a:p>
            <a:pPr marL="392113" lvl="1" indent="0" eaLnBrk="1" hangingPunct="1">
              <a:buFont typeface="Verdana" pitchFamily="34" charset="0"/>
              <a:buNone/>
              <a:defRPr/>
            </a:pPr>
            <a:endParaRPr lang="en-US" altLang="en-US" dirty="0">
              <a:latin typeface="Arial" panose="020B0604020202020204" pitchFamily="34" charset="0"/>
              <a:cs typeface="Arial" panose="020B0604020202020204" pitchFamily="34" charset="0"/>
            </a:endParaRPr>
          </a:p>
          <a:p>
            <a:pPr marL="392113" lvl="1" indent="0" eaLnBrk="1" hangingPunct="1">
              <a:buFont typeface="Verdana" pitchFamily="34" charset="0"/>
              <a:buNone/>
              <a:defRPr/>
            </a:pPr>
            <a:r>
              <a:rPr lang="en-US" altLang="en-US" dirty="0">
                <a:latin typeface="Arial" panose="020B0604020202020204" pitchFamily="34" charset="0"/>
                <a:cs typeface="Arial" panose="020B0604020202020204" pitchFamily="34" charset="0"/>
              </a:rPr>
              <a:t>The TPSID Program grant award process and the process for approving CTP programs in order for the program participants to be deemed eligible to receive federal financial aid are </a:t>
            </a:r>
            <a:r>
              <a:rPr lang="en-US" altLang="en-US" b="1" dirty="0">
                <a:latin typeface="Arial" panose="020B0604020202020204" pitchFamily="34" charset="0"/>
                <a:cs typeface="Arial" panose="020B0604020202020204" pitchFamily="34" charset="0"/>
              </a:rPr>
              <a:t>SEPERATE</a:t>
            </a:r>
            <a:r>
              <a:rPr lang="en-US" altLang="en-US" dirty="0">
                <a:latin typeface="Arial" panose="020B0604020202020204" pitchFamily="34" charset="0"/>
                <a:cs typeface="Arial" panose="020B0604020202020204" pitchFamily="34" charset="0"/>
              </a:rPr>
              <a:t> processes.</a:t>
            </a:r>
          </a:p>
          <a:p>
            <a:pPr marL="392113" lvl="1" indent="0" eaLnBrk="1" hangingPunct="1">
              <a:buFont typeface="Verdana" pitchFamily="34" charset="0"/>
              <a:buNone/>
              <a:defRPr/>
            </a:pPr>
            <a:r>
              <a:rPr lang="en-US" altLang="en-US" dirty="0">
                <a:latin typeface="Arial" panose="020B0604020202020204" pitchFamily="34" charset="0"/>
                <a:cs typeface="Arial" panose="020B0604020202020204" pitchFamily="34" charset="0"/>
              </a:rPr>
              <a:t> </a:t>
            </a:r>
          </a:p>
          <a:p>
            <a:pPr eaLnBrk="1" hangingPunct="1">
              <a:defRPr/>
            </a:pPr>
            <a:r>
              <a:rPr lang="en-US" altLang="en-US" dirty="0">
                <a:latin typeface="Arial" panose="020B0604020202020204" pitchFamily="34" charset="0"/>
                <a:cs typeface="Arial" panose="020B0604020202020204" pitchFamily="34" charset="0"/>
              </a:rPr>
              <a:t>Institutional information </a:t>
            </a:r>
          </a:p>
          <a:p>
            <a:pPr marL="109537" indent="0" eaLnBrk="1" hangingPunct="1">
              <a:buNone/>
              <a:defRPr/>
            </a:pPr>
            <a:r>
              <a:rPr lang="en-US" altLang="en-US" dirty="0">
                <a:latin typeface="Arial" panose="020B0604020202020204" pitchFamily="34" charset="0"/>
                <a:cs typeface="Arial" panose="020B0604020202020204" pitchFamily="34" charset="0"/>
              </a:rPr>
              <a:t>   </a:t>
            </a:r>
            <a:r>
              <a:rPr lang="en-US" altLang="en-US" dirty="0">
                <a:latin typeface="Arial" panose="020B0604020202020204" pitchFamily="34" charset="0"/>
                <a:cs typeface="Arial" panose="020B0604020202020204" pitchFamily="34" charset="0"/>
                <a:hlinkClick r:id="rId2"/>
              </a:rPr>
              <a:t>https://ifap.ed.gov/</a:t>
            </a:r>
            <a:endParaRPr lang="en-US" altLang="en-US" dirty="0">
              <a:latin typeface="Arial" panose="020B0604020202020204" pitchFamily="34" charset="0"/>
              <a:cs typeface="Arial" panose="020B0604020202020204" pitchFamily="34" charset="0"/>
            </a:endParaRPr>
          </a:p>
          <a:p>
            <a:pPr marL="109537" indent="0" eaLnBrk="1" hangingPunct="1">
              <a:buNone/>
              <a:defRPr/>
            </a:pPr>
            <a:endParaRPr lang="en-US" sz="1400" dirty="0">
              <a:latin typeface="Arial" panose="020B0604020202020204" pitchFamily="34" charset="0"/>
              <a:cs typeface="Arial" panose="020B0604020202020204" pitchFamily="34" charset="0"/>
            </a:endParaRPr>
          </a:p>
          <a:p>
            <a:pPr marL="109537" indent="0" eaLnBrk="1" hangingPunct="1">
              <a:buNone/>
              <a:defRPr/>
            </a:pPr>
            <a:r>
              <a:rPr lang="en-US" sz="1200" dirty="0">
                <a:latin typeface="Arial" panose="020B0604020202020204" pitchFamily="34" charset="0"/>
                <a:cs typeface="Arial" panose="020B0604020202020204" pitchFamily="34" charset="0"/>
              </a:rPr>
              <a:t>     The Information for Financial Aid Professionals (IFAP) website consolidates guidance, resources, and    </a:t>
            </a:r>
          </a:p>
          <a:p>
            <a:pPr marL="109537" indent="0" eaLnBrk="1" hangingPunct="1">
              <a:buNone/>
              <a:defRPr/>
            </a:pPr>
            <a:r>
              <a:rPr lang="en-US" sz="1200" dirty="0">
                <a:latin typeface="Arial" panose="020B0604020202020204" pitchFamily="34" charset="0"/>
                <a:cs typeface="Arial" panose="020B0604020202020204" pitchFamily="34" charset="0"/>
              </a:rPr>
              <a:t>      information related to the administration and processing of Title IV federal student aid into one online site </a:t>
            </a:r>
          </a:p>
          <a:p>
            <a:pPr marL="109537" indent="0" eaLnBrk="1" hangingPunct="1">
              <a:buNone/>
              <a:defRPr/>
            </a:pPr>
            <a:r>
              <a:rPr lang="en-US" sz="1200" dirty="0">
                <a:latin typeface="Arial" panose="020B0604020202020204" pitchFamily="34" charset="0"/>
                <a:cs typeface="Arial" panose="020B0604020202020204" pitchFamily="34" charset="0"/>
              </a:rPr>
              <a:t>      for use by the entire financial aid community</a:t>
            </a:r>
            <a:r>
              <a:rPr lang="en-US" sz="1400" dirty="0">
                <a:latin typeface="Arial" panose="020B0604020202020204" pitchFamily="34" charset="0"/>
                <a:cs typeface="Arial" panose="020B0604020202020204" pitchFamily="34" charset="0"/>
              </a:rPr>
              <a:t>.</a:t>
            </a:r>
            <a:endParaRPr lang="en-US" altLang="en-US" sz="1400" dirty="0">
              <a:latin typeface="Arial" panose="020B0604020202020204" pitchFamily="34" charset="0"/>
              <a:cs typeface="Arial" panose="020B0604020202020204" pitchFamily="34" charset="0"/>
            </a:endParaRPr>
          </a:p>
          <a:p>
            <a:pPr eaLnBrk="1" hangingPunct="1">
              <a:defRPr/>
            </a:pPr>
            <a:r>
              <a:rPr lang="en-US" altLang="en-US" dirty="0">
                <a:latin typeface="Arial" panose="020B0604020202020204" pitchFamily="34" charset="0"/>
                <a:cs typeface="Arial" panose="020B0604020202020204" pitchFamily="34" charset="0"/>
              </a:rPr>
              <a:t> </a:t>
            </a:r>
            <a:endParaRPr lang="en-US" altLang="en-US" sz="2800" dirty="0"/>
          </a:p>
          <a:p>
            <a:pPr lvl="1" eaLnBrk="1" hangingPunct="1">
              <a:defRPr/>
            </a:pPr>
            <a:endParaRPr lang="en-US" altLang="en-US" dirty="0"/>
          </a:p>
        </p:txBody>
      </p:sp>
      <p:sp>
        <p:nvSpPr>
          <p:cNvPr id="65539" name="Rectangle 35"/>
          <p:cNvSpPr>
            <a:spLocks noGrp="1" noChangeArrowheads="1"/>
          </p:cNvSpPr>
          <p:nvPr>
            <p:ph type="ftr" sz="quarter" idx="11"/>
          </p:nvPr>
        </p:nvSpPr>
        <p:spPr bwMode="auto">
          <a:xfrm>
            <a:off x="1600200" y="6477000"/>
            <a:ext cx="6096000" cy="228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r>
              <a:rPr lang="en-US" altLang="en-US" sz="1400">
                <a:latin typeface="Times New Roman" pitchFamily="18" charset="0"/>
              </a:rPr>
              <a:t>US Dept of Education- Office of Postsecondary Education</a:t>
            </a:r>
          </a:p>
        </p:txBody>
      </p:sp>
      <p:sp>
        <p:nvSpPr>
          <p:cNvPr id="65540" name="Rectangle 36"/>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fld id="{F5B3CBD5-6E7A-4D99-B876-D1D2A0B12724}" type="slidenum">
              <a:rPr lang="en-US" altLang="en-US" sz="1400" smtClean="0">
                <a:latin typeface="Times New Roman" pitchFamily="18" charset="0"/>
              </a:rPr>
              <a:pPr eaLnBrk="1" hangingPunct="1">
                <a:spcBef>
                  <a:spcPct val="0"/>
                </a:spcBef>
                <a:buClrTx/>
                <a:buSzTx/>
                <a:buFontTx/>
                <a:buNone/>
              </a:pPr>
              <a:t>78</a:t>
            </a:fld>
            <a:endParaRPr lang="en-US" altLang="en-US" sz="1400">
              <a:latin typeface="Times New Roman" pitchFamily="18" charset="0"/>
            </a:endParaRPr>
          </a:p>
        </p:txBody>
      </p:sp>
      <p:sp>
        <p:nvSpPr>
          <p:cNvPr id="21508" name="Rectangle 2"/>
          <p:cNvSpPr>
            <a:spLocks noGrp="1" noChangeArrowheads="1"/>
          </p:cNvSpPr>
          <p:nvPr>
            <p:ph type="title"/>
          </p:nvPr>
        </p:nvSpPr>
        <p:spPr>
          <a:xfrm>
            <a:off x="457200" y="228600"/>
            <a:ext cx="7696200" cy="1219200"/>
          </a:xfrm>
          <a:extLst>
            <a:ext uri="{909E8E84-426E-40DD-AFC4-6F175D3DCCD1}">
              <a14:hiddenFill xmlns:a14="http://schemas.microsoft.com/office/drawing/2010/main">
                <a:solidFill>
                  <a:srgbClr val="FFFFFF"/>
                </a:solidFill>
              </a14:hiddenFill>
            </a:ext>
          </a:extLst>
        </p:spPr>
        <p:txBody>
          <a:bodyPr/>
          <a:lstStyle/>
          <a:p>
            <a:pPr algn="ctr" eaLnBrk="1" fontAlgn="auto" hangingPunct="1">
              <a:spcAft>
                <a:spcPts val="0"/>
              </a:spcAft>
              <a:defRPr/>
            </a:pPr>
            <a:r>
              <a:rPr lang="en-US" altLang="en-US" sz="2800" dirty="0">
                <a:solidFill>
                  <a:schemeClr val="tx1"/>
                </a:solidFill>
                <a:effectLst/>
                <a:latin typeface="Arial" panose="020B0604020202020204" pitchFamily="34" charset="0"/>
                <a:cs typeface="Arial" panose="020B0604020202020204" pitchFamily="34" charset="0"/>
              </a:rPr>
              <a:t>The TPSID Program &amp; ID Student Eligibility for Federal Student Aid</a:t>
            </a:r>
          </a:p>
        </p:txBody>
      </p:sp>
    </p:spTree>
    <p:extLst>
      <p:ext uri="{BB962C8B-B14F-4D97-AF65-F5344CB8AC3E}">
        <p14:creationId xmlns:p14="http://schemas.microsoft.com/office/powerpoint/2010/main" val="2643146179"/>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Number Placeholder 4"/>
          <p:cNvSpPr>
            <a:spLocks noGrp="1"/>
          </p:cNvSpPr>
          <p:nvPr>
            <p:ph type="sldNum" sz="quarter" idx="12"/>
          </p:nvPr>
        </p:nvSpPr>
        <p:spPr bwMode="auto">
          <a:xfrm>
            <a:off x="6781800" y="6248400"/>
            <a:ext cx="190500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fld id="{CB8A091F-1DD4-45C5-9893-60DAA430C9B2}" type="slidenum">
              <a:rPr lang="en-US" altLang="en-US" sz="1000" smtClean="0">
                <a:latin typeface="Times New Roman" pitchFamily="18" charset="0"/>
              </a:rPr>
              <a:pPr eaLnBrk="1" hangingPunct="1">
                <a:spcBef>
                  <a:spcPct val="0"/>
                </a:spcBef>
                <a:buClrTx/>
                <a:buSzTx/>
                <a:buFontTx/>
                <a:buNone/>
              </a:pPr>
              <a:t>79</a:t>
            </a:fld>
            <a:endParaRPr lang="en-US" altLang="en-US" sz="1000">
              <a:latin typeface="Times New Roman" pitchFamily="18" charset="0"/>
            </a:endParaRPr>
          </a:p>
        </p:txBody>
      </p:sp>
      <p:sp>
        <p:nvSpPr>
          <p:cNvPr id="21506" name="Rectangle 2"/>
          <p:cNvSpPr>
            <a:spLocks noGrp="1" noChangeArrowheads="1"/>
          </p:cNvSpPr>
          <p:nvPr>
            <p:ph type="title"/>
          </p:nvPr>
        </p:nvSpPr>
        <p:spPr>
          <a:xfrm>
            <a:off x="1828800" y="381000"/>
            <a:ext cx="8077200" cy="990600"/>
          </a:xfrm>
        </p:spPr>
        <p:txBody>
          <a:bodyPr>
            <a:normAutofit fontScale="90000"/>
          </a:bodyPr>
          <a:lstStyle/>
          <a:p>
            <a:pPr eaLnBrk="1" hangingPunct="1">
              <a:defRPr/>
            </a:pPr>
            <a:r>
              <a:rPr lang="en-US" sz="4000" dirty="0">
                <a:latin typeface="Arial" panose="020B0604020202020204" pitchFamily="34" charset="0"/>
                <a:cs typeface="Arial" panose="020B0604020202020204" pitchFamily="34" charset="0"/>
              </a:rPr>
              <a:t>Three Eligibility Pieces</a:t>
            </a:r>
            <a:br>
              <a:rPr lang="en-US" sz="4000" dirty="0">
                <a:latin typeface="Arial" panose="020B0604020202020204" pitchFamily="34" charset="0"/>
                <a:cs typeface="Arial" panose="020B0604020202020204" pitchFamily="34" charset="0"/>
              </a:rPr>
            </a:br>
            <a:r>
              <a:rPr lang="en-US" sz="4000" dirty="0">
                <a:latin typeface="Arial" panose="020B0604020202020204" pitchFamily="34" charset="0"/>
                <a:cs typeface="Arial" panose="020B0604020202020204" pitchFamily="34" charset="0"/>
              </a:rPr>
              <a:t> </a:t>
            </a:r>
            <a:endParaRPr lang="en-US" sz="2300" dirty="0">
              <a:latin typeface="Arial" panose="020B0604020202020204" pitchFamily="34" charset="0"/>
              <a:cs typeface="Arial" panose="020B0604020202020204" pitchFamily="34" charset="0"/>
            </a:endParaRPr>
          </a:p>
        </p:txBody>
      </p:sp>
      <p:sp>
        <p:nvSpPr>
          <p:cNvPr id="67588" name="Rectangle 3"/>
          <p:cNvSpPr>
            <a:spLocks noGrp="1" noChangeArrowheads="1"/>
          </p:cNvSpPr>
          <p:nvPr>
            <p:ph type="body" idx="1"/>
          </p:nvPr>
        </p:nvSpPr>
        <p:spPr>
          <a:xfrm>
            <a:off x="381000" y="1295400"/>
            <a:ext cx="8229600" cy="4525963"/>
          </a:xfrm>
        </p:spPr>
        <p:txBody>
          <a:bodyPr/>
          <a:lstStyle/>
          <a:p>
            <a:pPr eaLnBrk="1" hangingPunct="1"/>
            <a:r>
              <a:rPr lang="en-US" altLang="en-US" sz="2800">
                <a:latin typeface="Arial" pitchFamily="34" charset="0"/>
                <a:cs typeface="Arial" pitchFamily="34" charset="0"/>
              </a:rPr>
              <a:t>Student Eligibility</a:t>
            </a:r>
          </a:p>
          <a:p>
            <a:pPr eaLnBrk="1" hangingPunct="1"/>
            <a:r>
              <a:rPr lang="en-US" altLang="en-US" sz="2800">
                <a:latin typeface="Arial" pitchFamily="34" charset="0"/>
                <a:cs typeface="Arial" pitchFamily="34" charset="0"/>
              </a:rPr>
              <a:t>Program Eligibility &amp; Approval</a:t>
            </a:r>
          </a:p>
          <a:p>
            <a:pPr eaLnBrk="1" hangingPunct="1"/>
            <a:r>
              <a:rPr lang="en-US" altLang="en-US" sz="2800">
                <a:latin typeface="Arial" pitchFamily="34" charset="0"/>
                <a:cs typeface="Arial" pitchFamily="34" charset="0"/>
              </a:rPr>
              <a:t>Demonstrating Financial Need (FAFSA)</a:t>
            </a:r>
          </a:p>
        </p:txBody>
      </p:sp>
    </p:spTree>
    <p:extLst>
      <p:ext uri="{BB962C8B-B14F-4D97-AF65-F5344CB8AC3E}">
        <p14:creationId xmlns:p14="http://schemas.microsoft.com/office/powerpoint/2010/main" val="16016360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9" name="Rectangle 3"/>
          <p:cNvSpPr>
            <a:spLocks noGrp="1" noChangeArrowheads="1"/>
          </p:cNvSpPr>
          <p:nvPr>
            <p:ph idx="1"/>
          </p:nvPr>
        </p:nvSpPr>
        <p:spPr>
          <a:xfrm>
            <a:off x="304800" y="533400"/>
            <a:ext cx="8534400" cy="4953000"/>
          </a:xfrm>
        </p:spPr>
        <p:txBody>
          <a:bodyPr>
            <a:noAutofit/>
          </a:bodyPr>
          <a:lstStyle/>
          <a:p>
            <a:pPr marL="621792" lvl="1" eaLnBrk="1" fontAlgn="auto" hangingPunct="1">
              <a:lnSpc>
                <a:spcPct val="80000"/>
              </a:lnSpc>
              <a:spcBef>
                <a:spcPts val="324"/>
              </a:spcBef>
              <a:spcAft>
                <a:spcPts val="0"/>
              </a:spcAft>
              <a:buFontTx/>
              <a:buNone/>
              <a:defRPr/>
            </a:pPr>
            <a:endParaRPr lang="en-US" altLang="en-US" sz="2000" dirty="0">
              <a:latin typeface="Arial" panose="020B0604020202020204" pitchFamily="34" charset="0"/>
              <a:cs typeface="Arial" panose="020B0604020202020204" pitchFamily="34" charset="0"/>
            </a:endParaRPr>
          </a:p>
          <a:p>
            <a:pPr marL="109728" indent="0" eaLnBrk="1" fontAlgn="auto" hangingPunct="1">
              <a:lnSpc>
                <a:spcPct val="80000"/>
              </a:lnSpc>
              <a:spcBef>
                <a:spcPct val="0"/>
              </a:spcBef>
              <a:spcAft>
                <a:spcPts val="0"/>
              </a:spcAft>
              <a:buFont typeface="Wingdings 3"/>
              <a:buNone/>
              <a:defRPr/>
            </a:pPr>
            <a:endParaRPr lang="en-US" altLang="en-US" sz="2000" dirty="0">
              <a:latin typeface="Arial" panose="020B0604020202020204" pitchFamily="34" charset="0"/>
              <a:cs typeface="Arial" panose="020B0604020202020204" pitchFamily="34" charset="0"/>
            </a:endParaRPr>
          </a:p>
          <a:p>
            <a:pPr marL="365760" indent="-256032" eaLnBrk="1" fontAlgn="auto" hangingPunct="1">
              <a:lnSpc>
                <a:spcPct val="80000"/>
              </a:lnSpc>
              <a:spcAft>
                <a:spcPts val="0"/>
              </a:spcAft>
              <a:buNone/>
              <a:defRPr/>
            </a:pPr>
            <a:r>
              <a:rPr lang="en-US" sz="2000" dirty="0">
                <a:latin typeface="Arial" panose="020B0604020202020204" pitchFamily="34" charset="0"/>
                <a:cs typeface="Arial" panose="020B0604020202020204" pitchFamily="34" charset="0"/>
              </a:rPr>
              <a:t> </a:t>
            </a:r>
            <a:r>
              <a:rPr lang="en-US" sz="2000" b="1" u="sng" dirty="0">
                <a:latin typeface="Arial" panose="020B0604020202020204" pitchFamily="34" charset="0"/>
                <a:cs typeface="Arial" panose="020B0604020202020204" pitchFamily="34" charset="0"/>
              </a:rPr>
              <a:t>ELIGIBLE APPLICANT INFORMATION </a:t>
            </a:r>
          </a:p>
          <a:p>
            <a:pPr marL="365760" indent="-256032" eaLnBrk="1" fontAlgn="auto" hangingPunct="1">
              <a:lnSpc>
                <a:spcPct val="80000"/>
              </a:lnSpc>
              <a:spcAft>
                <a:spcPts val="0"/>
              </a:spcAft>
              <a:buNone/>
              <a:defRPr/>
            </a:pPr>
            <a:endParaRPr lang="en-US" sz="2000" b="1" u="sng" dirty="0">
              <a:latin typeface="Arial" panose="020B0604020202020204" pitchFamily="34" charset="0"/>
              <a:cs typeface="Arial" panose="020B0604020202020204" pitchFamily="34" charset="0"/>
            </a:endParaRPr>
          </a:p>
          <a:p>
            <a:pPr marL="365760" indent="-256032" eaLnBrk="1" fontAlgn="auto" hangingPunct="1">
              <a:lnSpc>
                <a:spcPct val="80000"/>
              </a:lnSpc>
              <a:spcAft>
                <a:spcPts val="0"/>
              </a:spcAft>
              <a:buNone/>
              <a:defRPr/>
            </a:pPr>
            <a:r>
              <a:rPr lang="en-US" sz="2000" b="1" u="sng" dirty="0">
                <a:latin typeface="Arial" panose="020B0604020202020204" pitchFamily="34" charset="0"/>
                <a:cs typeface="Arial" panose="020B0604020202020204" pitchFamily="34" charset="0"/>
              </a:rPr>
              <a:t>TPSID Program Eligibility and University Centers of Excellence in </a:t>
            </a:r>
          </a:p>
          <a:p>
            <a:pPr marL="365760" indent="-256032" eaLnBrk="1" fontAlgn="auto" hangingPunct="1">
              <a:lnSpc>
                <a:spcPct val="80000"/>
              </a:lnSpc>
              <a:spcAft>
                <a:spcPts val="0"/>
              </a:spcAft>
              <a:buNone/>
              <a:defRPr/>
            </a:pPr>
            <a:r>
              <a:rPr lang="en-US" sz="2000" b="1" u="sng" dirty="0">
                <a:latin typeface="Arial" panose="020B0604020202020204" pitchFamily="34" charset="0"/>
                <a:cs typeface="Arial" panose="020B0604020202020204" pitchFamily="34" charset="0"/>
              </a:rPr>
              <a:t>Disability (UCEDs)</a:t>
            </a:r>
          </a:p>
          <a:p>
            <a:pPr marL="365760" indent="-256032" eaLnBrk="1" fontAlgn="auto" hangingPunct="1">
              <a:lnSpc>
                <a:spcPct val="80000"/>
              </a:lnSpc>
              <a:spcAft>
                <a:spcPts val="0"/>
              </a:spcAft>
              <a:buNone/>
              <a:defRPr/>
            </a:pPr>
            <a:endParaRPr lang="en-US" sz="2000" b="1" u="sng" dirty="0">
              <a:latin typeface="Arial" panose="020B0604020202020204" pitchFamily="34" charset="0"/>
              <a:cs typeface="Arial" panose="020B0604020202020204" pitchFamily="34" charset="0"/>
            </a:endParaRPr>
          </a:p>
          <a:p>
            <a:pPr marL="365760" indent="-256032" eaLnBrk="1" fontAlgn="auto" hangingPunct="1">
              <a:lnSpc>
                <a:spcPct val="80000"/>
              </a:lnSpc>
              <a:spcAft>
                <a:spcPts val="0"/>
              </a:spcAft>
              <a:buNone/>
              <a:defRPr/>
            </a:pPr>
            <a:r>
              <a:rPr lang="en-US" sz="2000" dirty="0">
                <a:latin typeface="Arial" panose="020B0604020202020204" pitchFamily="34" charset="0"/>
                <a:cs typeface="Arial" panose="020B0604020202020204" pitchFamily="34" charset="0"/>
              </a:rPr>
              <a:t>The TPSID program legislation does not prohibit an IHE that will not </a:t>
            </a:r>
          </a:p>
          <a:p>
            <a:pPr marL="365760" indent="-256032" eaLnBrk="1" fontAlgn="auto" hangingPunct="1">
              <a:lnSpc>
                <a:spcPct val="80000"/>
              </a:lnSpc>
              <a:spcAft>
                <a:spcPts val="0"/>
              </a:spcAft>
              <a:buFont typeface="Wingdings 3" pitchFamily="18" charset="2"/>
              <a:buNone/>
              <a:defRPr/>
            </a:pPr>
            <a:r>
              <a:rPr lang="en-US" sz="2000" dirty="0">
                <a:latin typeface="Arial" panose="020B0604020202020204" pitchFamily="34" charset="0"/>
                <a:cs typeface="Arial" panose="020B0604020202020204" pitchFamily="34" charset="0"/>
              </a:rPr>
              <a:t> have the program at their IHE from serving as the lead applicant.</a:t>
            </a:r>
            <a:br>
              <a:rPr lang="en-US" sz="2000" dirty="0">
                <a:latin typeface="Arial" panose="020B0604020202020204" pitchFamily="34" charset="0"/>
                <a:cs typeface="Arial" panose="020B0604020202020204" pitchFamily="34" charset="0"/>
              </a:rPr>
            </a:br>
            <a:endParaRPr lang="en-US" sz="2000" dirty="0">
              <a:latin typeface="Arial" panose="020B0604020202020204" pitchFamily="34" charset="0"/>
              <a:cs typeface="Arial" panose="020B0604020202020204" pitchFamily="34" charset="0"/>
            </a:endParaRPr>
          </a:p>
          <a:p>
            <a:pPr marL="365760" indent="-256032" eaLnBrk="1" fontAlgn="auto" hangingPunct="1">
              <a:lnSpc>
                <a:spcPct val="80000"/>
              </a:lnSpc>
              <a:spcAft>
                <a:spcPts val="0"/>
              </a:spcAft>
              <a:buFont typeface="Wingdings 3" pitchFamily="18" charset="2"/>
              <a:buNone/>
              <a:defRPr/>
            </a:pPr>
            <a:r>
              <a:rPr lang="en-US" sz="2000" dirty="0">
                <a:latin typeface="Arial" panose="020B0604020202020204" pitchFamily="34" charset="0"/>
                <a:cs typeface="Arial" panose="020B0604020202020204" pitchFamily="34" charset="0"/>
              </a:rPr>
              <a:t> Applicants must independently decide the role they would like their</a:t>
            </a:r>
          </a:p>
          <a:p>
            <a:pPr marL="365760" indent="-256032" eaLnBrk="1" fontAlgn="auto" hangingPunct="1">
              <a:lnSpc>
                <a:spcPct val="80000"/>
              </a:lnSpc>
              <a:spcAft>
                <a:spcPts val="0"/>
              </a:spcAft>
              <a:buFont typeface="Wingdings 3" pitchFamily="18" charset="2"/>
              <a:buNone/>
              <a:defRPr/>
            </a:pPr>
            <a:r>
              <a:rPr lang="en-US" sz="2000" dirty="0">
                <a:latin typeface="Arial" panose="020B0604020202020204" pitchFamily="34" charset="0"/>
                <a:cs typeface="Arial" panose="020B0604020202020204" pitchFamily="34" charset="0"/>
              </a:rPr>
              <a:t>UCED to play in regards to their comprehensive transition programs.  </a:t>
            </a:r>
          </a:p>
          <a:p>
            <a:pPr marL="365760" indent="-256032" eaLnBrk="1" fontAlgn="auto" hangingPunct="1">
              <a:lnSpc>
                <a:spcPct val="80000"/>
              </a:lnSpc>
              <a:spcAft>
                <a:spcPts val="0"/>
              </a:spcAft>
              <a:buFont typeface="Wingdings 3" pitchFamily="18" charset="2"/>
              <a:buNone/>
              <a:defRPr/>
            </a:pPr>
            <a:endParaRPr lang="en-US" sz="2000" dirty="0">
              <a:latin typeface="Arial" panose="020B0604020202020204" pitchFamily="34" charset="0"/>
              <a:cs typeface="Arial" panose="020B0604020202020204" pitchFamily="34" charset="0"/>
            </a:endParaRPr>
          </a:p>
          <a:p>
            <a:pPr marL="365760" indent="-256032" eaLnBrk="1" fontAlgn="auto" hangingPunct="1">
              <a:lnSpc>
                <a:spcPct val="80000"/>
              </a:lnSpc>
              <a:spcAft>
                <a:spcPts val="0"/>
              </a:spcAft>
              <a:buFont typeface="Wingdings 3" pitchFamily="18" charset="2"/>
              <a:buNone/>
              <a:defRPr/>
            </a:pPr>
            <a:r>
              <a:rPr lang="en-US" sz="2000" dirty="0">
                <a:latin typeface="Arial" panose="020B0604020202020204" pitchFamily="34" charset="0"/>
                <a:cs typeface="Arial" panose="020B0604020202020204" pitchFamily="34" charset="0"/>
              </a:rPr>
              <a:t> </a:t>
            </a:r>
            <a:br>
              <a:rPr lang="en-US" sz="2000" dirty="0">
                <a:latin typeface="Arial" panose="020B0604020202020204" pitchFamily="34" charset="0"/>
                <a:cs typeface="Arial" panose="020B0604020202020204" pitchFamily="34" charset="0"/>
              </a:rPr>
            </a:br>
            <a:endParaRPr lang="en-US" sz="2000" dirty="0">
              <a:latin typeface="Arial" panose="020B0604020202020204" pitchFamily="34" charset="0"/>
              <a:cs typeface="Arial" panose="020B0604020202020204" pitchFamily="34" charset="0"/>
            </a:endParaRPr>
          </a:p>
          <a:p>
            <a:pPr marL="0" indent="0" eaLnBrk="1" fontAlgn="auto" hangingPunct="1">
              <a:spcBef>
                <a:spcPts val="0"/>
              </a:spcBef>
              <a:spcAft>
                <a:spcPts val="0"/>
              </a:spcAft>
              <a:buFont typeface="Wingdings 3" pitchFamily="18" charset="2"/>
              <a:buNone/>
              <a:defRPr/>
            </a:pPr>
            <a:endParaRPr lang="en-US" sz="2000" b="1" dirty="0">
              <a:latin typeface="Arial" panose="020B0604020202020204" pitchFamily="34" charset="0"/>
              <a:cs typeface="Arial" panose="020B0604020202020204" pitchFamily="34" charset="0"/>
            </a:endParaRPr>
          </a:p>
          <a:p>
            <a:pPr marL="365760" indent="-256032" eaLnBrk="1" fontAlgn="auto" hangingPunct="1">
              <a:spcAft>
                <a:spcPts val="0"/>
              </a:spcAft>
              <a:buFontTx/>
              <a:buNone/>
              <a:defRPr/>
            </a:pPr>
            <a:endParaRPr lang="en-US" sz="2000" dirty="0">
              <a:latin typeface="Arial" panose="020B0604020202020204" pitchFamily="34" charset="0"/>
              <a:cs typeface="Arial" panose="020B0604020202020204" pitchFamily="34" charset="0"/>
            </a:endParaRPr>
          </a:p>
        </p:txBody>
      </p:sp>
      <p:sp>
        <p:nvSpPr>
          <p:cNvPr id="16387" name="Rectangle 35"/>
          <p:cNvSpPr>
            <a:spLocks noGrp="1" noChangeArrowheads="1"/>
          </p:cNvSpPr>
          <p:nvPr>
            <p:ph type="ftr" sz="quarter" idx="11"/>
          </p:nvPr>
        </p:nvSpPr>
        <p:spPr bwMode="auto">
          <a:xfrm>
            <a:off x="1905000" y="6096000"/>
            <a:ext cx="4724400" cy="228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r>
              <a:rPr lang="en-US" altLang="en-US" sz="1400" dirty="0">
                <a:latin typeface="Times New Roman" pitchFamily="18" charset="0"/>
              </a:rPr>
              <a:t>US Dept of Education- Office of Postsecondary Education</a:t>
            </a:r>
          </a:p>
        </p:txBody>
      </p:sp>
      <p:sp>
        <p:nvSpPr>
          <p:cNvPr id="16388" name="Rectangle 36"/>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fld id="{44B9F559-19F7-4B20-9392-F5CCE644C5C6}" type="slidenum">
              <a:rPr lang="en-US" altLang="en-US" sz="1400" smtClean="0">
                <a:latin typeface="Times New Roman" pitchFamily="18" charset="0"/>
              </a:rPr>
              <a:pPr eaLnBrk="1" hangingPunct="1">
                <a:spcBef>
                  <a:spcPct val="0"/>
                </a:spcBef>
                <a:buClrTx/>
                <a:buSzTx/>
                <a:buFontTx/>
                <a:buNone/>
              </a:pPr>
              <a:t>8</a:t>
            </a:fld>
            <a:endParaRPr lang="en-US" altLang="en-US" sz="1400">
              <a:latin typeface="Times New Roman" pitchFamily="18" charset="0"/>
            </a:endParaRPr>
          </a:p>
        </p:txBody>
      </p:sp>
      <p:sp>
        <p:nvSpPr>
          <p:cNvPr id="6148" name="Rectangle 2"/>
          <p:cNvSpPr>
            <a:spLocks noGrp="1" noChangeArrowheads="1"/>
          </p:cNvSpPr>
          <p:nvPr>
            <p:ph type="title"/>
          </p:nvPr>
        </p:nvSpPr>
        <p:spPr>
          <a:xfrm>
            <a:off x="1171575" y="93662"/>
            <a:ext cx="7696200" cy="769937"/>
          </a:xfrm>
          <a:extLst>
            <a:ext uri="{909E8E84-426E-40DD-AFC4-6F175D3DCCD1}">
              <a14:hiddenFill xmlns:a14="http://schemas.microsoft.com/office/drawing/2010/main">
                <a:solidFill>
                  <a:srgbClr val="FFFFFF"/>
                </a:solidFill>
              </a14:hiddenFill>
            </a:ext>
          </a:extLst>
        </p:spPr>
        <p:txBody>
          <a:bodyPr/>
          <a:lstStyle/>
          <a:p>
            <a:pPr eaLnBrk="1" fontAlgn="auto" hangingPunct="1">
              <a:spcAft>
                <a:spcPts val="0"/>
              </a:spcAft>
              <a:defRPr/>
            </a:pPr>
            <a:r>
              <a:rPr lang="en-US" altLang="en-US" sz="3600" dirty="0">
                <a:solidFill>
                  <a:schemeClr val="tx1"/>
                </a:solidFill>
                <a:effectLst/>
                <a:latin typeface="Arial" panose="020B0604020202020204" pitchFamily="34" charset="0"/>
                <a:cs typeface="Arial" panose="020B0604020202020204" pitchFamily="34" charset="0"/>
              </a:rPr>
              <a:t>TPSID Program Description</a:t>
            </a:r>
          </a:p>
        </p:txBody>
      </p:sp>
    </p:spTree>
    <p:extLst>
      <p:ext uri="{BB962C8B-B14F-4D97-AF65-F5344CB8AC3E}">
        <p14:creationId xmlns:p14="http://schemas.microsoft.com/office/powerpoint/2010/main" val="460437576"/>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4"/>
          <p:cNvSpPr>
            <a:spLocks noGrp="1"/>
          </p:cNvSpPr>
          <p:nvPr>
            <p:ph type="sldNum" sz="quarter" idx="12"/>
          </p:nvPr>
        </p:nvSpPr>
        <p:spPr bwMode="auto">
          <a:xfrm>
            <a:off x="6781800" y="6248400"/>
            <a:ext cx="190500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fld id="{6275671E-D32D-403E-85A2-C5B1946CD3AC}" type="slidenum">
              <a:rPr lang="en-US" altLang="en-US" sz="1000" smtClean="0">
                <a:latin typeface="Times New Roman" pitchFamily="18" charset="0"/>
              </a:rPr>
              <a:pPr eaLnBrk="1" hangingPunct="1">
                <a:spcBef>
                  <a:spcPct val="0"/>
                </a:spcBef>
                <a:buClrTx/>
                <a:buSzTx/>
                <a:buFontTx/>
                <a:buNone/>
              </a:pPr>
              <a:t>80</a:t>
            </a:fld>
            <a:endParaRPr lang="en-US" altLang="en-US" sz="1000">
              <a:latin typeface="Times New Roman" pitchFamily="18" charset="0"/>
            </a:endParaRPr>
          </a:p>
        </p:txBody>
      </p:sp>
      <p:sp>
        <p:nvSpPr>
          <p:cNvPr id="19458" name="Content Placeholder 1"/>
          <p:cNvSpPr>
            <a:spLocks noGrp="1"/>
          </p:cNvSpPr>
          <p:nvPr>
            <p:ph type="body" idx="1"/>
          </p:nvPr>
        </p:nvSpPr>
        <p:spPr>
          <a:xfrm>
            <a:off x="304800" y="1371600"/>
            <a:ext cx="8229600" cy="4525963"/>
          </a:xfrm>
        </p:spPr>
        <p:txBody>
          <a:bodyPr/>
          <a:lstStyle/>
          <a:p>
            <a:pPr marL="109537" indent="0" eaLnBrk="1" hangingPunct="1">
              <a:buNone/>
              <a:defRPr/>
            </a:pPr>
            <a:r>
              <a:rPr lang="en-US" sz="2400" b="1" u="sng" dirty="0">
                <a:latin typeface="Arial" panose="020B0604020202020204" pitchFamily="34" charset="0"/>
                <a:cs typeface="Arial" panose="020B0604020202020204" pitchFamily="34" charset="0"/>
              </a:rPr>
              <a:t>PIECE #1 Student Eligibility</a:t>
            </a:r>
          </a:p>
          <a:p>
            <a:pPr eaLnBrk="1" hangingPunct="1">
              <a:defRPr/>
            </a:pPr>
            <a:r>
              <a:rPr lang="en-US" sz="2000" dirty="0">
                <a:latin typeface="Arial" panose="020B0604020202020204" pitchFamily="34" charset="0"/>
                <a:cs typeface="Arial" panose="020B0604020202020204" pitchFamily="34" charset="0"/>
              </a:rPr>
              <a:t>The Higher Education Act (HEA) allows an </a:t>
            </a:r>
            <a:r>
              <a:rPr lang="en-US" sz="2000" u="sng" dirty="0">
                <a:latin typeface="Arial" panose="020B0604020202020204" pitchFamily="34" charset="0"/>
                <a:cs typeface="Arial" panose="020B0604020202020204" pitchFamily="34" charset="0"/>
              </a:rPr>
              <a:t>eligible student with an intellectual disability</a:t>
            </a:r>
            <a:r>
              <a:rPr lang="en-US" sz="2000" dirty="0">
                <a:latin typeface="Arial" panose="020B0604020202020204" pitchFamily="34" charset="0"/>
                <a:cs typeface="Arial" panose="020B0604020202020204" pitchFamily="34" charset="0"/>
              </a:rPr>
              <a:t> attending an </a:t>
            </a:r>
            <a:r>
              <a:rPr lang="en-US" sz="2000" u="sng" dirty="0">
                <a:latin typeface="Arial" panose="020B0604020202020204" pitchFamily="34" charset="0"/>
                <a:cs typeface="Arial" panose="020B0604020202020204" pitchFamily="34" charset="0"/>
              </a:rPr>
              <a:t>eligible comprehensive transition and postsecondary</a:t>
            </a:r>
            <a:r>
              <a:rPr lang="en-US" sz="2000" dirty="0">
                <a:latin typeface="Arial" panose="020B0604020202020204" pitchFamily="34" charset="0"/>
                <a:cs typeface="Arial" panose="020B0604020202020204" pitchFamily="34" charset="0"/>
              </a:rPr>
              <a:t> (CTP) program to receive aid from the following Title IV programs:</a:t>
            </a:r>
          </a:p>
          <a:p>
            <a:pPr lvl="1" eaLnBrk="1" hangingPunct="1">
              <a:defRPr/>
            </a:pPr>
            <a:endParaRPr lang="en-US" sz="2400" dirty="0">
              <a:latin typeface="Arial" panose="020B0604020202020204" pitchFamily="34" charset="0"/>
              <a:cs typeface="Arial" panose="020B0604020202020204" pitchFamily="34" charset="0"/>
            </a:endParaRPr>
          </a:p>
          <a:p>
            <a:pPr lvl="1" eaLnBrk="1" hangingPunct="1">
              <a:defRPr/>
            </a:pPr>
            <a:r>
              <a:rPr lang="en-US" sz="2000" dirty="0">
                <a:latin typeface="Arial" panose="020B0604020202020204" pitchFamily="34" charset="0"/>
                <a:cs typeface="Arial" panose="020B0604020202020204" pitchFamily="34" charset="0"/>
              </a:rPr>
              <a:t>Federal Pell Grant,</a:t>
            </a:r>
          </a:p>
          <a:p>
            <a:pPr lvl="1" eaLnBrk="1" hangingPunct="1">
              <a:defRPr/>
            </a:pPr>
            <a:r>
              <a:rPr lang="en-US" sz="2000" dirty="0">
                <a:latin typeface="Arial" panose="020B0604020202020204" pitchFamily="34" charset="0"/>
                <a:cs typeface="Arial" panose="020B0604020202020204" pitchFamily="34" charset="0"/>
              </a:rPr>
              <a:t>Federal Supplemental Education Opportunity Grant, and</a:t>
            </a:r>
          </a:p>
          <a:p>
            <a:pPr lvl="1" eaLnBrk="1" hangingPunct="1">
              <a:defRPr/>
            </a:pPr>
            <a:r>
              <a:rPr lang="en-US" sz="2000" dirty="0">
                <a:latin typeface="Arial" panose="020B0604020202020204" pitchFamily="34" charset="0"/>
                <a:cs typeface="Arial" panose="020B0604020202020204" pitchFamily="34" charset="0"/>
              </a:rPr>
              <a:t>Federal Work-Study</a:t>
            </a:r>
          </a:p>
          <a:p>
            <a:pPr eaLnBrk="1" hangingPunct="1">
              <a:defRPr/>
            </a:pPr>
            <a:r>
              <a:rPr lang="en-US" sz="2000" dirty="0">
                <a:latin typeface="Arial" panose="020B0604020202020204" pitchFamily="34" charset="0"/>
                <a:cs typeface="Arial" panose="020B0604020202020204" pitchFamily="34" charset="0"/>
              </a:rPr>
              <a:t>Implementing regulations can be found at 34 C.F.R. 668, Subpart O</a:t>
            </a:r>
          </a:p>
        </p:txBody>
      </p:sp>
      <p:sp>
        <p:nvSpPr>
          <p:cNvPr id="19459" name="Rectangle 5"/>
          <p:cNvSpPr>
            <a:spLocks noGrp="1" noChangeArrowheads="1"/>
          </p:cNvSpPr>
          <p:nvPr>
            <p:ph type="title"/>
          </p:nvPr>
        </p:nvSpPr>
        <p:spPr>
          <a:xfrm>
            <a:off x="457200" y="152400"/>
            <a:ext cx="8229600" cy="1143000"/>
          </a:xfrm>
        </p:spPr>
        <p:txBody>
          <a:bodyPr>
            <a:normAutofit fontScale="90000"/>
          </a:bodyPr>
          <a:lstStyle/>
          <a:p>
            <a:pPr eaLnBrk="1" hangingPunct="1">
              <a:defRPr/>
            </a:pPr>
            <a:r>
              <a:rPr lang="en-US" sz="4400" dirty="0">
                <a:latin typeface="Arial" panose="020B0604020202020204" pitchFamily="34" charset="0"/>
                <a:cs typeface="Arial" panose="020B0604020202020204" pitchFamily="34" charset="0"/>
              </a:rPr>
              <a:t>Title IV Programs – Financial Aid</a:t>
            </a:r>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DD1975E-08CB-43C1-8A0C-9359016601B8}"/>
              </a:ext>
            </a:extLst>
          </p:cNvPr>
          <p:cNvSpPr>
            <a:spLocks noGrp="1"/>
          </p:cNvSpPr>
          <p:nvPr>
            <p:ph type="dt" sz="half" idx="10"/>
          </p:nvPr>
        </p:nvSpPr>
        <p:spPr/>
        <p:txBody>
          <a:bodyPr/>
          <a:lstStyle/>
          <a:p>
            <a:pPr>
              <a:defRPr/>
            </a:pPr>
            <a:r>
              <a:rPr lang="en-US"/>
              <a:t>July 12, 2010</a:t>
            </a:r>
          </a:p>
        </p:txBody>
      </p:sp>
      <p:sp>
        <p:nvSpPr>
          <p:cNvPr id="3" name="Footer Placeholder 2">
            <a:extLst>
              <a:ext uri="{FF2B5EF4-FFF2-40B4-BE49-F238E27FC236}">
                <a16:creationId xmlns:a16="http://schemas.microsoft.com/office/drawing/2014/main" id="{9DB5C01D-CE56-4335-9DD3-AB03BC4E2FF8}"/>
              </a:ext>
            </a:extLst>
          </p:cNvPr>
          <p:cNvSpPr>
            <a:spLocks noGrp="1"/>
          </p:cNvSpPr>
          <p:nvPr>
            <p:ph type="ftr" sz="quarter" idx="11"/>
          </p:nvPr>
        </p:nvSpPr>
        <p:spPr/>
        <p:txBody>
          <a:bodyPr/>
          <a:lstStyle/>
          <a:p>
            <a:pPr>
              <a:defRPr/>
            </a:pPr>
            <a:r>
              <a:rPr lang="en-US"/>
              <a:t>US Dept of Education, Office of Postsecondary Education</a:t>
            </a:r>
          </a:p>
        </p:txBody>
      </p:sp>
      <p:sp>
        <p:nvSpPr>
          <p:cNvPr id="4" name="Slide Number Placeholder 3">
            <a:extLst>
              <a:ext uri="{FF2B5EF4-FFF2-40B4-BE49-F238E27FC236}">
                <a16:creationId xmlns:a16="http://schemas.microsoft.com/office/drawing/2014/main" id="{8800C2FE-4309-4818-82DF-8EF7D785AE90}"/>
              </a:ext>
            </a:extLst>
          </p:cNvPr>
          <p:cNvSpPr>
            <a:spLocks noGrp="1"/>
          </p:cNvSpPr>
          <p:nvPr>
            <p:ph type="sldNum" sz="quarter" idx="12"/>
          </p:nvPr>
        </p:nvSpPr>
        <p:spPr/>
        <p:txBody>
          <a:bodyPr/>
          <a:lstStyle/>
          <a:p>
            <a:pPr>
              <a:defRPr/>
            </a:pPr>
            <a:fld id="{231B8BF0-0435-4A29-A3E9-AE0A1074E44B}" type="slidenum">
              <a:rPr lang="en-US" smtClean="0"/>
              <a:pPr>
                <a:defRPr/>
              </a:pPr>
              <a:t>81</a:t>
            </a:fld>
            <a:endParaRPr lang="en-US"/>
          </a:p>
        </p:txBody>
      </p:sp>
      <p:sp>
        <p:nvSpPr>
          <p:cNvPr id="5" name="Title 4" descr="TPSID PROGRAM &#10;Selection Criteria&#10;">
            <a:extLst>
              <a:ext uri="{FF2B5EF4-FFF2-40B4-BE49-F238E27FC236}">
                <a16:creationId xmlns:a16="http://schemas.microsoft.com/office/drawing/2014/main" id="{9BD0B435-E5E7-499B-A0F4-FDDC91A93767}"/>
              </a:ext>
            </a:extLst>
          </p:cNvPr>
          <p:cNvSpPr>
            <a:spLocks noGrp="1"/>
          </p:cNvSpPr>
          <p:nvPr>
            <p:ph type="title" idx="4294967295"/>
          </p:nvPr>
        </p:nvSpPr>
        <p:spPr>
          <a:xfrm>
            <a:off x="571500" y="249690"/>
            <a:ext cx="8001000" cy="1200329"/>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4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Requirements For Students To Qualify For Federal Financial Assistance via Approved Comprehensive Transition Programs (CTP) Programs</a:t>
            </a:r>
          </a:p>
        </p:txBody>
      </p:sp>
      <p:sp>
        <p:nvSpPr>
          <p:cNvPr id="6" name="Rectangle 5">
            <a:extLst>
              <a:ext uri="{FF2B5EF4-FFF2-40B4-BE49-F238E27FC236}">
                <a16:creationId xmlns:a16="http://schemas.microsoft.com/office/drawing/2014/main" id="{33BFC5B6-C6EF-4CEE-BCA3-01FD58629AEB}"/>
              </a:ext>
            </a:extLst>
          </p:cNvPr>
          <p:cNvSpPr/>
          <p:nvPr/>
        </p:nvSpPr>
        <p:spPr>
          <a:xfrm>
            <a:off x="228600" y="1752600"/>
            <a:ext cx="8686800" cy="4462760"/>
          </a:xfrm>
          <a:prstGeom prst="rect">
            <a:avLst/>
          </a:prstGeom>
        </p:spPr>
        <p:txBody>
          <a:bodyPr wrap="square">
            <a:spAutoFit/>
          </a:bodyPr>
          <a:lstStyle/>
          <a:p>
            <a:r>
              <a:rPr lang="en-US" altLang="en-US" sz="2400" b="1" u="sng" dirty="0">
                <a:latin typeface="Arial" pitchFamily="34" charset="0"/>
                <a:cs typeface="Arial" pitchFamily="34" charset="0"/>
              </a:rPr>
              <a:t>PIECE #1: Student Eligibility (continued)</a:t>
            </a:r>
          </a:p>
          <a:p>
            <a:endParaRPr lang="en-US" altLang="en-US" sz="2400" b="1" u="sng" dirty="0">
              <a:latin typeface="Arial" pitchFamily="34" charset="0"/>
              <a:cs typeface="Arial" pitchFamily="34" charset="0"/>
            </a:endParaRPr>
          </a:p>
          <a:p>
            <a:pPr marL="342892" indent="-342892">
              <a:buFont typeface="Arial" panose="020B0604020202020204" pitchFamily="34" charset="0"/>
              <a:buChar char="•"/>
            </a:pPr>
            <a:r>
              <a:rPr lang="en-US" sz="2400" dirty="0">
                <a:latin typeface="Arial" panose="020B0604020202020204" pitchFamily="34" charset="0"/>
                <a:cs typeface="Arial" panose="020B0604020202020204" pitchFamily="34" charset="0"/>
              </a:rPr>
              <a:t>Students with an intellectual disability:</a:t>
            </a:r>
          </a:p>
          <a:p>
            <a:pPr marL="800080" lvl="1" indent="-342892">
              <a:buFont typeface="Arial" panose="020B0604020202020204" pitchFamily="34" charset="0"/>
              <a:buChar char="•"/>
            </a:pPr>
            <a:r>
              <a:rPr lang="en-US" sz="2000" dirty="0">
                <a:latin typeface="Arial" panose="020B0604020202020204" pitchFamily="34" charset="0"/>
                <a:cs typeface="Arial" panose="020B0604020202020204" pitchFamily="34" charset="0"/>
              </a:rPr>
              <a:t>Must have a cognitive impairment characterized by significant limitations in:</a:t>
            </a:r>
          </a:p>
          <a:p>
            <a:pPr marL="1257269" lvl="2" indent="-342892">
              <a:buFont typeface="Arial" panose="020B0604020202020204" pitchFamily="34" charset="0"/>
              <a:buChar char="•"/>
            </a:pPr>
            <a:r>
              <a:rPr lang="en-US" sz="1800" dirty="0">
                <a:latin typeface="Arial" panose="020B0604020202020204" pitchFamily="34" charset="0"/>
                <a:cs typeface="Arial" panose="020B0604020202020204" pitchFamily="34" charset="0"/>
              </a:rPr>
              <a:t>Intellectual and cognitive functioning, and</a:t>
            </a:r>
          </a:p>
          <a:p>
            <a:pPr marL="1257269" lvl="2" indent="-342892">
              <a:buFont typeface="Arial" panose="020B0604020202020204" pitchFamily="34" charset="0"/>
              <a:buChar char="•"/>
            </a:pPr>
            <a:r>
              <a:rPr lang="en-US" sz="1800" dirty="0">
                <a:latin typeface="Arial" panose="020B0604020202020204" pitchFamily="34" charset="0"/>
                <a:cs typeface="Arial" panose="020B0604020202020204" pitchFamily="34" charset="0"/>
              </a:rPr>
              <a:t>Adaptive behavior as expressed in conceptual, social, and practical adaptive skills, and</a:t>
            </a:r>
          </a:p>
          <a:p>
            <a:pPr marL="914377" lvl="2"/>
            <a:endParaRPr lang="en-US" sz="1800" dirty="0">
              <a:latin typeface="Arial" panose="020B0604020202020204" pitchFamily="34" charset="0"/>
              <a:cs typeface="Arial" panose="020B0604020202020204" pitchFamily="34" charset="0"/>
            </a:endParaRPr>
          </a:p>
          <a:p>
            <a:pPr marL="800080" lvl="1" indent="-342892">
              <a:buFont typeface="Arial" panose="020B0604020202020204" pitchFamily="34" charset="0"/>
              <a:buChar char="•"/>
            </a:pPr>
            <a:r>
              <a:rPr lang="en-US" sz="2000" dirty="0">
                <a:latin typeface="Arial" panose="020B0604020202020204" pitchFamily="34" charset="0"/>
                <a:cs typeface="Arial" panose="020B0604020202020204" pitchFamily="34" charset="0"/>
              </a:rPr>
              <a:t>Be currently or formerly eligible for special education and related services under the Individuals with Disabilities Education Act (IDEA), including a student who was determined eligible for special education or related services under the IDEA but was home-schooled or attended private school.</a:t>
            </a:r>
          </a:p>
        </p:txBody>
      </p:sp>
    </p:spTree>
    <p:extLst>
      <p:ext uri="{BB962C8B-B14F-4D97-AF65-F5344CB8AC3E}">
        <p14:creationId xmlns:p14="http://schemas.microsoft.com/office/powerpoint/2010/main" val="3212357515"/>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Number Placeholder 4"/>
          <p:cNvSpPr>
            <a:spLocks noGrp="1"/>
          </p:cNvSpPr>
          <p:nvPr>
            <p:ph type="sldNum" sz="quarter" idx="12"/>
          </p:nvPr>
        </p:nvSpPr>
        <p:spPr bwMode="auto">
          <a:xfrm>
            <a:off x="6781800" y="6248400"/>
            <a:ext cx="190500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fld id="{CB8A091F-1DD4-45C5-9893-60DAA430C9B2}" type="slidenum">
              <a:rPr lang="en-US" altLang="en-US" sz="1000" smtClean="0">
                <a:latin typeface="Times New Roman" pitchFamily="18" charset="0"/>
              </a:rPr>
              <a:pPr eaLnBrk="1" hangingPunct="1">
                <a:spcBef>
                  <a:spcPct val="0"/>
                </a:spcBef>
                <a:buClrTx/>
                <a:buSzTx/>
                <a:buFontTx/>
                <a:buNone/>
              </a:pPr>
              <a:t>82</a:t>
            </a:fld>
            <a:endParaRPr lang="en-US" altLang="en-US" sz="1000">
              <a:latin typeface="Times New Roman" pitchFamily="18" charset="0"/>
            </a:endParaRPr>
          </a:p>
        </p:txBody>
      </p:sp>
      <p:sp>
        <p:nvSpPr>
          <p:cNvPr id="21506" name="Rectangle 2"/>
          <p:cNvSpPr>
            <a:spLocks noGrp="1" noChangeArrowheads="1"/>
          </p:cNvSpPr>
          <p:nvPr>
            <p:ph type="title"/>
          </p:nvPr>
        </p:nvSpPr>
        <p:spPr>
          <a:xfrm>
            <a:off x="1828800" y="381000"/>
            <a:ext cx="8077200" cy="990600"/>
          </a:xfrm>
        </p:spPr>
        <p:txBody>
          <a:bodyPr>
            <a:normAutofit fontScale="90000"/>
          </a:bodyPr>
          <a:lstStyle/>
          <a:p>
            <a:pPr eaLnBrk="1" hangingPunct="1">
              <a:defRPr/>
            </a:pPr>
            <a:r>
              <a:rPr lang="en-US" sz="4000" dirty="0">
                <a:latin typeface="Arial" panose="020B0604020202020204" pitchFamily="34" charset="0"/>
                <a:cs typeface="Arial" panose="020B0604020202020204" pitchFamily="34" charset="0"/>
              </a:rPr>
              <a:t>Three Eligibility Pieces</a:t>
            </a:r>
            <a:br>
              <a:rPr lang="en-US" sz="4000" dirty="0">
                <a:latin typeface="Arial" panose="020B0604020202020204" pitchFamily="34" charset="0"/>
                <a:cs typeface="Arial" panose="020B0604020202020204" pitchFamily="34" charset="0"/>
              </a:rPr>
            </a:br>
            <a:r>
              <a:rPr lang="en-US" sz="4000" dirty="0">
                <a:latin typeface="Arial" panose="020B0604020202020204" pitchFamily="34" charset="0"/>
                <a:cs typeface="Arial" panose="020B0604020202020204" pitchFamily="34" charset="0"/>
              </a:rPr>
              <a:t> </a:t>
            </a:r>
            <a:endParaRPr lang="en-US" sz="2300" dirty="0">
              <a:latin typeface="Arial" panose="020B0604020202020204" pitchFamily="34" charset="0"/>
              <a:cs typeface="Arial" panose="020B0604020202020204" pitchFamily="34" charset="0"/>
            </a:endParaRPr>
          </a:p>
        </p:txBody>
      </p:sp>
      <p:sp>
        <p:nvSpPr>
          <p:cNvPr id="67588" name="Rectangle 3"/>
          <p:cNvSpPr>
            <a:spLocks noGrp="1" noChangeArrowheads="1"/>
          </p:cNvSpPr>
          <p:nvPr>
            <p:ph type="body" idx="1"/>
          </p:nvPr>
        </p:nvSpPr>
        <p:spPr>
          <a:xfrm>
            <a:off x="457200" y="990600"/>
            <a:ext cx="8229600" cy="4525963"/>
          </a:xfrm>
        </p:spPr>
        <p:txBody>
          <a:bodyPr/>
          <a:lstStyle/>
          <a:p>
            <a:pPr eaLnBrk="1" hangingPunct="1"/>
            <a:r>
              <a:rPr lang="en-US" altLang="en-US" sz="2800" b="1" u="sng" dirty="0">
                <a:latin typeface="Arial" pitchFamily="34" charset="0"/>
                <a:cs typeface="Arial" pitchFamily="34" charset="0"/>
              </a:rPr>
              <a:t>PIECE #1: Student Eligibility (continued)</a:t>
            </a:r>
          </a:p>
          <a:p>
            <a:pPr marL="0" indent="0">
              <a:buNone/>
            </a:pPr>
            <a:endParaRPr lang="en-US" sz="2000" dirty="0">
              <a:latin typeface="Arial" panose="020B0604020202020204" pitchFamily="34" charset="0"/>
              <a:cs typeface="Arial" panose="020B0604020202020204" pitchFamily="34" charset="0"/>
            </a:endParaRPr>
          </a:p>
          <a:p>
            <a:pPr marL="0" indent="0">
              <a:buNone/>
            </a:pPr>
            <a:r>
              <a:rPr lang="en-US" sz="2000" dirty="0">
                <a:latin typeface="Arial" panose="020B0604020202020204" pitchFamily="34" charset="0"/>
                <a:cs typeface="Arial" panose="020B0604020202020204" pitchFamily="34" charset="0"/>
              </a:rPr>
              <a:t>Students must meet the general eligibility requirements under 34 CFR 668.32 except for paragraphs (a), (e), and (f)</a:t>
            </a:r>
          </a:p>
          <a:p>
            <a:pPr marL="0" indent="0">
              <a:buNone/>
            </a:pPr>
            <a:endParaRPr lang="en-US" sz="2000" dirty="0">
              <a:latin typeface="Arial" panose="020B0604020202020204" pitchFamily="34" charset="0"/>
              <a:cs typeface="Arial" panose="020B0604020202020204" pitchFamily="34" charset="0"/>
            </a:endParaRPr>
          </a:p>
          <a:p>
            <a:pPr marL="0" indent="0">
              <a:buNone/>
            </a:pPr>
            <a:r>
              <a:rPr lang="en-US" sz="2000" u="sng" dirty="0">
                <a:latin typeface="Arial" panose="020B0604020202020204" pitchFamily="34" charset="0"/>
                <a:cs typeface="Arial" panose="020B0604020202020204" pitchFamily="34" charset="0"/>
              </a:rPr>
              <a:t>Example of requirements that still apply</a:t>
            </a:r>
            <a:r>
              <a:rPr lang="en-US" sz="2000" dirty="0">
                <a:latin typeface="Arial" panose="020B0604020202020204" pitchFamily="34" charset="0"/>
                <a:cs typeface="Arial" panose="020B0604020202020204" pitchFamily="34" charset="0"/>
              </a:rPr>
              <a:t>: citizenship and residency requirements under 668.33;</a:t>
            </a:r>
          </a:p>
          <a:p>
            <a:pPr marL="0" indent="0">
              <a:buNone/>
            </a:pPr>
            <a:endParaRPr lang="en-US" sz="2000" dirty="0">
              <a:latin typeface="Arial" panose="020B0604020202020204" pitchFamily="34" charset="0"/>
              <a:cs typeface="Arial" panose="020B0604020202020204" pitchFamily="34" charset="0"/>
            </a:endParaRPr>
          </a:p>
          <a:p>
            <a:pPr marL="0" indent="0">
              <a:buNone/>
            </a:pPr>
            <a:r>
              <a:rPr lang="en-US" sz="2000" u="sng" dirty="0">
                <a:latin typeface="Arial" panose="020B0604020202020204" pitchFamily="34" charset="0"/>
                <a:cs typeface="Arial" panose="020B0604020202020204" pitchFamily="34" charset="0"/>
              </a:rPr>
              <a:t>Example of requirements that differ</a:t>
            </a:r>
            <a:r>
              <a:rPr lang="en-US" sz="2000" dirty="0">
                <a:latin typeface="Arial" panose="020B0604020202020204" pitchFamily="34" charset="0"/>
                <a:cs typeface="Arial" panose="020B0604020202020204" pitchFamily="34" charset="0"/>
              </a:rPr>
              <a:t>: you may have a different standard for Satisfactory Academic Progress for students in your CTP program;</a:t>
            </a:r>
          </a:p>
          <a:p>
            <a:pPr marL="0" indent="0">
              <a:buNone/>
            </a:pPr>
            <a:endParaRPr lang="en-US" sz="2000" dirty="0">
              <a:latin typeface="Arial" panose="020B0604020202020204" pitchFamily="34" charset="0"/>
              <a:cs typeface="Arial" panose="020B0604020202020204" pitchFamily="34" charset="0"/>
            </a:endParaRPr>
          </a:p>
          <a:p>
            <a:pPr marL="0" indent="0">
              <a:buNone/>
            </a:pPr>
            <a:r>
              <a:rPr lang="en-US" sz="2000" u="sng" dirty="0">
                <a:latin typeface="Arial" panose="020B0604020202020204" pitchFamily="34" charset="0"/>
                <a:cs typeface="Arial" panose="020B0604020202020204" pitchFamily="34" charset="0"/>
              </a:rPr>
              <a:t>Example of requirements that do not apply</a:t>
            </a:r>
            <a:r>
              <a:rPr lang="en-US" sz="2000" dirty="0">
                <a:latin typeface="Arial" panose="020B0604020202020204" pitchFamily="34" charset="0"/>
                <a:cs typeface="Arial" panose="020B0604020202020204" pitchFamily="34" charset="0"/>
              </a:rPr>
              <a:t>: student does not have to have high school diploma, GED, or passing score on an ability to benefit test;</a:t>
            </a:r>
          </a:p>
          <a:p>
            <a:pPr eaLnBrk="1" hangingPunct="1"/>
            <a:endParaRPr lang="en-US" altLang="en-US" sz="2800" b="1" u="sng" dirty="0">
              <a:latin typeface="Arial" pitchFamily="34" charset="0"/>
              <a:cs typeface="Arial" pitchFamily="34" charset="0"/>
            </a:endParaRPr>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9" name="Rectangle 3"/>
          <p:cNvSpPr>
            <a:spLocks noGrp="1" noChangeArrowheads="1"/>
          </p:cNvSpPr>
          <p:nvPr>
            <p:ph idx="1"/>
          </p:nvPr>
        </p:nvSpPr>
        <p:spPr>
          <a:xfrm>
            <a:off x="609600" y="379412"/>
            <a:ext cx="7467600" cy="4953000"/>
          </a:xfrm>
        </p:spPr>
        <p:txBody>
          <a:bodyPr>
            <a:noAutofit/>
          </a:bodyPr>
          <a:lstStyle/>
          <a:p>
            <a:pPr marL="621792" lvl="1" eaLnBrk="1" fontAlgn="auto" hangingPunct="1">
              <a:lnSpc>
                <a:spcPct val="80000"/>
              </a:lnSpc>
              <a:spcBef>
                <a:spcPts val="324"/>
              </a:spcBef>
              <a:spcAft>
                <a:spcPts val="0"/>
              </a:spcAft>
              <a:buFontTx/>
              <a:buNone/>
              <a:defRPr/>
            </a:pPr>
            <a:endParaRPr lang="en-US" altLang="en-US" sz="2000" dirty="0">
              <a:latin typeface="Arial" panose="020B0604020202020204" pitchFamily="34" charset="0"/>
              <a:cs typeface="Arial" panose="020B0604020202020204" pitchFamily="34" charset="0"/>
            </a:endParaRPr>
          </a:p>
          <a:p>
            <a:pPr marL="109728" indent="0" eaLnBrk="1" fontAlgn="auto" hangingPunct="1">
              <a:lnSpc>
                <a:spcPct val="80000"/>
              </a:lnSpc>
              <a:spcBef>
                <a:spcPct val="0"/>
              </a:spcBef>
              <a:spcAft>
                <a:spcPts val="0"/>
              </a:spcAft>
              <a:buFont typeface="Wingdings 3"/>
              <a:buNone/>
              <a:defRPr/>
            </a:pPr>
            <a:endParaRPr lang="en-US" altLang="en-US" sz="2000" dirty="0">
              <a:latin typeface="Arial" panose="020B0604020202020204" pitchFamily="34" charset="0"/>
              <a:cs typeface="Arial" panose="020B0604020202020204" pitchFamily="34" charset="0"/>
            </a:endParaRPr>
          </a:p>
          <a:p>
            <a:pPr marL="365760" indent="-256032" eaLnBrk="1" fontAlgn="auto" hangingPunct="1">
              <a:lnSpc>
                <a:spcPct val="80000"/>
              </a:lnSpc>
              <a:spcAft>
                <a:spcPts val="0"/>
              </a:spcAft>
              <a:buFont typeface="Wingdings 3" pitchFamily="18" charset="2"/>
              <a:buNone/>
              <a:defRPr/>
            </a:pPr>
            <a:r>
              <a:rPr lang="en-US" sz="2800" b="1" dirty="0">
                <a:latin typeface="Arial" panose="020B0604020202020204" pitchFamily="34" charset="0"/>
                <a:cs typeface="Arial" panose="020B0604020202020204" pitchFamily="34" charset="0"/>
              </a:rPr>
              <a:t>PIECE #2-PROGRAM ELIGIBILITY</a:t>
            </a:r>
          </a:p>
          <a:p>
            <a:pPr marL="365760" indent="-256032" eaLnBrk="1" fontAlgn="auto" hangingPunct="1">
              <a:lnSpc>
                <a:spcPct val="80000"/>
              </a:lnSpc>
              <a:spcAft>
                <a:spcPts val="0"/>
              </a:spcAft>
              <a:buFont typeface="Wingdings 3" pitchFamily="18" charset="2"/>
              <a:buNone/>
              <a:defRPr/>
            </a:pPr>
            <a:endParaRPr lang="en-US" sz="2000" b="1" dirty="0">
              <a:latin typeface="Arial" panose="020B0604020202020204" pitchFamily="34" charset="0"/>
              <a:cs typeface="Arial" panose="020B0604020202020204" pitchFamily="34" charset="0"/>
            </a:endParaRPr>
          </a:p>
          <a:p>
            <a:pPr marL="380990" indent="-380990">
              <a:buFont typeface="Arial" panose="020B0604020202020204" pitchFamily="34" charset="0"/>
              <a:buChar char="•"/>
            </a:pPr>
            <a:r>
              <a:rPr lang="en-US" sz="2000" dirty="0">
                <a:latin typeface="Arial" panose="020B0604020202020204" pitchFamily="34" charset="0"/>
                <a:cs typeface="Arial" panose="020B0604020202020204" pitchFamily="34" charset="0"/>
              </a:rPr>
              <a:t>General program requirements in 34 CFR 668.8</a:t>
            </a:r>
          </a:p>
          <a:p>
            <a:pPr marL="0" indent="0">
              <a:buNone/>
            </a:pPr>
            <a:endParaRPr lang="en-US" sz="2000" dirty="0">
              <a:latin typeface="Arial" panose="020B0604020202020204" pitchFamily="34" charset="0"/>
              <a:cs typeface="Arial" panose="020B0604020202020204" pitchFamily="34" charset="0"/>
            </a:endParaRPr>
          </a:p>
          <a:p>
            <a:pPr marL="380990" indent="-380990">
              <a:buFont typeface="Arial" panose="020B0604020202020204" pitchFamily="34" charset="0"/>
              <a:buChar char="•"/>
            </a:pPr>
            <a:r>
              <a:rPr lang="en-US" sz="2000" dirty="0">
                <a:latin typeface="Arial" panose="020B0604020202020204" pitchFamily="34" charset="0"/>
                <a:cs typeface="Arial" panose="020B0604020202020204" pitchFamily="34" charset="0"/>
              </a:rPr>
              <a:t>CTP-specific requirements in 34 CFR 668.232:</a:t>
            </a:r>
          </a:p>
          <a:p>
            <a:pPr marL="990575" lvl="1" indent="-380990">
              <a:buFont typeface="Arial" panose="020B0604020202020204" pitchFamily="34" charset="0"/>
              <a:buChar char="•"/>
            </a:pPr>
            <a:r>
              <a:rPr lang="en-US" sz="2000" dirty="0">
                <a:latin typeface="Arial" panose="020B0604020202020204" pitchFamily="34" charset="0"/>
                <a:cs typeface="Arial" panose="020B0604020202020204" pitchFamily="34" charset="0"/>
              </a:rPr>
              <a:t>Department approval</a:t>
            </a:r>
          </a:p>
          <a:p>
            <a:pPr marL="990575" lvl="1" indent="-380990">
              <a:buFont typeface="Arial" panose="020B0604020202020204" pitchFamily="34" charset="0"/>
              <a:buChar char="•"/>
            </a:pPr>
            <a:r>
              <a:rPr lang="en-US" sz="2000" dirty="0">
                <a:latin typeface="Arial" panose="020B0604020202020204" pitchFamily="34" charset="0"/>
                <a:cs typeface="Arial" panose="020B0604020202020204" pitchFamily="34" charset="0"/>
              </a:rPr>
              <a:t>Meet the definition of a CTP program</a:t>
            </a:r>
          </a:p>
          <a:p>
            <a:pPr marL="990575" lvl="1" indent="-380990">
              <a:buFont typeface="Arial" panose="020B0604020202020204" pitchFamily="34" charset="0"/>
              <a:buChar char="•"/>
            </a:pPr>
            <a:r>
              <a:rPr lang="en-US" sz="2000" dirty="0">
                <a:latin typeface="Arial" panose="020B0604020202020204" pitchFamily="34" charset="0"/>
                <a:cs typeface="Arial" panose="020B0604020202020204" pitchFamily="34" charset="0"/>
              </a:rPr>
              <a:t>Have SAP policy for the CTP program</a:t>
            </a:r>
          </a:p>
          <a:p>
            <a:pPr marL="990575" lvl="1" indent="-380990">
              <a:buFont typeface="Arial" panose="020B0604020202020204" pitchFamily="34" charset="0"/>
              <a:buChar char="•"/>
            </a:pPr>
            <a:r>
              <a:rPr lang="en-US" sz="2000" dirty="0">
                <a:latin typeface="Arial" panose="020B0604020202020204" pitchFamily="34" charset="0"/>
                <a:cs typeface="Arial" panose="020B0604020202020204" pitchFamily="34" charset="0"/>
              </a:rPr>
              <a:t>Have identified outcomes for CTP students – this may be a credential such as a certificate or degree, but it could be defined objectives</a:t>
            </a:r>
          </a:p>
          <a:p>
            <a:pPr marL="990575" lvl="1" indent="-380990">
              <a:buFont typeface="Arial" panose="020B0604020202020204" pitchFamily="34" charset="0"/>
              <a:buChar char="•"/>
            </a:pPr>
            <a:r>
              <a:rPr lang="en-US" sz="2000" dirty="0">
                <a:latin typeface="Arial" panose="020B0604020202020204" pitchFamily="34" charset="0"/>
                <a:cs typeface="Arial" panose="020B0604020202020204" pitchFamily="34" charset="0"/>
              </a:rPr>
              <a:t>Notify accrediting agency in writing about the CTP program</a:t>
            </a:r>
          </a:p>
          <a:p>
            <a:pPr marL="990575" lvl="1" indent="-380990">
              <a:buFont typeface="Arial" panose="020B0604020202020204" pitchFamily="34" charset="0"/>
              <a:buChar char="•"/>
            </a:pPr>
            <a:r>
              <a:rPr lang="en-US" sz="2000" dirty="0">
                <a:latin typeface="Arial" panose="020B0604020202020204" pitchFamily="34" charset="0"/>
                <a:cs typeface="Arial" panose="020B0604020202020204" pitchFamily="34" charset="0"/>
              </a:rPr>
              <a:t>Have established program length in weeks of instructional time and credit/clock hours</a:t>
            </a:r>
          </a:p>
          <a:p>
            <a:pPr marL="365760" indent="-256032" eaLnBrk="1" fontAlgn="auto" hangingPunct="1">
              <a:spcAft>
                <a:spcPts val="0"/>
              </a:spcAft>
              <a:buFontTx/>
              <a:buNone/>
              <a:defRPr/>
            </a:pPr>
            <a:endParaRPr lang="en-US" sz="2000" dirty="0">
              <a:latin typeface="Arial" panose="020B0604020202020204" pitchFamily="34" charset="0"/>
              <a:cs typeface="Arial" panose="020B0604020202020204" pitchFamily="34" charset="0"/>
            </a:endParaRPr>
          </a:p>
        </p:txBody>
      </p:sp>
      <p:sp>
        <p:nvSpPr>
          <p:cNvPr id="14339" name="Rectangle 35"/>
          <p:cNvSpPr>
            <a:spLocks noGrp="1" noChangeArrowheads="1"/>
          </p:cNvSpPr>
          <p:nvPr>
            <p:ph type="ftr" sz="quarter" idx="11"/>
          </p:nvPr>
        </p:nvSpPr>
        <p:spPr bwMode="auto">
          <a:xfrm>
            <a:off x="2362200" y="6249988"/>
            <a:ext cx="4724400" cy="228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r>
              <a:rPr lang="en-US" altLang="en-US" sz="1400">
                <a:latin typeface="Times New Roman" pitchFamily="18" charset="0"/>
              </a:rPr>
              <a:t>US Dept of Education- Office of Postsecondary Education</a:t>
            </a:r>
          </a:p>
        </p:txBody>
      </p:sp>
      <p:sp>
        <p:nvSpPr>
          <p:cNvPr id="14340" name="Rectangle 36"/>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fld id="{D40C9FF9-53BE-4494-BE5D-97357434796E}" type="slidenum">
              <a:rPr lang="en-US" altLang="en-US" sz="1400" smtClean="0">
                <a:latin typeface="Times New Roman" pitchFamily="18" charset="0"/>
              </a:rPr>
              <a:pPr eaLnBrk="1" hangingPunct="1">
                <a:spcBef>
                  <a:spcPct val="0"/>
                </a:spcBef>
                <a:buClrTx/>
                <a:buSzTx/>
                <a:buFontTx/>
                <a:buNone/>
              </a:pPr>
              <a:t>83</a:t>
            </a:fld>
            <a:endParaRPr lang="en-US" altLang="en-US" sz="1400">
              <a:latin typeface="Times New Roman" pitchFamily="18" charset="0"/>
            </a:endParaRPr>
          </a:p>
        </p:txBody>
      </p:sp>
      <p:sp>
        <p:nvSpPr>
          <p:cNvPr id="6148" name="Rectangle 2"/>
          <p:cNvSpPr>
            <a:spLocks noGrp="1" noChangeArrowheads="1"/>
          </p:cNvSpPr>
          <p:nvPr>
            <p:ph type="title"/>
          </p:nvPr>
        </p:nvSpPr>
        <p:spPr>
          <a:xfrm>
            <a:off x="1317625" y="152400"/>
            <a:ext cx="7696200" cy="769937"/>
          </a:xfrm>
          <a:extLst>
            <a:ext uri="{909E8E84-426E-40DD-AFC4-6F175D3DCCD1}">
              <a14:hiddenFill xmlns:a14="http://schemas.microsoft.com/office/drawing/2010/main">
                <a:solidFill>
                  <a:srgbClr val="FFFFFF"/>
                </a:solidFill>
              </a14:hiddenFill>
            </a:ext>
          </a:extLst>
        </p:spPr>
        <p:txBody>
          <a:bodyPr/>
          <a:lstStyle/>
          <a:p>
            <a:pPr eaLnBrk="1" fontAlgn="auto" hangingPunct="1">
              <a:spcAft>
                <a:spcPts val="0"/>
              </a:spcAft>
              <a:defRPr/>
            </a:pPr>
            <a:r>
              <a:rPr lang="en-US" altLang="en-US" sz="3600" dirty="0">
                <a:solidFill>
                  <a:schemeClr val="tx1"/>
                </a:solidFill>
                <a:effectLst/>
                <a:latin typeface="Arial" panose="020B0604020202020204" pitchFamily="34" charset="0"/>
                <a:cs typeface="Arial" panose="020B0604020202020204" pitchFamily="34" charset="0"/>
              </a:rPr>
              <a:t>TPSID Program Description</a:t>
            </a:r>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9" name="Rectangle 3"/>
          <p:cNvSpPr>
            <a:spLocks noGrp="1" noChangeArrowheads="1"/>
          </p:cNvSpPr>
          <p:nvPr>
            <p:ph idx="1"/>
          </p:nvPr>
        </p:nvSpPr>
        <p:spPr>
          <a:xfrm>
            <a:off x="609600" y="379412"/>
            <a:ext cx="7467600" cy="4953000"/>
          </a:xfrm>
        </p:spPr>
        <p:txBody>
          <a:bodyPr>
            <a:noAutofit/>
          </a:bodyPr>
          <a:lstStyle/>
          <a:p>
            <a:pPr marL="621792" lvl="1" eaLnBrk="1" fontAlgn="auto" hangingPunct="1">
              <a:lnSpc>
                <a:spcPct val="80000"/>
              </a:lnSpc>
              <a:spcBef>
                <a:spcPts val="324"/>
              </a:spcBef>
              <a:spcAft>
                <a:spcPts val="0"/>
              </a:spcAft>
              <a:buFontTx/>
              <a:buNone/>
              <a:defRPr/>
            </a:pPr>
            <a:endParaRPr lang="en-US" altLang="en-US" sz="2000" dirty="0">
              <a:latin typeface="Arial" panose="020B0604020202020204" pitchFamily="34" charset="0"/>
              <a:cs typeface="Arial" panose="020B0604020202020204" pitchFamily="34" charset="0"/>
            </a:endParaRPr>
          </a:p>
          <a:p>
            <a:pPr marL="109728" indent="0" eaLnBrk="1" fontAlgn="auto" hangingPunct="1">
              <a:lnSpc>
                <a:spcPct val="80000"/>
              </a:lnSpc>
              <a:spcBef>
                <a:spcPct val="0"/>
              </a:spcBef>
              <a:spcAft>
                <a:spcPts val="0"/>
              </a:spcAft>
              <a:buFont typeface="Wingdings 3"/>
              <a:buNone/>
              <a:defRPr/>
            </a:pPr>
            <a:endParaRPr lang="en-US" altLang="en-US" sz="2000" dirty="0">
              <a:latin typeface="Arial" panose="020B0604020202020204" pitchFamily="34" charset="0"/>
              <a:cs typeface="Arial" panose="020B0604020202020204" pitchFamily="34" charset="0"/>
            </a:endParaRPr>
          </a:p>
          <a:p>
            <a:pPr marL="365760" indent="-256032" eaLnBrk="1" fontAlgn="auto" hangingPunct="1">
              <a:lnSpc>
                <a:spcPct val="80000"/>
              </a:lnSpc>
              <a:spcAft>
                <a:spcPts val="0"/>
              </a:spcAft>
              <a:buFont typeface="Wingdings 3" pitchFamily="18" charset="2"/>
              <a:buNone/>
              <a:defRPr/>
            </a:pPr>
            <a:r>
              <a:rPr lang="en-US" sz="2800" b="1" dirty="0">
                <a:latin typeface="Arial" panose="020B0604020202020204" pitchFamily="34" charset="0"/>
                <a:cs typeface="Arial" panose="020B0604020202020204" pitchFamily="34" charset="0"/>
              </a:rPr>
              <a:t>PIECE #2-PROGRAM ELIGIBILITY</a:t>
            </a:r>
          </a:p>
          <a:p>
            <a:pPr marL="365760" indent="-256032" eaLnBrk="1" fontAlgn="auto" hangingPunct="1">
              <a:lnSpc>
                <a:spcPct val="80000"/>
              </a:lnSpc>
              <a:spcAft>
                <a:spcPts val="0"/>
              </a:spcAft>
              <a:buNone/>
              <a:defRPr/>
            </a:pPr>
            <a:r>
              <a:rPr lang="en-US" sz="1600" b="1" dirty="0">
                <a:latin typeface="Arial" panose="020B0604020202020204" pitchFamily="34" charset="0"/>
                <a:cs typeface="Arial" panose="020B0604020202020204" pitchFamily="34" charset="0"/>
              </a:rPr>
              <a:t>When Applying to Have a CTP Program Approved, applicants </a:t>
            </a:r>
          </a:p>
          <a:p>
            <a:pPr marL="365760" indent="-256032" eaLnBrk="1" fontAlgn="auto" hangingPunct="1">
              <a:lnSpc>
                <a:spcPct val="80000"/>
              </a:lnSpc>
              <a:spcAft>
                <a:spcPts val="0"/>
              </a:spcAft>
              <a:buNone/>
              <a:defRPr/>
            </a:pPr>
            <a:r>
              <a:rPr lang="en-US" sz="1600" b="1" dirty="0">
                <a:latin typeface="Arial" panose="020B0604020202020204" pitchFamily="34" charset="0"/>
                <a:cs typeface="Arial" panose="020B0604020202020204" pitchFamily="34" charset="0"/>
              </a:rPr>
              <a:t>will be following the provisions under 34 CFR 600.20 for adding a new </a:t>
            </a:r>
          </a:p>
          <a:p>
            <a:pPr marL="365760" indent="-256032" eaLnBrk="1" fontAlgn="auto" hangingPunct="1">
              <a:lnSpc>
                <a:spcPct val="80000"/>
              </a:lnSpc>
              <a:spcAft>
                <a:spcPts val="0"/>
              </a:spcAft>
              <a:buNone/>
              <a:defRPr/>
            </a:pPr>
            <a:r>
              <a:rPr lang="en-US" sz="1600" b="1" dirty="0">
                <a:latin typeface="Arial" panose="020B0604020202020204" pitchFamily="34" charset="0"/>
                <a:cs typeface="Arial" panose="020B0604020202020204" pitchFamily="34" charset="0"/>
              </a:rPr>
              <a:t>educational program to your E-App (using an update application) </a:t>
            </a:r>
          </a:p>
          <a:p>
            <a:pPr marL="365760" indent="-256032" eaLnBrk="1" fontAlgn="auto" hangingPunct="1">
              <a:lnSpc>
                <a:spcPct val="80000"/>
              </a:lnSpc>
              <a:spcAft>
                <a:spcPts val="0"/>
              </a:spcAft>
              <a:buNone/>
              <a:defRPr/>
            </a:pPr>
            <a:r>
              <a:rPr lang="en-US" sz="1600" b="1" dirty="0">
                <a:latin typeface="Arial" panose="020B0604020202020204" pitchFamily="34" charset="0"/>
                <a:cs typeface="Arial" panose="020B0604020202020204" pitchFamily="34" charset="0"/>
              </a:rPr>
              <a:t>including:</a:t>
            </a:r>
          </a:p>
          <a:p>
            <a:pPr marL="365760" indent="-256032" eaLnBrk="1" fontAlgn="auto" hangingPunct="1">
              <a:lnSpc>
                <a:spcPct val="80000"/>
              </a:lnSpc>
              <a:spcAft>
                <a:spcPts val="0"/>
              </a:spcAft>
              <a:buNone/>
              <a:defRPr/>
            </a:pPr>
            <a:endParaRPr lang="en-US" sz="1600" b="1" dirty="0">
              <a:latin typeface="Arial" panose="020B0604020202020204" pitchFamily="34" charset="0"/>
              <a:cs typeface="Arial" panose="020B0604020202020204" pitchFamily="34" charset="0"/>
            </a:endParaRPr>
          </a:p>
          <a:p>
            <a:pPr marL="990575" lvl="1" indent="-380990">
              <a:buFont typeface="Arial" panose="020B0604020202020204" pitchFamily="34" charset="0"/>
              <a:buChar char="•"/>
            </a:pPr>
            <a:r>
              <a:rPr lang="en-US" sz="1600" dirty="0">
                <a:latin typeface="Arial" panose="020B0604020202020204" pitchFamily="34" charset="0"/>
                <a:cs typeface="Arial" panose="020B0604020202020204" pitchFamily="34" charset="0"/>
              </a:rPr>
              <a:t>A detailed description (up to 30 pages) of the CTP program addressing </a:t>
            </a:r>
            <a:r>
              <a:rPr lang="en-US" sz="1600" i="1" dirty="0">
                <a:latin typeface="Arial" panose="020B0604020202020204" pitchFamily="34" charset="0"/>
                <a:cs typeface="Arial" panose="020B0604020202020204" pitchFamily="34" charset="0"/>
              </a:rPr>
              <a:t>all</a:t>
            </a:r>
            <a:r>
              <a:rPr lang="en-US" sz="1600" dirty="0">
                <a:latin typeface="Arial" panose="020B0604020202020204" pitchFamily="34" charset="0"/>
                <a:cs typeface="Arial" panose="020B0604020202020204" pitchFamily="34" charset="0"/>
              </a:rPr>
              <a:t> components of the program under 34 CFR 668.231 (see link on later ED Links slide)</a:t>
            </a:r>
          </a:p>
          <a:p>
            <a:pPr marL="990575" lvl="1" indent="-380990">
              <a:buFont typeface="Arial" panose="020B0604020202020204" pitchFamily="34" charset="0"/>
              <a:buChar char="•"/>
            </a:pPr>
            <a:r>
              <a:rPr lang="en-US" sz="1600" dirty="0">
                <a:latin typeface="Arial" panose="020B0604020202020204" pitchFamily="34" charset="0"/>
                <a:cs typeface="Arial" panose="020B0604020202020204" pitchFamily="34" charset="0"/>
              </a:rPr>
              <a:t>The school’s policy for determining whether CTP students meet the program’s standard of Satisfactory Academic Progress</a:t>
            </a:r>
          </a:p>
          <a:p>
            <a:pPr marL="990575" lvl="1" indent="-380990">
              <a:buFont typeface="Arial" panose="020B0604020202020204" pitchFamily="34" charset="0"/>
              <a:buChar char="•"/>
            </a:pPr>
            <a:r>
              <a:rPr lang="en-US" sz="1600" dirty="0">
                <a:latin typeface="Arial" panose="020B0604020202020204" pitchFamily="34" charset="0"/>
                <a:cs typeface="Arial" panose="020B0604020202020204" pitchFamily="34" charset="0"/>
              </a:rPr>
              <a:t>The number of weeks of instructional time and the number of semester or quarter credit hours or clock hours in the program, including the equivalent credit or clock hours associated with noncredit or reduced credit classes or activities.</a:t>
            </a:r>
          </a:p>
          <a:p>
            <a:pPr marL="990575" lvl="1" indent="-380990">
              <a:buFont typeface="Arial" panose="020B0604020202020204" pitchFamily="34" charset="0"/>
              <a:buChar char="•"/>
            </a:pPr>
            <a:r>
              <a:rPr lang="en-US" sz="1600" dirty="0">
                <a:latin typeface="Arial" panose="020B0604020202020204" pitchFamily="34" charset="0"/>
                <a:cs typeface="Arial" panose="020B0604020202020204" pitchFamily="34" charset="0"/>
              </a:rPr>
              <a:t>A description of either the credential offered (certificate or degree), or the identified outcome(s) for students enrolled in the program</a:t>
            </a:r>
          </a:p>
          <a:p>
            <a:pPr marL="990575" lvl="1" indent="-380990">
              <a:buFont typeface="Arial" panose="020B0604020202020204" pitchFamily="34" charset="0"/>
              <a:buChar char="•"/>
            </a:pPr>
            <a:r>
              <a:rPr lang="en-US" sz="1600" dirty="0">
                <a:latin typeface="Arial" panose="020B0604020202020204" pitchFamily="34" charset="0"/>
                <a:cs typeface="Arial" panose="020B0604020202020204" pitchFamily="34" charset="0"/>
              </a:rPr>
              <a:t>A copy of the letter or notice sent to the school’s accrediting agency informing the agency of the school’s CTP program, including descriptions of the items bulleted above.</a:t>
            </a:r>
          </a:p>
        </p:txBody>
      </p:sp>
      <p:sp>
        <p:nvSpPr>
          <p:cNvPr id="14339" name="Rectangle 35"/>
          <p:cNvSpPr>
            <a:spLocks noGrp="1" noChangeArrowheads="1"/>
          </p:cNvSpPr>
          <p:nvPr>
            <p:ph type="ftr" sz="quarter" idx="11"/>
          </p:nvPr>
        </p:nvSpPr>
        <p:spPr bwMode="auto">
          <a:xfrm>
            <a:off x="2362200" y="6249988"/>
            <a:ext cx="4724400" cy="228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r>
              <a:rPr lang="en-US" altLang="en-US" sz="1400">
                <a:latin typeface="Times New Roman" pitchFamily="18" charset="0"/>
              </a:rPr>
              <a:t>US Dept of Education- Office of Postsecondary Education</a:t>
            </a:r>
          </a:p>
        </p:txBody>
      </p:sp>
      <p:sp>
        <p:nvSpPr>
          <p:cNvPr id="14340" name="Rectangle 36"/>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fld id="{D40C9FF9-53BE-4494-BE5D-97357434796E}" type="slidenum">
              <a:rPr lang="en-US" altLang="en-US" sz="1400" smtClean="0">
                <a:latin typeface="Times New Roman" pitchFamily="18" charset="0"/>
              </a:rPr>
              <a:pPr eaLnBrk="1" hangingPunct="1">
                <a:spcBef>
                  <a:spcPct val="0"/>
                </a:spcBef>
                <a:buClrTx/>
                <a:buSzTx/>
                <a:buFontTx/>
                <a:buNone/>
              </a:pPr>
              <a:t>84</a:t>
            </a:fld>
            <a:endParaRPr lang="en-US" altLang="en-US" sz="1400">
              <a:latin typeface="Times New Roman" pitchFamily="18" charset="0"/>
            </a:endParaRPr>
          </a:p>
        </p:txBody>
      </p:sp>
      <p:sp>
        <p:nvSpPr>
          <p:cNvPr id="6148" name="Rectangle 2"/>
          <p:cNvSpPr>
            <a:spLocks noGrp="1" noChangeArrowheads="1"/>
          </p:cNvSpPr>
          <p:nvPr>
            <p:ph type="title"/>
          </p:nvPr>
        </p:nvSpPr>
        <p:spPr>
          <a:xfrm>
            <a:off x="1317625" y="152400"/>
            <a:ext cx="7696200" cy="769937"/>
          </a:xfrm>
          <a:extLst>
            <a:ext uri="{909E8E84-426E-40DD-AFC4-6F175D3DCCD1}">
              <a14:hiddenFill xmlns:a14="http://schemas.microsoft.com/office/drawing/2010/main">
                <a:solidFill>
                  <a:srgbClr val="FFFFFF"/>
                </a:solidFill>
              </a14:hiddenFill>
            </a:ext>
          </a:extLst>
        </p:spPr>
        <p:txBody>
          <a:bodyPr/>
          <a:lstStyle/>
          <a:p>
            <a:pPr eaLnBrk="1" fontAlgn="auto" hangingPunct="1">
              <a:spcAft>
                <a:spcPts val="0"/>
              </a:spcAft>
              <a:defRPr/>
            </a:pPr>
            <a:r>
              <a:rPr lang="en-US" altLang="en-US" sz="3600" dirty="0">
                <a:solidFill>
                  <a:schemeClr val="tx1"/>
                </a:solidFill>
                <a:effectLst/>
                <a:latin typeface="Arial" panose="020B0604020202020204" pitchFamily="34" charset="0"/>
                <a:cs typeface="Arial" panose="020B0604020202020204" pitchFamily="34" charset="0"/>
              </a:rPr>
              <a:t>TPSID Program Description</a:t>
            </a:r>
          </a:p>
        </p:txBody>
      </p:sp>
    </p:spTree>
    <p:extLst>
      <p:ext uri="{BB962C8B-B14F-4D97-AF65-F5344CB8AC3E}">
        <p14:creationId xmlns:p14="http://schemas.microsoft.com/office/powerpoint/2010/main" val="1315675576"/>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9" name="Rectangle 3"/>
          <p:cNvSpPr>
            <a:spLocks noGrp="1" noChangeArrowheads="1"/>
          </p:cNvSpPr>
          <p:nvPr>
            <p:ph idx="1"/>
          </p:nvPr>
        </p:nvSpPr>
        <p:spPr>
          <a:xfrm>
            <a:off x="609600" y="379412"/>
            <a:ext cx="7467600" cy="4953000"/>
          </a:xfrm>
        </p:spPr>
        <p:txBody>
          <a:bodyPr>
            <a:noAutofit/>
          </a:bodyPr>
          <a:lstStyle/>
          <a:p>
            <a:pPr marL="621792" lvl="1" eaLnBrk="1" fontAlgn="auto" hangingPunct="1">
              <a:lnSpc>
                <a:spcPct val="80000"/>
              </a:lnSpc>
              <a:spcBef>
                <a:spcPts val="324"/>
              </a:spcBef>
              <a:spcAft>
                <a:spcPts val="0"/>
              </a:spcAft>
              <a:buFontTx/>
              <a:buNone/>
              <a:defRPr/>
            </a:pPr>
            <a:endParaRPr lang="en-US" altLang="en-US" sz="2000" dirty="0">
              <a:latin typeface="Arial" panose="020B0604020202020204" pitchFamily="34" charset="0"/>
              <a:cs typeface="Arial" panose="020B0604020202020204" pitchFamily="34" charset="0"/>
            </a:endParaRPr>
          </a:p>
          <a:p>
            <a:pPr marL="109728" indent="0" eaLnBrk="1" fontAlgn="auto" hangingPunct="1">
              <a:lnSpc>
                <a:spcPct val="80000"/>
              </a:lnSpc>
              <a:spcBef>
                <a:spcPct val="0"/>
              </a:spcBef>
              <a:spcAft>
                <a:spcPts val="0"/>
              </a:spcAft>
              <a:buFont typeface="Wingdings 3"/>
              <a:buNone/>
              <a:defRPr/>
            </a:pPr>
            <a:endParaRPr lang="en-US" altLang="en-US" sz="2000" dirty="0">
              <a:latin typeface="Arial" panose="020B0604020202020204" pitchFamily="34" charset="0"/>
              <a:cs typeface="Arial" panose="020B0604020202020204" pitchFamily="34" charset="0"/>
            </a:endParaRPr>
          </a:p>
          <a:p>
            <a:pPr marL="365760" indent="-256032" eaLnBrk="1" fontAlgn="auto" hangingPunct="1">
              <a:lnSpc>
                <a:spcPct val="80000"/>
              </a:lnSpc>
              <a:spcAft>
                <a:spcPts val="0"/>
              </a:spcAft>
              <a:buFont typeface="Wingdings 3" pitchFamily="18" charset="2"/>
              <a:buNone/>
              <a:defRPr/>
            </a:pPr>
            <a:r>
              <a:rPr lang="en-US" sz="2800" b="1" u="sng" dirty="0">
                <a:latin typeface="Arial" panose="020B0604020202020204" pitchFamily="34" charset="0"/>
                <a:cs typeface="Arial" panose="020B0604020202020204" pitchFamily="34" charset="0"/>
              </a:rPr>
              <a:t>PIECE #2-PROGRAM ELIGIBILITY</a:t>
            </a:r>
          </a:p>
          <a:p>
            <a:pPr marL="365760" indent="-256032" eaLnBrk="1" fontAlgn="auto" hangingPunct="1">
              <a:lnSpc>
                <a:spcPct val="80000"/>
              </a:lnSpc>
              <a:spcAft>
                <a:spcPts val="0"/>
              </a:spcAft>
              <a:buFont typeface="Wingdings 3" pitchFamily="18" charset="2"/>
              <a:buNone/>
              <a:defRPr/>
            </a:pPr>
            <a:endParaRPr lang="en-US" sz="2000" b="1" u="sng" dirty="0">
              <a:latin typeface="Arial" panose="020B0604020202020204" pitchFamily="34" charset="0"/>
              <a:cs typeface="Arial" panose="020B0604020202020204" pitchFamily="34" charset="0"/>
            </a:endParaRPr>
          </a:p>
          <a:p>
            <a:pPr marL="365760" indent="-256032" eaLnBrk="1" fontAlgn="auto" hangingPunct="1">
              <a:lnSpc>
                <a:spcPct val="80000"/>
              </a:lnSpc>
              <a:spcAft>
                <a:spcPts val="0"/>
              </a:spcAft>
              <a:buFont typeface="Wingdings 3" pitchFamily="18" charset="2"/>
              <a:buNone/>
              <a:defRPr/>
            </a:pPr>
            <a:r>
              <a:rPr lang="en-US" sz="2000" b="1" u="sng" dirty="0">
                <a:latin typeface="Arial" panose="020B0604020202020204" pitchFamily="34" charset="0"/>
                <a:cs typeface="Arial" panose="020B0604020202020204" pitchFamily="34" charset="0"/>
              </a:rPr>
              <a:t>PLEASE NOTE (continued)</a:t>
            </a:r>
            <a:r>
              <a:rPr lang="en-US" sz="2000" dirty="0">
                <a:latin typeface="Arial" panose="020B0604020202020204" pitchFamily="34" charset="0"/>
                <a:cs typeface="Arial" panose="020B0604020202020204" pitchFamily="34" charset="0"/>
              </a:rPr>
              <a:t>: </a:t>
            </a:r>
          </a:p>
          <a:p>
            <a:pPr marL="365760" indent="-256032" eaLnBrk="1" fontAlgn="auto" hangingPunct="1">
              <a:lnSpc>
                <a:spcPct val="80000"/>
              </a:lnSpc>
              <a:spcAft>
                <a:spcPts val="0"/>
              </a:spcAft>
              <a:buFont typeface="Wingdings 3" pitchFamily="18" charset="2"/>
              <a:buNone/>
              <a:defRPr/>
            </a:pPr>
            <a:endParaRPr lang="en-US" sz="2000" dirty="0">
              <a:latin typeface="Arial" panose="020B0604020202020204" pitchFamily="34" charset="0"/>
              <a:cs typeface="Arial" panose="020B0604020202020204" pitchFamily="34" charset="0"/>
            </a:endParaRPr>
          </a:p>
          <a:p>
            <a:pPr marL="365760" indent="-256032" eaLnBrk="1" fontAlgn="auto" hangingPunct="1">
              <a:lnSpc>
                <a:spcPct val="80000"/>
              </a:lnSpc>
              <a:spcAft>
                <a:spcPts val="0"/>
              </a:spcAft>
              <a:buFont typeface="Wingdings 3" pitchFamily="18" charset="2"/>
              <a:buNone/>
              <a:defRPr/>
            </a:pPr>
            <a:r>
              <a:rPr lang="en-US" sz="2000" b="1" u="sng" dirty="0">
                <a:latin typeface="Arial" panose="020B0604020202020204" pitchFamily="34" charset="0"/>
                <a:cs typeface="Arial" panose="020B0604020202020204" pitchFamily="34" charset="0"/>
              </a:rPr>
              <a:t>From the standpoint of each individual applicant</a:t>
            </a:r>
            <a:r>
              <a:rPr lang="en-US" sz="2000" dirty="0">
                <a:latin typeface="Arial" panose="020B0604020202020204" pitchFamily="34" charset="0"/>
                <a:cs typeface="Arial" panose="020B0604020202020204" pitchFamily="34" charset="0"/>
              </a:rPr>
              <a:t>, the effort </a:t>
            </a:r>
          </a:p>
          <a:p>
            <a:pPr marL="365760" indent="-256032" eaLnBrk="1" fontAlgn="auto" hangingPunct="1">
              <a:lnSpc>
                <a:spcPct val="80000"/>
              </a:lnSpc>
              <a:spcAft>
                <a:spcPts val="0"/>
              </a:spcAft>
              <a:buFont typeface="Wingdings 3" pitchFamily="18" charset="2"/>
              <a:buNone/>
              <a:defRPr/>
            </a:pPr>
            <a:r>
              <a:rPr lang="en-US" sz="2000" dirty="0">
                <a:latin typeface="Arial" panose="020B0604020202020204" pitchFamily="34" charset="0"/>
                <a:cs typeface="Arial" panose="020B0604020202020204" pitchFamily="34" charset="0"/>
              </a:rPr>
              <a:t>and length of the application process for approved CTP status </a:t>
            </a:r>
          </a:p>
          <a:p>
            <a:pPr marL="365760" indent="-256032" eaLnBrk="1" fontAlgn="auto" hangingPunct="1">
              <a:lnSpc>
                <a:spcPct val="80000"/>
              </a:lnSpc>
              <a:spcAft>
                <a:spcPts val="0"/>
              </a:spcAft>
              <a:buFont typeface="Wingdings 3" pitchFamily="18" charset="2"/>
              <a:buNone/>
              <a:defRPr/>
            </a:pPr>
            <a:r>
              <a:rPr lang="en-US" sz="2000" dirty="0">
                <a:latin typeface="Arial" panose="020B0604020202020204" pitchFamily="34" charset="0"/>
                <a:cs typeface="Arial" panose="020B0604020202020204" pitchFamily="34" charset="0"/>
              </a:rPr>
              <a:t>via the FSA division may vary per application. </a:t>
            </a:r>
          </a:p>
          <a:p>
            <a:pPr marL="365760" indent="-256032" eaLnBrk="1" fontAlgn="auto" hangingPunct="1">
              <a:lnSpc>
                <a:spcPct val="80000"/>
              </a:lnSpc>
              <a:spcAft>
                <a:spcPts val="0"/>
              </a:spcAft>
              <a:buFont typeface="Wingdings 3" pitchFamily="18" charset="2"/>
              <a:buNone/>
              <a:defRPr/>
            </a:pPr>
            <a:endParaRPr lang="en-US" sz="2000" dirty="0">
              <a:latin typeface="Arial" panose="020B0604020202020204" pitchFamily="34" charset="0"/>
              <a:cs typeface="Arial" panose="020B0604020202020204" pitchFamily="34" charset="0"/>
            </a:endParaRPr>
          </a:p>
          <a:p>
            <a:pPr marL="365760" indent="-256032" eaLnBrk="1" fontAlgn="auto" hangingPunct="1">
              <a:lnSpc>
                <a:spcPct val="80000"/>
              </a:lnSpc>
              <a:spcAft>
                <a:spcPts val="0"/>
              </a:spcAft>
              <a:buFont typeface="Wingdings 3" pitchFamily="18" charset="2"/>
              <a:buNone/>
              <a:defRPr/>
            </a:pPr>
            <a:r>
              <a:rPr lang="en-US" sz="2000" b="1" u="sng" dirty="0">
                <a:latin typeface="Arial" panose="020B0604020202020204" pitchFamily="34" charset="0"/>
                <a:cs typeface="Arial" panose="020B0604020202020204" pitchFamily="34" charset="0"/>
              </a:rPr>
              <a:t>From the standpoint of IHE’s,</a:t>
            </a:r>
            <a:r>
              <a:rPr lang="en-US" sz="2000" dirty="0">
                <a:latin typeface="Arial" panose="020B0604020202020204" pitchFamily="34" charset="0"/>
                <a:cs typeface="Arial" panose="020B0604020202020204" pitchFamily="34" charset="0"/>
              </a:rPr>
              <a:t> It is the Department of </a:t>
            </a:r>
          </a:p>
          <a:p>
            <a:pPr marL="365760" indent="-256032" eaLnBrk="1" fontAlgn="auto" hangingPunct="1">
              <a:lnSpc>
                <a:spcPct val="80000"/>
              </a:lnSpc>
              <a:spcAft>
                <a:spcPts val="0"/>
              </a:spcAft>
              <a:buFont typeface="Wingdings 3" pitchFamily="18" charset="2"/>
              <a:buNone/>
              <a:defRPr/>
            </a:pPr>
            <a:r>
              <a:rPr lang="en-US" sz="2000" dirty="0">
                <a:latin typeface="Arial" panose="020B0604020202020204" pitchFamily="34" charset="0"/>
                <a:cs typeface="Arial" panose="020B0604020202020204" pitchFamily="34" charset="0"/>
              </a:rPr>
              <a:t>Education’s understanding that this process </a:t>
            </a:r>
            <a:r>
              <a:rPr lang="en-US" sz="2000" b="1" dirty="0">
                <a:latin typeface="Arial" panose="020B0604020202020204" pitchFamily="34" charset="0"/>
                <a:cs typeface="Arial" panose="020B0604020202020204" pitchFamily="34" charset="0"/>
              </a:rPr>
              <a:t>does not </a:t>
            </a:r>
            <a:r>
              <a:rPr lang="en-US" sz="2000" dirty="0">
                <a:latin typeface="Arial" panose="020B0604020202020204" pitchFamily="34" charset="0"/>
                <a:cs typeface="Arial" panose="020B0604020202020204" pitchFamily="34" charset="0"/>
              </a:rPr>
              <a:t>pose a </a:t>
            </a:r>
          </a:p>
          <a:p>
            <a:pPr marL="365760" indent="-256032" eaLnBrk="1" fontAlgn="auto" hangingPunct="1">
              <a:lnSpc>
                <a:spcPct val="80000"/>
              </a:lnSpc>
              <a:spcAft>
                <a:spcPts val="0"/>
              </a:spcAft>
              <a:buFont typeface="Wingdings 3" pitchFamily="18" charset="2"/>
              <a:buNone/>
              <a:defRPr/>
            </a:pPr>
            <a:r>
              <a:rPr lang="en-US" sz="2000" dirty="0">
                <a:latin typeface="Arial" panose="020B0604020202020204" pitchFamily="34" charset="0"/>
                <a:cs typeface="Arial" panose="020B0604020202020204" pitchFamily="34" charset="0"/>
              </a:rPr>
              <a:t>large burden on IHEs because it is a part of the same process </a:t>
            </a:r>
          </a:p>
          <a:p>
            <a:pPr marL="365760" indent="-256032" eaLnBrk="1" fontAlgn="auto" hangingPunct="1">
              <a:lnSpc>
                <a:spcPct val="80000"/>
              </a:lnSpc>
              <a:spcAft>
                <a:spcPts val="0"/>
              </a:spcAft>
              <a:buFont typeface="Wingdings 3" pitchFamily="18" charset="2"/>
              <a:buNone/>
              <a:defRPr/>
            </a:pPr>
            <a:r>
              <a:rPr lang="en-US" sz="2000" dirty="0">
                <a:latin typeface="Arial" panose="020B0604020202020204" pitchFamily="34" charset="0"/>
                <a:cs typeface="Arial" panose="020B0604020202020204" pitchFamily="34" charset="0"/>
              </a:rPr>
              <a:t>that IHEs use to notify the Department of any new program that </a:t>
            </a:r>
          </a:p>
          <a:p>
            <a:pPr marL="365760" indent="-256032" eaLnBrk="1" fontAlgn="auto" hangingPunct="1">
              <a:lnSpc>
                <a:spcPct val="80000"/>
              </a:lnSpc>
              <a:spcAft>
                <a:spcPts val="0"/>
              </a:spcAft>
              <a:buFont typeface="Wingdings 3" pitchFamily="18" charset="2"/>
              <a:buNone/>
              <a:defRPr/>
            </a:pPr>
            <a:r>
              <a:rPr lang="en-US" sz="2000" dirty="0">
                <a:latin typeface="Arial" panose="020B0604020202020204" pitchFamily="34" charset="0"/>
                <a:cs typeface="Arial" panose="020B0604020202020204" pitchFamily="34" charset="0"/>
              </a:rPr>
              <a:t>it seeks to include as an eligible Title IV, HEA program.</a:t>
            </a:r>
          </a:p>
          <a:p>
            <a:pPr marL="365760" indent="-256032" eaLnBrk="1" fontAlgn="auto" hangingPunct="1">
              <a:spcAft>
                <a:spcPts val="0"/>
              </a:spcAft>
              <a:buFontTx/>
              <a:buNone/>
              <a:defRPr/>
            </a:pPr>
            <a:endParaRPr lang="en-US" sz="2000" dirty="0">
              <a:latin typeface="Arial" panose="020B0604020202020204" pitchFamily="34" charset="0"/>
              <a:cs typeface="Arial" panose="020B0604020202020204" pitchFamily="34" charset="0"/>
            </a:endParaRPr>
          </a:p>
        </p:txBody>
      </p:sp>
      <p:sp>
        <p:nvSpPr>
          <p:cNvPr id="14339" name="Rectangle 35"/>
          <p:cNvSpPr>
            <a:spLocks noGrp="1" noChangeArrowheads="1"/>
          </p:cNvSpPr>
          <p:nvPr>
            <p:ph type="ftr" sz="quarter" idx="11"/>
          </p:nvPr>
        </p:nvSpPr>
        <p:spPr bwMode="auto">
          <a:xfrm>
            <a:off x="2362200" y="6249988"/>
            <a:ext cx="4724400" cy="228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r>
              <a:rPr lang="en-US" altLang="en-US" sz="1400">
                <a:latin typeface="Times New Roman" pitchFamily="18" charset="0"/>
              </a:rPr>
              <a:t>US Dept of Education- Office of Postsecondary Education</a:t>
            </a:r>
          </a:p>
        </p:txBody>
      </p:sp>
      <p:sp>
        <p:nvSpPr>
          <p:cNvPr id="14340" name="Rectangle 36"/>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fld id="{D40C9FF9-53BE-4494-BE5D-97357434796E}" type="slidenum">
              <a:rPr lang="en-US" altLang="en-US" sz="1400" smtClean="0">
                <a:latin typeface="Times New Roman" pitchFamily="18" charset="0"/>
              </a:rPr>
              <a:pPr eaLnBrk="1" hangingPunct="1">
                <a:spcBef>
                  <a:spcPct val="0"/>
                </a:spcBef>
                <a:buClrTx/>
                <a:buSzTx/>
                <a:buFontTx/>
                <a:buNone/>
              </a:pPr>
              <a:t>85</a:t>
            </a:fld>
            <a:endParaRPr lang="en-US" altLang="en-US" sz="1400">
              <a:latin typeface="Times New Roman" pitchFamily="18" charset="0"/>
            </a:endParaRPr>
          </a:p>
        </p:txBody>
      </p:sp>
      <p:sp>
        <p:nvSpPr>
          <p:cNvPr id="6148" name="Rectangle 2"/>
          <p:cNvSpPr>
            <a:spLocks noGrp="1" noChangeArrowheads="1"/>
          </p:cNvSpPr>
          <p:nvPr>
            <p:ph type="title"/>
          </p:nvPr>
        </p:nvSpPr>
        <p:spPr>
          <a:xfrm>
            <a:off x="1317625" y="152400"/>
            <a:ext cx="7696200" cy="769937"/>
          </a:xfrm>
          <a:extLst>
            <a:ext uri="{909E8E84-426E-40DD-AFC4-6F175D3DCCD1}">
              <a14:hiddenFill xmlns:a14="http://schemas.microsoft.com/office/drawing/2010/main">
                <a:solidFill>
                  <a:srgbClr val="FFFFFF"/>
                </a:solidFill>
              </a14:hiddenFill>
            </a:ext>
          </a:extLst>
        </p:spPr>
        <p:txBody>
          <a:bodyPr/>
          <a:lstStyle/>
          <a:p>
            <a:pPr eaLnBrk="1" fontAlgn="auto" hangingPunct="1">
              <a:spcAft>
                <a:spcPts val="0"/>
              </a:spcAft>
              <a:defRPr/>
            </a:pPr>
            <a:r>
              <a:rPr lang="en-US" altLang="en-US" sz="3600" dirty="0">
                <a:solidFill>
                  <a:schemeClr val="tx1"/>
                </a:solidFill>
                <a:effectLst/>
                <a:latin typeface="Arial" panose="020B0604020202020204" pitchFamily="34" charset="0"/>
                <a:cs typeface="Arial" panose="020B0604020202020204" pitchFamily="34" charset="0"/>
              </a:rPr>
              <a:t>TPSID Program Description</a:t>
            </a:r>
          </a:p>
        </p:txBody>
      </p:sp>
    </p:spTree>
    <p:extLst>
      <p:ext uri="{BB962C8B-B14F-4D97-AF65-F5344CB8AC3E}">
        <p14:creationId xmlns:p14="http://schemas.microsoft.com/office/powerpoint/2010/main" val="1592378855"/>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9" name="Rectangle 3"/>
          <p:cNvSpPr>
            <a:spLocks noGrp="1" noChangeArrowheads="1"/>
          </p:cNvSpPr>
          <p:nvPr>
            <p:ph idx="1"/>
          </p:nvPr>
        </p:nvSpPr>
        <p:spPr>
          <a:xfrm>
            <a:off x="609600" y="379412"/>
            <a:ext cx="7467600" cy="4953000"/>
          </a:xfrm>
        </p:spPr>
        <p:txBody>
          <a:bodyPr>
            <a:noAutofit/>
          </a:bodyPr>
          <a:lstStyle/>
          <a:p>
            <a:pPr marL="621792" lvl="1" eaLnBrk="1" fontAlgn="auto" hangingPunct="1">
              <a:lnSpc>
                <a:spcPct val="80000"/>
              </a:lnSpc>
              <a:spcBef>
                <a:spcPts val="324"/>
              </a:spcBef>
              <a:spcAft>
                <a:spcPts val="0"/>
              </a:spcAft>
              <a:buFontTx/>
              <a:buNone/>
              <a:defRPr/>
            </a:pPr>
            <a:endParaRPr lang="en-US" altLang="en-US" sz="2000" dirty="0">
              <a:latin typeface="Arial" panose="020B0604020202020204" pitchFamily="34" charset="0"/>
              <a:cs typeface="Arial" panose="020B0604020202020204" pitchFamily="34" charset="0"/>
            </a:endParaRPr>
          </a:p>
          <a:p>
            <a:pPr marL="109728" indent="0" eaLnBrk="1" fontAlgn="auto" hangingPunct="1">
              <a:lnSpc>
                <a:spcPct val="80000"/>
              </a:lnSpc>
              <a:spcBef>
                <a:spcPct val="0"/>
              </a:spcBef>
              <a:spcAft>
                <a:spcPts val="0"/>
              </a:spcAft>
              <a:buFont typeface="Wingdings 3"/>
              <a:buNone/>
              <a:defRPr/>
            </a:pPr>
            <a:endParaRPr lang="en-US" altLang="en-US" sz="2000" dirty="0">
              <a:latin typeface="Arial" panose="020B0604020202020204" pitchFamily="34" charset="0"/>
              <a:cs typeface="Arial" panose="020B0604020202020204" pitchFamily="34" charset="0"/>
            </a:endParaRPr>
          </a:p>
          <a:p>
            <a:pPr marL="365760" indent="-256032" eaLnBrk="1" fontAlgn="auto" hangingPunct="1">
              <a:lnSpc>
                <a:spcPct val="80000"/>
              </a:lnSpc>
              <a:spcAft>
                <a:spcPts val="0"/>
              </a:spcAft>
              <a:buFont typeface="Wingdings 3" pitchFamily="18" charset="2"/>
              <a:buNone/>
              <a:defRPr/>
            </a:pPr>
            <a:r>
              <a:rPr lang="en-US" sz="2800" b="1" u="sng" dirty="0">
                <a:latin typeface="Arial" panose="020B0604020202020204" pitchFamily="34" charset="0"/>
                <a:cs typeface="Arial" panose="020B0604020202020204" pitchFamily="34" charset="0"/>
              </a:rPr>
              <a:t>PIECE #2-PROGRAM ELIGIBILITY</a:t>
            </a:r>
          </a:p>
          <a:p>
            <a:pPr marL="365760" indent="-256032" eaLnBrk="1" fontAlgn="auto" hangingPunct="1">
              <a:lnSpc>
                <a:spcPct val="80000"/>
              </a:lnSpc>
              <a:spcAft>
                <a:spcPts val="0"/>
              </a:spcAft>
              <a:buFont typeface="Wingdings 3" pitchFamily="18" charset="2"/>
              <a:buNone/>
              <a:defRPr/>
            </a:pPr>
            <a:endParaRPr lang="en-US" sz="2000" b="1" dirty="0">
              <a:latin typeface="Arial" panose="020B0604020202020204" pitchFamily="34" charset="0"/>
              <a:cs typeface="Arial" panose="020B0604020202020204" pitchFamily="34" charset="0"/>
            </a:endParaRPr>
          </a:p>
          <a:p>
            <a:pPr marL="365760" indent="-256032" eaLnBrk="1" fontAlgn="auto" hangingPunct="1">
              <a:lnSpc>
                <a:spcPct val="80000"/>
              </a:lnSpc>
              <a:spcAft>
                <a:spcPts val="0"/>
              </a:spcAft>
              <a:buFont typeface="Wingdings 3" pitchFamily="18" charset="2"/>
              <a:buNone/>
              <a:defRPr/>
            </a:pPr>
            <a:r>
              <a:rPr lang="en-US" sz="2000" b="1" u="sng" dirty="0">
                <a:latin typeface="Arial" panose="020B0604020202020204" pitchFamily="34" charset="0"/>
                <a:cs typeface="Arial" panose="020B0604020202020204" pitchFamily="34" charset="0"/>
              </a:rPr>
              <a:t>PLEASE NOTE (continued)</a:t>
            </a:r>
            <a:r>
              <a:rPr lang="en-US" sz="2000" dirty="0">
                <a:latin typeface="Arial" panose="020B0604020202020204" pitchFamily="34" charset="0"/>
                <a:cs typeface="Arial" panose="020B0604020202020204" pitchFamily="34" charset="0"/>
              </a:rPr>
              <a:t>: </a:t>
            </a:r>
          </a:p>
          <a:p>
            <a:pPr marL="365760" indent="-256032" eaLnBrk="1" fontAlgn="auto" hangingPunct="1">
              <a:lnSpc>
                <a:spcPct val="80000"/>
              </a:lnSpc>
              <a:spcAft>
                <a:spcPts val="0"/>
              </a:spcAft>
              <a:buFont typeface="Wingdings 3" pitchFamily="18" charset="2"/>
              <a:buNone/>
              <a:defRPr/>
            </a:pPr>
            <a:endParaRPr lang="en-US" sz="2000" dirty="0">
              <a:latin typeface="Arial" panose="020B0604020202020204" pitchFamily="34" charset="0"/>
              <a:cs typeface="Arial" panose="020B0604020202020204" pitchFamily="34" charset="0"/>
            </a:endParaRPr>
          </a:p>
          <a:p>
            <a:pPr marL="365760" indent="-256032" eaLnBrk="1" fontAlgn="auto" hangingPunct="1">
              <a:spcBef>
                <a:spcPts val="0"/>
              </a:spcBef>
              <a:spcAft>
                <a:spcPts val="0"/>
              </a:spcAft>
              <a:buNone/>
              <a:defRPr/>
            </a:pPr>
            <a:r>
              <a:rPr lang="en-US" sz="2000" b="1" u="sng" dirty="0">
                <a:latin typeface="Arial" panose="020B0604020202020204" pitchFamily="34" charset="0"/>
                <a:cs typeface="Arial" panose="020B0604020202020204" pitchFamily="34" charset="0"/>
              </a:rPr>
              <a:t>From the standpoint of IHE’s: </a:t>
            </a:r>
            <a:r>
              <a:rPr lang="en-US" sz="2000" dirty="0">
                <a:latin typeface="Arial" panose="020B0604020202020204" pitchFamily="34" charset="0"/>
                <a:cs typeface="Arial" panose="020B0604020202020204" pitchFamily="34" charset="0"/>
              </a:rPr>
              <a:t>It is the U.S. Department of </a:t>
            </a:r>
          </a:p>
          <a:p>
            <a:pPr marL="365760" indent="-256032" eaLnBrk="1" fontAlgn="auto" hangingPunct="1">
              <a:spcBef>
                <a:spcPts val="0"/>
              </a:spcBef>
              <a:spcAft>
                <a:spcPts val="0"/>
              </a:spcAft>
              <a:buNone/>
              <a:defRPr/>
            </a:pPr>
            <a:r>
              <a:rPr lang="en-US" sz="2000" dirty="0">
                <a:latin typeface="Arial" panose="020B0604020202020204" pitchFamily="34" charset="0"/>
                <a:cs typeface="Arial" panose="020B0604020202020204" pitchFamily="34" charset="0"/>
              </a:rPr>
              <a:t>Education’s understanding that this process is a modification of </a:t>
            </a:r>
          </a:p>
          <a:p>
            <a:pPr marL="365760" indent="-256032" eaLnBrk="1" fontAlgn="auto" hangingPunct="1">
              <a:spcBef>
                <a:spcPts val="0"/>
              </a:spcBef>
              <a:spcAft>
                <a:spcPts val="0"/>
              </a:spcAft>
              <a:buNone/>
              <a:defRPr/>
            </a:pPr>
            <a:r>
              <a:rPr lang="en-US" sz="2000" dirty="0">
                <a:latin typeface="Arial" panose="020B0604020202020204" pitchFamily="34" charset="0"/>
                <a:cs typeface="Arial" panose="020B0604020202020204" pitchFamily="34" charset="0"/>
              </a:rPr>
              <a:t>the current Title IV approval the IHE has in place. It is a </a:t>
            </a:r>
          </a:p>
          <a:p>
            <a:pPr marL="365760" indent="-256032" eaLnBrk="1" fontAlgn="auto" hangingPunct="1">
              <a:spcBef>
                <a:spcPts val="0"/>
              </a:spcBef>
              <a:spcAft>
                <a:spcPts val="0"/>
              </a:spcAft>
              <a:buNone/>
              <a:defRPr/>
            </a:pPr>
            <a:r>
              <a:rPr lang="en-US" sz="2000" dirty="0">
                <a:latin typeface="Arial" panose="020B0604020202020204" pitchFamily="34" charset="0"/>
                <a:cs typeface="Arial" panose="020B0604020202020204" pitchFamily="34" charset="0"/>
              </a:rPr>
              <a:t>separate process that requires involvement of and assistance </a:t>
            </a:r>
          </a:p>
          <a:p>
            <a:pPr marL="365760" indent="-256032" eaLnBrk="1" fontAlgn="auto" hangingPunct="1">
              <a:spcBef>
                <a:spcPts val="0"/>
              </a:spcBef>
              <a:spcAft>
                <a:spcPts val="0"/>
              </a:spcAft>
              <a:buNone/>
              <a:defRPr/>
            </a:pPr>
            <a:r>
              <a:rPr lang="en-US" sz="2000" dirty="0">
                <a:latin typeface="Arial" panose="020B0604020202020204" pitchFamily="34" charset="0"/>
                <a:cs typeface="Arial" panose="020B0604020202020204" pitchFamily="34" charset="0"/>
              </a:rPr>
              <a:t>from the Financial Aid Office of the IHE.</a:t>
            </a:r>
          </a:p>
          <a:p>
            <a:pPr marL="365760" indent="-256032" eaLnBrk="1" fontAlgn="auto" hangingPunct="1">
              <a:spcAft>
                <a:spcPts val="0"/>
              </a:spcAft>
              <a:buFontTx/>
              <a:buNone/>
              <a:defRPr/>
            </a:pPr>
            <a:endParaRPr lang="en-US" sz="2000" dirty="0">
              <a:latin typeface="Arial" panose="020B0604020202020204" pitchFamily="34" charset="0"/>
              <a:cs typeface="Arial" panose="020B0604020202020204" pitchFamily="34" charset="0"/>
            </a:endParaRPr>
          </a:p>
        </p:txBody>
      </p:sp>
      <p:sp>
        <p:nvSpPr>
          <p:cNvPr id="14339" name="Rectangle 35"/>
          <p:cNvSpPr>
            <a:spLocks noGrp="1" noChangeArrowheads="1"/>
          </p:cNvSpPr>
          <p:nvPr>
            <p:ph type="ftr" sz="quarter" idx="11"/>
          </p:nvPr>
        </p:nvSpPr>
        <p:spPr bwMode="auto">
          <a:xfrm>
            <a:off x="2362200" y="6249988"/>
            <a:ext cx="4724400" cy="228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r>
              <a:rPr lang="en-US" altLang="en-US" sz="1400">
                <a:latin typeface="Times New Roman" pitchFamily="18" charset="0"/>
              </a:rPr>
              <a:t>US Dept of Education- Office of Postsecondary Education</a:t>
            </a:r>
          </a:p>
        </p:txBody>
      </p:sp>
      <p:sp>
        <p:nvSpPr>
          <p:cNvPr id="14340" name="Rectangle 36"/>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fld id="{D40C9FF9-53BE-4494-BE5D-97357434796E}" type="slidenum">
              <a:rPr lang="en-US" altLang="en-US" sz="1400" smtClean="0">
                <a:latin typeface="Times New Roman" pitchFamily="18" charset="0"/>
              </a:rPr>
              <a:pPr eaLnBrk="1" hangingPunct="1">
                <a:spcBef>
                  <a:spcPct val="0"/>
                </a:spcBef>
                <a:buClrTx/>
                <a:buSzTx/>
                <a:buFontTx/>
                <a:buNone/>
              </a:pPr>
              <a:t>86</a:t>
            </a:fld>
            <a:endParaRPr lang="en-US" altLang="en-US" sz="1400">
              <a:latin typeface="Times New Roman" pitchFamily="18" charset="0"/>
            </a:endParaRPr>
          </a:p>
        </p:txBody>
      </p:sp>
      <p:sp>
        <p:nvSpPr>
          <p:cNvPr id="6148" name="Rectangle 2"/>
          <p:cNvSpPr>
            <a:spLocks noGrp="1" noChangeArrowheads="1"/>
          </p:cNvSpPr>
          <p:nvPr>
            <p:ph type="title"/>
          </p:nvPr>
        </p:nvSpPr>
        <p:spPr>
          <a:xfrm>
            <a:off x="1317625" y="152400"/>
            <a:ext cx="7696200" cy="769937"/>
          </a:xfrm>
          <a:extLst>
            <a:ext uri="{909E8E84-426E-40DD-AFC4-6F175D3DCCD1}">
              <a14:hiddenFill xmlns:a14="http://schemas.microsoft.com/office/drawing/2010/main">
                <a:solidFill>
                  <a:srgbClr val="FFFFFF"/>
                </a:solidFill>
              </a14:hiddenFill>
            </a:ext>
          </a:extLst>
        </p:spPr>
        <p:txBody>
          <a:bodyPr/>
          <a:lstStyle/>
          <a:p>
            <a:pPr eaLnBrk="1" fontAlgn="auto" hangingPunct="1">
              <a:spcAft>
                <a:spcPts val="0"/>
              </a:spcAft>
              <a:defRPr/>
            </a:pPr>
            <a:r>
              <a:rPr lang="en-US" altLang="en-US" sz="3600" dirty="0">
                <a:solidFill>
                  <a:schemeClr val="tx1"/>
                </a:solidFill>
                <a:effectLst/>
                <a:latin typeface="Arial" panose="020B0604020202020204" pitchFamily="34" charset="0"/>
                <a:cs typeface="Arial" panose="020B0604020202020204" pitchFamily="34" charset="0"/>
              </a:rPr>
              <a:t>TPSID Program Description</a:t>
            </a:r>
          </a:p>
        </p:txBody>
      </p:sp>
    </p:spTree>
    <p:extLst>
      <p:ext uri="{BB962C8B-B14F-4D97-AF65-F5344CB8AC3E}">
        <p14:creationId xmlns:p14="http://schemas.microsoft.com/office/powerpoint/2010/main" val="3275812813"/>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9" name="Rectangle 3"/>
          <p:cNvSpPr>
            <a:spLocks noGrp="1" noChangeArrowheads="1"/>
          </p:cNvSpPr>
          <p:nvPr>
            <p:ph idx="1"/>
          </p:nvPr>
        </p:nvSpPr>
        <p:spPr>
          <a:xfrm>
            <a:off x="609600" y="379412"/>
            <a:ext cx="7467600" cy="4953000"/>
          </a:xfrm>
        </p:spPr>
        <p:txBody>
          <a:bodyPr>
            <a:noAutofit/>
          </a:bodyPr>
          <a:lstStyle/>
          <a:p>
            <a:pPr marL="621792" lvl="1" eaLnBrk="1" fontAlgn="auto" hangingPunct="1">
              <a:lnSpc>
                <a:spcPct val="80000"/>
              </a:lnSpc>
              <a:spcBef>
                <a:spcPts val="324"/>
              </a:spcBef>
              <a:spcAft>
                <a:spcPts val="0"/>
              </a:spcAft>
              <a:buFontTx/>
              <a:buNone/>
              <a:defRPr/>
            </a:pPr>
            <a:endParaRPr lang="en-US" altLang="en-US" sz="2000" dirty="0">
              <a:latin typeface="Arial" panose="020B0604020202020204" pitchFamily="34" charset="0"/>
              <a:cs typeface="Arial" panose="020B0604020202020204" pitchFamily="34" charset="0"/>
            </a:endParaRPr>
          </a:p>
          <a:p>
            <a:pPr marL="109728" indent="0" eaLnBrk="1" fontAlgn="auto" hangingPunct="1">
              <a:lnSpc>
                <a:spcPct val="80000"/>
              </a:lnSpc>
              <a:spcBef>
                <a:spcPct val="0"/>
              </a:spcBef>
              <a:spcAft>
                <a:spcPts val="0"/>
              </a:spcAft>
              <a:buFont typeface="Wingdings 3"/>
              <a:buNone/>
              <a:defRPr/>
            </a:pPr>
            <a:endParaRPr lang="en-US" altLang="en-US" sz="2000" dirty="0">
              <a:latin typeface="Arial" panose="020B0604020202020204" pitchFamily="34" charset="0"/>
              <a:cs typeface="Arial" panose="020B0604020202020204" pitchFamily="34" charset="0"/>
            </a:endParaRPr>
          </a:p>
          <a:p>
            <a:pPr marL="365760" indent="-256032" eaLnBrk="1" fontAlgn="auto" hangingPunct="1">
              <a:lnSpc>
                <a:spcPct val="80000"/>
              </a:lnSpc>
              <a:spcAft>
                <a:spcPts val="0"/>
              </a:spcAft>
              <a:buFont typeface="Wingdings 3" pitchFamily="18" charset="2"/>
              <a:buNone/>
              <a:defRPr/>
            </a:pPr>
            <a:r>
              <a:rPr lang="en-US" sz="2800" b="1" u="sng" dirty="0">
                <a:latin typeface="Arial" panose="020B0604020202020204" pitchFamily="34" charset="0"/>
                <a:cs typeface="Arial" panose="020B0604020202020204" pitchFamily="34" charset="0"/>
              </a:rPr>
              <a:t>PIECE #3-Demonstrating Financial Need</a:t>
            </a:r>
          </a:p>
          <a:p>
            <a:pPr marL="365760" indent="-256032" eaLnBrk="1" fontAlgn="auto" hangingPunct="1">
              <a:lnSpc>
                <a:spcPct val="80000"/>
              </a:lnSpc>
              <a:spcAft>
                <a:spcPts val="0"/>
              </a:spcAft>
              <a:buFont typeface="Wingdings 3" pitchFamily="18" charset="2"/>
              <a:buNone/>
              <a:defRPr/>
            </a:pPr>
            <a:r>
              <a:rPr lang="en-US" sz="2800" b="1" u="sng" dirty="0">
                <a:latin typeface="Arial" panose="020B0604020202020204" pitchFamily="34" charset="0"/>
                <a:cs typeface="Arial" panose="020B0604020202020204" pitchFamily="34" charset="0"/>
              </a:rPr>
              <a:t>(FAFSA)</a:t>
            </a:r>
          </a:p>
          <a:p>
            <a:pPr marL="365760" indent="-256032" eaLnBrk="1" fontAlgn="auto" hangingPunct="1">
              <a:lnSpc>
                <a:spcPct val="80000"/>
              </a:lnSpc>
              <a:spcAft>
                <a:spcPts val="0"/>
              </a:spcAft>
              <a:buFont typeface="Wingdings 3" pitchFamily="18" charset="2"/>
              <a:buNone/>
              <a:defRPr/>
            </a:pPr>
            <a:endParaRPr lang="en-US" sz="2000" b="1" dirty="0">
              <a:latin typeface="Arial" panose="020B0604020202020204" pitchFamily="34" charset="0"/>
              <a:cs typeface="Arial" panose="020B0604020202020204" pitchFamily="34" charset="0"/>
            </a:endParaRPr>
          </a:p>
          <a:p>
            <a:pPr marL="380990" indent="-380990">
              <a:buFont typeface="Arial" panose="020B0604020202020204" pitchFamily="34" charset="0"/>
              <a:buChar char="•"/>
            </a:pPr>
            <a:r>
              <a:rPr lang="en-US" sz="2400" dirty="0">
                <a:latin typeface="Arial" panose="020B0604020202020204" pitchFamily="34" charset="0"/>
                <a:cs typeface="Arial" panose="020B0604020202020204" pitchFamily="34" charset="0"/>
              </a:rPr>
              <a:t>Requirements for Federal aid:</a:t>
            </a:r>
          </a:p>
          <a:p>
            <a:pPr marL="990575" lvl="1" indent="-380990">
              <a:buFont typeface="Arial" panose="020B0604020202020204" pitchFamily="34" charset="0"/>
              <a:buChar char="•"/>
            </a:pPr>
            <a:r>
              <a:rPr lang="en-US" sz="2400" dirty="0">
                <a:latin typeface="Arial" panose="020B0604020202020204" pitchFamily="34" charset="0"/>
                <a:cs typeface="Arial" panose="020B0604020202020204" pitchFamily="34" charset="0"/>
              </a:rPr>
              <a:t>Family must complete FAFSA</a:t>
            </a:r>
          </a:p>
          <a:p>
            <a:pPr marL="990575" lvl="1" indent="-380990">
              <a:buFont typeface="Arial" panose="020B0604020202020204" pitchFamily="34" charset="0"/>
              <a:buChar char="•"/>
            </a:pPr>
            <a:r>
              <a:rPr lang="en-US" sz="2400" dirty="0">
                <a:latin typeface="Arial" panose="020B0604020202020204" pitchFamily="34" charset="0"/>
                <a:cs typeface="Arial" panose="020B0604020202020204" pitchFamily="34" charset="0"/>
              </a:rPr>
              <a:t>Students must have financial need (Cost of Attendance – EFC = Need)</a:t>
            </a:r>
          </a:p>
          <a:p>
            <a:pPr marL="365760" indent="-256032" eaLnBrk="1" fontAlgn="auto" hangingPunct="1">
              <a:spcAft>
                <a:spcPts val="0"/>
              </a:spcAft>
              <a:buFontTx/>
              <a:buNone/>
              <a:defRPr/>
            </a:pPr>
            <a:endParaRPr lang="en-US" sz="2000" dirty="0">
              <a:latin typeface="Arial" panose="020B0604020202020204" pitchFamily="34" charset="0"/>
              <a:cs typeface="Arial" panose="020B0604020202020204" pitchFamily="34" charset="0"/>
            </a:endParaRPr>
          </a:p>
        </p:txBody>
      </p:sp>
      <p:sp>
        <p:nvSpPr>
          <p:cNvPr id="14339" name="Rectangle 35"/>
          <p:cNvSpPr>
            <a:spLocks noGrp="1" noChangeArrowheads="1"/>
          </p:cNvSpPr>
          <p:nvPr>
            <p:ph type="ftr" sz="quarter" idx="11"/>
          </p:nvPr>
        </p:nvSpPr>
        <p:spPr bwMode="auto">
          <a:xfrm>
            <a:off x="2362200" y="6249988"/>
            <a:ext cx="4724400" cy="228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r>
              <a:rPr lang="en-US" altLang="en-US" sz="1400">
                <a:latin typeface="Times New Roman" pitchFamily="18" charset="0"/>
              </a:rPr>
              <a:t>US Dept of Education- Office of Postsecondary Education</a:t>
            </a:r>
          </a:p>
        </p:txBody>
      </p:sp>
      <p:sp>
        <p:nvSpPr>
          <p:cNvPr id="14340" name="Rectangle 36"/>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fld id="{D40C9FF9-53BE-4494-BE5D-97357434796E}" type="slidenum">
              <a:rPr lang="en-US" altLang="en-US" sz="1400" smtClean="0">
                <a:latin typeface="Times New Roman" pitchFamily="18" charset="0"/>
              </a:rPr>
              <a:pPr eaLnBrk="1" hangingPunct="1">
                <a:spcBef>
                  <a:spcPct val="0"/>
                </a:spcBef>
                <a:buClrTx/>
                <a:buSzTx/>
                <a:buFontTx/>
                <a:buNone/>
              </a:pPr>
              <a:t>87</a:t>
            </a:fld>
            <a:endParaRPr lang="en-US" altLang="en-US" sz="1400">
              <a:latin typeface="Times New Roman" pitchFamily="18" charset="0"/>
            </a:endParaRPr>
          </a:p>
        </p:txBody>
      </p:sp>
      <p:sp>
        <p:nvSpPr>
          <p:cNvPr id="6148" name="Rectangle 2"/>
          <p:cNvSpPr>
            <a:spLocks noGrp="1" noChangeArrowheads="1"/>
          </p:cNvSpPr>
          <p:nvPr>
            <p:ph type="title"/>
          </p:nvPr>
        </p:nvSpPr>
        <p:spPr>
          <a:xfrm>
            <a:off x="1317625" y="152400"/>
            <a:ext cx="7696200" cy="769937"/>
          </a:xfrm>
          <a:extLst>
            <a:ext uri="{909E8E84-426E-40DD-AFC4-6F175D3DCCD1}">
              <a14:hiddenFill xmlns:a14="http://schemas.microsoft.com/office/drawing/2010/main">
                <a:solidFill>
                  <a:srgbClr val="FFFFFF"/>
                </a:solidFill>
              </a14:hiddenFill>
            </a:ext>
          </a:extLst>
        </p:spPr>
        <p:txBody>
          <a:bodyPr/>
          <a:lstStyle/>
          <a:p>
            <a:pPr eaLnBrk="1" fontAlgn="auto" hangingPunct="1">
              <a:spcAft>
                <a:spcPts val="0"/>
              </a:spcAft>
              <a:defRPr/>
            </a:pPr>
            <a:r>
              <a:rPr lang="en-US" altLang="en-US" sz="3600" dirty="0">
                <a:solidFill>
                  <a:schemeClr val="tx1"/>
                </a:solidFill>
                <a:effectLst/>
                <a:latin typeface="Arial" panose="020B0604020202020204" pitchFamily="34" charset="0"/>
                <a:cs typeface="Arial" panose="020B0604020202020204" pitchFamily="34" charset="0"/>
              </a:rPr>
              <a:t>TPSID Program Description</a:t>
            </a:r>
          </a:p>
        </p:txBody>
      </p:sp>
    </p:spTree>
    <p:extLst>
      <p:ext uri="{BB962C8B-B14F-4D97-AF65-F5344CB8AC3E}">
        <p14:creationId xmlns:p14="http://schemas.microsoft.com/office/powerpoint/2010/main" val="2412447385"/>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9" name="Rectangle 3" descr="TPSID Program Description"/>
          <p:cNvSpPr>
            <a:spLocks noGrp="1" noChangeArrowheads="1"/>
          </p:cNvSpPr>
          <p:nvPr>
            <p:ph idx="1"/>
          </p:nvPr>
        </p:nvSpPr>
        <p:spPr>
          <a:xfrm>
            <a:off x="609600" y="379412"/>
            <a:ext cx="7467600" cy="542925"/>
          </a:xfrm>
        </p:spPr>
        <p:txBody>
          <a:bodyPr>
            <a:noAutofit/>
          </a:bodyPr>
          <a:lstStyle/>
          <a:p>
            <a:pPr marL="621792" lvl="1" eaLnBrk="1" fontAlgn="auto" hangingPunct="1">
              <a:lnSpc>
                <a:spcPct val="80000"/>
              </a:lnSpc>
              <a:spcBef>
                <a:spcPts val="324"/>
              </a:spcBef>
              <a:spcAft>
                <a:spcPts val="0"/>
              </a:spcAft>
              <a:buFontTx/>
              <a:buNone/>
              <a:defRPr/>
            </a:pPr>
            <a:endParaRPr lang="en-US" altLang="en-US" sz="2000" dirty="0">
              <a:latin typeface="Arial" panose="020B0604020202020204" pitchFamily="34" charset="0"/>
              <a:cs typeface="Arial" panose="020B0604020202020204" pitchFamily="34" charset="0"/>
            </a:endParaRPr>
          </a:p>
          <a:p>
            <a:pPr marL="109728" indent="0" eaLnBrk="1" fontAlgn="auto" hangingPunct="1">
              <a:lnSpc>
                <a:spcPct val="80000"/>
              </a:lnSpc>
              <a:spcBef>
                <a:spcPct val="0"/>
              </a:spcBef>
              <a:spcAft>
                <a:spcPts val="0"/>
              </a:spcAft>
              <a:buFont typeface="Wingdings 3"/>
              <a:buNone/>
              <a:defRPr/>
            </a:pPr>
            <a:endParaRPr lang="en-US" altLang="en-US" sz="2000" dirty="0">
              <a:latin typeface="Arial" panose="020B0604020202020204" pitchFamily="34" charset="0"/>
              <a:cs typeface="Arial" panose="020B0604020202020204" pitchFamily="34" charset="0"/>
            </a:endParaRPr>
          </a:p>
          <a:p>
            <a:pPr marL="365760" indent="-256032" eaLnBrk="1" fontAlgn="auto" hangingPunct="1">
              <a:lnSpc>
                <a:spcPct val="80000"/>
              </a:lnSpc>
              <a:spcAft>
                <a:spcPts val="0"/>
              </a:spcAft>
              <a:buFont typeface="Wingdings 3" pitchFamily="18" charset="2"/>
              <a:buNone/>
              <a:defRPr/>
            </a:pPr>
            <a:endParaRPr lang="en-US" sz="2000" b="1" dirty="0">
              <a:latin typeface="Arial" panose="020B0604020202020204" pitchFamily="34" charset="0"/>
              <a:cs typeface="Arial" panose="020B0604020202020204" pitchFamily="34" charset="0"/>
            </a:endParaRPr>
          </a:p>
          <a:p>
            <a:pPr marL="365760" indent="-256032" eaLnBrk="1" fontAlgn="auto" hangingPunct="1">
              <a:spcAft>
                <a:spcPts val="0"/>
              </a:spcAft>
              <a:buFontTx/>
              <a:buNone/>
              <a:defRPr/>
            </a:pPr>
            <a:endParaRPr lang="en-US" sz="2000" dirty="0">
              <a:latin typeface="Arial" panose="020B0604020202020204" pitchFamily="34" charset="0"/>
              <a:cs typeface="Arial" panose="020B0604020202020204" pitchFamily="34" charset="0"/>
            </a:endParaRPr>
          </a:p>
        </p:txBody>
      </p:sp>
      <p:sp>
        <p:nvSpPr>
          <p:cNvPr id="14339" name="Rectangle 35"/>
          <p:cNvSpPr>
            <a:spLocks noGrp="1" noChangeArrowheads="1"/>
          </p:cNvSpPr>
          <p:nvPr>
            <p:ph type="ftr" sz="quarter" idx="11"/>
          </p:nvPr>
        </p:nvSpPr>
        <p:spPr bwMode="auto">
          <a:xfrm>
            <a:off x="2362200" y="6249988"/>
            <a:ext cx="4724400" cy="228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r>
              <a:rPr lang="en-US" altLang="en-US" sz="1400">
                <a:latin typeface="Times New Roman" pitchFamily="18" charset="0"/>
              </a:rPr>
              <a:t>US Dept of Education- Office of Postsecondary Education</a:t>
            </a:r>
          </a:p>
        </p:txBody>
      </p:sp>
      <p:sp>
        <p:nvSpPr>
          <p:cNvPr id="14340" name="Rectangle 36"/>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fld id="{D40C9FF9-53BE-4494-BE5D-97357434796E}" type="slidenum">
              <a:rPr lang="en-US" altLang="en-US" sz="1400" smtClean="0">
                <a:latin typeface="Times New Roman" pitchFamily="18" charset="0"/>
              </a:rPr>
              <a:pPr eaLnBrk="1" hangingPunct="1">
                <a:spcBef>
                  <a:spcPct val="0"/>
                </a:spcBef>
                <a:buClrTx/>
                <a:buSzTx/>
                <a:buFontTx/>
                <a:buNone/>
              </a:pPr>
              <a:t>88</a:t>
            </a:fld>
            <a:endParaRPr lang="en-US" altLang="en-US" sz="1400">
              <a:latin typeface="Times New Roman" pitchFamily="18" charset="0"/>
            </a:endParaRPr>
          </a:p>
        </p:txBody>
      </p:sp>
      <p:sp>
        <p:nvSpPr>
          <p:cNvPr id="6148" name="Rectangle 2" descr="TPSID Program Description"/>
          <p:cNvSpPr>
            <a:spLocks noGrp="1" noChangeArrowheads="1"/>
          </p:cNvSpPr>
          <p:nvPr>
            <p:ph type="title"/>
          </p:nvPr>
        </p:nvSpPr>
        <p:spPr>
          <a:xfrm>
            <a:off x="1317625" y="152400"/>
            <a:ext cx="7696200" cy="769937"/>
          </a:xfrm>
          <a:extLst>
            <a:ext uri="{909E8E84-426E-40DD-AFC4-6F175D3DCCD1}">
              <a14:hiddenFill xmlns:a14="http://schemas.microsoft.com/office/drawing/2010/main">
                <a:solidFill>
                  <a:srgbClr val="FFFFFF"/>
                </a:solidFill>
              </a14:hiddenFill>
            </a:ext>
          </a:extLst>
        </p:spPr>
        <p:txBody>
          <a:bodyPr/>
          <a:lstStyle/>
          <a:p>
            <a:pPr eaLnBrk="1" fontAlgn="auto" hangingPunct="1">
              <a:spcAft>
                <a:spcPts val="0"/>
              </a:spcAft>
              <a:defRPr/>
            </a:pPr>
            <a:r>
              <a:rPr lang="en-US" altLang="en-US" sz="3600" dirty="0">
                <a:solidFill>
                  <a:schemeClr val="tx1"/>
                </a:solidFill>
                <a:effectLst/>
                <a:latin typeface="Arial" panose="020B0604020202020204" pitchFamily="34" charset="0"/>
                <a:cs typeface="Arial" panose="020B0604020202020204" pitchFamily="34" charset="0"/>
              </a:rPr>
              <a:t>TPSID Program Description</a:t>
            </a:r>
          </a:p>
        </p:txBody>
      </p:sp>
      <p:sp>
        <p:nvSpPr>
          <p:cNvPr id="4" name="Rectangle 3" descr="https://studentaid.gov/understand-aid/eligibility/requirements/intellectual-disabilities&#10;">
            <a:extLst>
              <a:ext uri="{FF2B5EF4-FFF2-40B4-BE49-F238E27FC236}">
                <a16:creationId xmlns:a16="http://schemas.microsoft.com/office/drawing/2014/main" id="{806A379B-0095-4FB3-AD90-854662BA7C8D}"/>
              </a:ext>
            </a:extLst>
          </p:cNvPr>
          <p:cNvSpPr/>
          <p:nvPr/>
        </p:nvSpPr>
        <p:spPr>
          <a:xfrm>
            <a:off x="355821" y="1307734"/>
            <a:ext cx="8559579" cy="3785652"/>
          </a:xfrm>
          <a:prstGeom prst="rect">
            <a:avLst/>
          </a:prstGeom>
        </p:spPr>
        <p:txBody>
          <a:bodyPr wrap="square">
            <a:spAutoFit/>
          </a:bodyPr>
          <a:lstStyle/>
          <a:p>
            <a:r>
              <a:rPr lang="en-US" sz="2400" dirty="0">
                <a:latin typeface="Arial" panose="020B0604020202020204" pitchFamily="34" charset="0"/>
                <a:cs typeface="Arial" panose="020B0604020202020204" pitchFamily="34" charset="0"/>
              </a:rPr>
              <a:t>An updated list as of March 11, 2020, of Comprehensive Transition Programs (</a:t>
            </a:r>
            <a:r>
              <a:rPr lang="en-US" sz="2400" i="1" dirty="0">
                <a:latin typeface="Arial" panose="020B0604020202020204" pitchFamily="34" charset="0"/>
                <a:cs typeface="Arial" panose="020B0604020202020204" pitchFamily="34" charset="0"/>
              </a:rPr>
              <a:t>by state and program</a:t>
            </a:r>
            <a:r>
              <a:rPr lang="en-US" sz="2400" dirty="0">
                <a:latin typeface="Arial" panose="020B0604020202020204" pitchFamily="34" charset="0"/>
                <a:cs typeface="Arial" panose="020B0604020202020204" pitchFamily="34" charset="0"/>
              </a:rPr>
              <a:t>) to participate in the Federal Student Aid Programs may be found at the following link:</a:t>
            </a:r>
          </a:p>
          <a:p>
            <a:pPr marL="380990" indent="-380990">
              <a:buFont typeface="Arial" panose="020B0604020202020204" pitchFamily="34" charset="0"/>
              <a:buChar char="•"/>
            </a:pPr>
            <a:endParaRPr lang="en-US" sz="2400" dirty="0">
              <a:latin typeface="Arial" panose="020B0604020202020204" pitchFamily="34" charset="0"/>
              <a:cs typeface="Arial" panose="020B0604020202020204" pitchFamily="34" charset="0"/>
            </a:endParaRPr>
          </a:p>
          <a:p>
            <a:r>
              <a:rPr lang="en-US" sz="2400" u="sng" dirty="0">
                <a:hlinkClick r:id="rId3"/>
              </a:rPr>
              <a:t>https://studentaid.gov/understand-aid/eligibility/requirements/intellectual-disabilities</a:t>
            </a:r>
            <a:endParaRPr lang="en-US" sz="2400" dirty="0"/>
          </a:p>
          <a:p>
            <a:pPr marL="380990" indent="-380990">
              <a:buFont typeface="Arial" panose="020B0604020202020204" pitchFamily="34" charset="0"/>
              <a:buChar char="•"/>
            </a:pPr>
            <a:endParaRPr lang="en-US" sz="2400" dirty="0">
              <a:latin typeface="Arial" panose="020B0604020202020204" pitchFamily="34" charset="0"/>
              <a:cs typeface="Arial" panose="020B0604020202020204" pitchFamily="34" charset="0"/>
            </a:endParaRPr>
          </a:p>
          <a:p>
            <a:pPr marL="380990" indent="-380990">
              <a:buFont typeface="Arial" panose="020B0604020202020204" pitchFamily="34" charset="0"/>
              <a:buChar char="•"/>
            </a:pPr>
            <a:endParaRPr lang="en-US" sz="2400" dirty="0">
              <a:latin typeface="Arial" panose="020B0604020202020204" pitchFamily="34" charset="0"/>
              <a:cs typeface="Arial" panose="020B0604020202020204" pitchFamily="34" charset="0"/>
            </a:endParaRPr>
          </a:p>
          <a:p>
            <a:pPr marL="380990" indent="-380990">
              <a:buFont typeface="Arial" panose="020B0604020202020204" pitchFamily="34" charset="0"/>
              <a:buChar char="•"/>
            </a:pP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12570788"/>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Number Placeholder 4"/>
          <p:cNvSpPr>
            <a:spLocks noGrp="1"/>
          </p:cNvSpPr>
          <p:nvPr>
            <p:ph type="sldNum" sz="quarter" idx="12"/>
          </p:nvPr>
        </p:nvSpPr>
        <p:spPr bwMode="auto">
          <a:xfrm>
            <a:off x="6781800" y="6248400"/>
            <a:ext cx="190500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fld id="{D8E066D5-80F0-40DF-92A9-D73CEA880B2B}" type="slidenum">
              <a:rPr lang="en-US" altLang="en-US" sz="1000" smtClean="0">
                <a:latin typeface="Times New Roman" pitchFamily="18" charset="0"/>
              </a:rPr>
              <a:pPr eaLnBrk="1" hangingPunct="1">
                <a:spcBef>
                  <a:spcPct val="0"/>
                </a:spcBef>
                <a:buClrTx/>
                <a:buSzTx/>
                <a:buFontTx/>
                <a:buNone/>
              </a:pPr>
              <a:t>89</a:t>
            </a:fld>
            <a:endParaRPr lang="en-US" altLang="en-US" sz="1000">
              <a:latin typeface="Times New Roman" pitchFamily="18" charset="0"/>
            </a:endParaRPr>
          </a:p>
        </p:txBody>
      </p:sp>
      <p:sp>
        <p:nvSpPr>
          <p:cNvPr id="56322" name="Rectangle 2"/>
          <p:cNvSpPr>
            <a:spLocks noGrp="1" noChangeArrowheads="1"/>
          </p:cNvSpPr>
          <p:nvPr>
            <p:ph type="title"/>
          </p:nvPr>
        </p:nvSpPr>
        <p:spPr>
          <a:xfrm>
            <a:off x="2590800" y="0"/>
            <a:ext cx="8229600" cy="1143000"/>
          </a:xfrm>
        </p:spPr>
        <p:txBody>
          <a:bodyPr/>
          <a:lstStyle/>
          <a:p>
            <a:pPr eaLnBrk="1" hangingPunct="1">
              <a:defRPr/>
            </a:pPr>
            <a:r>
              <a:rPr lang="en-US" dirty="0">
                <a:latin typeface="Arial" panose="020B0604020202020204" pitchFamily="34" charset="0"/>
                <a:cs typeface="Arial" panose="020B0604020202020204" pitchFamily="34" charset="0"/>
              </a:rPr>
              <a:t>Web Resources</a:t>
            </a:r>
          </a:p>
        </p:txBody>
      </p:sp>
      <p:sp>
        <p:nvSpPr>
          <p:cNvPr id="64516" name="Rectangle 3"/>
          <p:cNvSpPr>
            <a:spLocks noGrp="1" noChangeArrowheads="1"/>
          </p:cNvSpPr>
          <p:nvPr>
            <p:ph type="body" idx="1"/>
          </p:nvPr>
        </p:nvSpPr>
        <p:spPr>
          <a:xfrm>
            <a:off x="457200" y="1143000"/>
            <a:ext cx="8229600" cy="4525963"/>
          </a:xfrm>
        </p:spPr>
        <p:txBody>
          <a:bodyPr/>
          <a:lstStyle/>
          <a:p>
            <a:pPr eaLnBrk="1" hangingPunct="1">
              <a:defRPr/>
            </a:pPr>
            <a:r>
              <a:rPr lang="en-US" altLang="en-US" sz="2800" dirty="0">
                <a:latin typeface="Arial" pitchFamily="34" charset="0"/>
                <a:cs typeface="Arial" pitchFamily="34" charset="0"/>
              </a:rPr>
              <a:t>Student Aid on the Web:</a:t>
            </a:r>
          </a:p>
          <a:p>
            <a:r>
              <a:rPr lang="en-US" u="sng" dirty="0">
                <a:hlinkClick r:id="rId3"/>
              </a:rPr>
              <a:t>https://studentaid.gov/understand-aid/eligibility/requirements/intellectual-disabilities</a:t>
            </a:r>
            <a:endParaRPr lang="en-US" dirty="0"/>
          </a:p>
          <a:p>
            <a:pPr eaLnBrk="1" hangingPunct="1">
              <a:defRPr/>
            </a:pPr>
            <a:r>
              <a:rPr lang="en-US" altLang="en-US" sz="2800" dirty="0">
                <a:latin typeface="Arial" pitchFamily="34" charset="0"/>
                <a:cs typeface="Arial" pitchFamily="34" charset="0"/>
              </a:rPr>
              <a:t>Details the basic student eligibility requirements;</a:t>
            </a:r>
          </a:p>
          <a:p>
            <a:pPr marL="109537" indent="0" eaLnBrk="1" hangingPunct="1">
              <a:buFont typeface="Wingdings 3" pitchFamily="18" charset="2"/>
              <a:buNone/>
              <a:defRPr/>
            </a:pPr>
            <a:endParaRPr lang="en-US" altLang="en-US" sz="2800" dirty="0">
              <a:latin typeface="Arial" pitchFamily="34" charset="0"/>
              <a:cs typeface="Arial" pitchFamily="34" charset="0"/>
            </a:endParaRPr>
          </a:p>
          <a:p>
            <a:pPr eaLnBrk="1" hangingPunct="1">
              <a:defRPr/>
            </a:pPr>
            <a:r>
              <a:rPr lang="en-US" altLang="en-US" sz="2800" dirty="0">
                <a:latin typeface="Arial" pitchFamily="34" charset="0"/>
                <a:cs typeface="Arial" pitchFamily="34" charset="0"/>
              </a:rPr>
              <a:t>Links to the regulatory requirements for a CTP Program;</a:t>
            </a:r>
          </a:p>
          <a:p>
            <a:pPr eaLnBrk="1" hangingPunct="1">
              <a:defRPr/>
            </a:pPr>
            <a:endParaRPr lang="en-US" altLang="en-US" sz="2800" dirty="0">
              <a:latin typeface="Arial" pitchFamily="34" charset="0"/>
              <a:cs typeface="Arial" pitchFamily="34" charset="0"/>
            </a:endParaRPr>
          </a:p>
          <a:p>
            <a:pPr eaLnBrk="1" hangingPunct="1">
              <a:defRPr/>
            </a:pPr>
            <a:r>
              <a:rPr lang="en-US" altLang="en-US" sz="2800" dirty="0">
                <a:latin typeface="Arial" pitchFamily="34" charset="0"/>
                <a:cs typeface="Arial" pitchFamily="34" charset="0"/>
              </a:rPr>
              <a:t>Contains a list of approved CTP Programs.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9" name="Rectangle 3"/>
          <p:cNvSpPr>
            <a:spLocks noGrp="1" noChangeArrowheads="1"/>
          </p:cNvSpPr>
          <p:nvPr>
            <p:ph idx="1"/>
          </p:nvPr>
        </p:nvSpPr>
        <p:spPr>
          <a:xfrm>
            <a:off x="304800" y="533400"/>
            <a:ext cx="8534400" cy="4953000"/>
          </a:xfrm>
        </p:spPr>
        <p:txBody>
          <a:bodyPr>
            <a:noAutofit/>
          </a:bodyPr>
          <a:lstStyle/>
          <a:p>
            <a:pPr marL="621792" lvl="1" eaLnBrk="1" fontAlgn="auto" hangingPunct="1">
              <a:lnSpc>
                <a:spcPct val="80000"/>
              </a:lnSpc>
              <a:spcBef>
                <a:spcPts val="324"/>
              </a:spcBef>
              <a:spcAft>
                <a:spcPts val="0"/>
              </a:spcAft>
              <a:buFontTx/>
              <a:buNone/>
              <a:defRPr/>
            </a:pPr>
            <a:endParaRPr lang="en-US" altLang="en-US" sz="2000" dirty="0">
              <a:latin typeface="Arial" panose="020B0604020202020204" pitchFamily="34" charset="0"/>
              <a:cs typeface="Arial" panose="020B0604020202020204" pitchFamily="34" charset="0"/>
            </a:endParaRPr>
          </a:p>
          <a:p>
            <a:pPr marL="109728" indent="0" eaLnBrk="1" fontAlgn="auto" hangingPunct="1">
              <a:lnSpc>
                <a:spcPct val="80000"/>
              </a:lnSpc>
              <a:spcBef>
                <a:spcPct val="0"/>
              </a:spcBef>
              <a:spcAft>
                <a:spcPts val="0"/>
              </a:spcAft>
              <a:buFont typeface="Wingdings 3"/>
              <a:buNone/>
              <a:defRPr/>
            </a:pPr>
            <a:endParaRPr lang="en-US" altLang="en-US" sz="2000" dirty="0">
              <a:latin typeface="Arial" panose="020B0604020202020204" pitchFamily="34" charset="0"/>
              <a:cs typeface="Arial" panose="020B0604020202020204" pitchFamily="34" charset="0"/>
            </a:endParaRPr>
          </a:p>
          <a:p>
            <a:pPr marL="365760" indent="-256032" eaLnBrk="1" fontAlgn="auto" hangingPunct="1">
              <a:lnSpc>
                <a:spcPct val="80000"/>
              </a:lnSpc>
              <a:spcAft>
                <a:spcPts val="0"/>
              </a:spcAft>
              <a:buNone/>
              <a:defRPr/>
            </a:pPr>
            <a:r>
              <a:rPr lang="en-US" sz="2000" dirty="0">
                <a:latin typeface="Arial" panose="020B0604020202020204" pitchFamily="34" charset="0"/>
                <a:cs typeface="Arial" panose="020B0604020202020204" pitchFamily="34" charset="0"/>
              </a:rPr>
              <a:t> </a:t>
            </a:r>
            <a:r>
              <a:rPr lang="en-US" sz="2000" b="1" u="sng" dirty="0">
                <a:latin typeface="Arial" panose="020B0604020202020204" pitchFamily="34" charset="0"/>
                <a:cs typeface="Arial" panose="020B0604020202020204" pitchFamily="34" charset="0"/>
              </a:rPr>
              <a:t>ELIGIBLE APPLICANT INFORMATION </a:t>
            </a:r>
          </a:p>
          <a:p>
            <a:pPr marL="365760" indent="-256032" eaLnBrk="1" fontAlgn="auto" hangingPunct="1">
              <a:lnSpc>
                <a:spcPct val="80000"/>
              </a:lnSpc>
              <a:spcAft>
                <a:spcPts val="0"/>
              </a:spcAft>
              <a:buNone/>
              <a:defRPr/>
            </a:pPr>
            <a:endParaRPr lang="en-US" sz="2000" b="1" u="sng" dirty="0">
              <a:latin typeface="Arial" panose="020B0604020202020204" pitchFamily="34" charset="0"/>
              <a:cs typeface="Arial" panose="020B0604020202020204" pitchFamily="34" charset="0"/>
            </a:endParaRPr>
          </a:p>
          <a:p>
            <a:pPr marL="365760" indent="-256032" eaLnBrk="1" fontAlgn="auto" hangingPunct="1">
              <a:lnSpc>
                <a:spcPct val="80000"/>
              </a:lnSpc>
              <a:spcAft>
                <a:spcPts val="0"/>
              </a:spcAft>
              <a:buNone/>
              <a:defRPr/>
            </a:pPr>
            <a:r>
              <a:rPr lang="en-US" sz="2000" b="1" u="sng" dirty="0">
                <a:latin typeface="Arial" panose="020B0604020202020204" pitchFamily="34" charset="0"/>
                <a:cs typeface="Arial" panose="020B0604020202020204" pitchFamily="34" charset="0"/>
              </a:rPr>
              <a:t>TPSID Program Eligibility and University Centers of Excellence in </a:t>
            </a:r>
          </a:p>
          <a:p>
            <a:pPr marL="365760" indent="-256032" eaLnBrk="1" fontAlgn="auto" hangingPunct="1">
              <a:lnSpc>
                <a:spcPct val="80000"/>
              </a:lnSpc>
              <a:spcAft>
                <a:spcPts val="0"/>
              </a:spcAft>
              <a:buNone/>
              <a:defRPr/>
            </a:pPr>
            <a:r>
              <a:rPr lang="en-US" sz="2000" b="1" u="sng" dirty="0">
                <a:latin typeface="Arial" panose="020B0604020202020204" pitchFamily="34" charset="0"/>
                <a:cs typeface="Arial" panose="020B0604020202020204" pitchFamily="34" charset="0"/>
              </a:rPr>
              <a:t>Disability (UCEDs) (continued)</a:t>
            </a:r>
          </a:p>
          <a:p>
            <a:pPr marL="365760" indent="-256032" eaLnBrk="1" fontAlgn="auto" hangingPunct="1">
              <a:lnSpc>
                <a:spcPct val="80000"/>
              </a:lnSpc>
              <a:spcAft>
                <a:spcPts val="0"/>
              </a:spcAft>
              <a:buNone/>
              <a:defRPr/>
            </a:pPr>
            <a:endParaRPr lang="en-US" sz="2000" b="1" u="sng" dirty="0">
              <a:latin typeface="Arial" panose="020B0604020202020204" pitchFamily="34" charset="0"/>
              <a:cs typeface="Arial" panose="020B0604020202020204" pitchFamily="34" charset="0"/>
            </a:endParaRPr>
          </a:p>
          <a:p>
            <a:pPr marL="365760" indent="-256032" eaLnBrk="1" fontAlgn="auto" hangingPunct="1">
              <a:lnSpc>
                <a:spcPct val="80000"/>
              </a:lnSpc>
              <a:spcAft>
                <a:spcPts val="0"/>
              </a:spcAft>
              <a:buFont typeface="Wingdings 3" pitchFamily="18" charset="2"/>
              <a:buNone/>
              <a:defRPr/>
            </a:pPr>
            <a:r>
              <a:rPr lang="en-US" sz="2000" dirty="0">
                <a:latin typeface="Arial" panose="020B0604020202020204" pitchFamily="34" charset="0"/>
                <a:cs typeface="Arial" panose="020B0604020202020204" pitchFamily="34" charset="0"/>
              </a:rPr>
              <a:t> All eligible applicants will want to carefully consider a role that is in the</a:t>
            </a:r>
          </a:p>
          <a:p>
            <a:pPr marL="365760" indent="-256032" eaLnBrk="1" fontAlgn="auto" hangingPunct="1">
              <a:lnSpc>
                <a:spcPct val="80000"/>
              </a:lnSpc>
              <a:spcAft>
                <a:spcPts val="0"/>
              </a:spcAft>
              <a:buFont typeface="Wingdings 3" pitchFamily="18" charset="2"/>
              <a:buNone/>
              <a:defRPr/>
            </a:pPr>
            <a:r>
              <a:rPr lang="en-US" sz="2000" dirty="0">
                <a:latin typeface="Arial" panose="020B0604020202020204" pitchFamily="34" charset="0"/>
                <a:cs typeface="Arial" panose="020B0604020202020204" pitchFamily="34" charset="0"/>
              </a:rPr>
              <a:t>overall best interest of their program/project. </a:t>
            </a:r>
          </a:p>
          <a:p>
            <a:pPr marL="365760" indent="-256032" eaLnBrk="1" fontAlgn="auto" hangingPunct="1">
              <a:lnSpc>
                <a:spcPct val="80000"/>
              </a:lnSpc>
              <a:spcAft>
                <a:spcPts val="0"/>
              </a:spcAft>
              <a:buFont typeface="Wingdings 3" pitchFamily="18" charset="2"/>
              <a:buNone/>
              <a:defRPr/>
            </a:pPr>
            <a:endParaRPr lang="en-US" sz="2000" dirty="0">
              <a:latin typeface="Arial" panose="020B0604020202020204" pitchFamily="34" charset="0"/>
              <a:cs typeface="Arial" panose="020B0604020202020204" pitchFamily="34" charset="0"/>
            </a:endParaRPr>
          </a:p>
          <a:p>
            <a:pPr marL="365760" indent="-256032" eaLnBrk="1" fontAlgn="auto" hangingPunct="1">
              <a:lnSpc>
                <a:spcPct val="80000"/>
              </a:lnSpc>
              <a:spcAft>
                <a:spcPts val="0"/>
              </a:spcAft>
              <a:buFont typeface="Wingdings 3" pitchFamily="18" charset="2"/>
              <a:buNone/>
              <a:defRPr/>
            </a:pPr>
            <a:r>
              <a:rPr lang="en-US" sz="2000" dirty="0">
                <a:latin typeface="Arial" panose="020B0604020202020204" pitchFamily="34" charset="0"/>
                <a:cs typeface="Arial" panose="020B0604020202020204" pitchFamily="34" charset="0"/>
              </a:rPr>
              <a:t> Applicants that decide to allow an IHE other than the one that will have</a:t>
            </a:r>
          </a:p>
          <a:p>
            <a:pPr marL="365760" indent="-256032" eaLnBrk="1" fontAlgn="auto" hangingPunct="1">
              <a:lnSpc>
                <a:spcPct val="80000"/>
              </a:lnSpc>
              <a:spcAft>
                <a:spcPts val="0"/>
              </a:spcAft>
              <a:buFont typeface="Wingdings 3" pitchFamily="18" charset="2"/>
              <a:buNone/>
              <a:defRPr/>
            </a:pPr>
            <a:r>
              <a:rPr lang="en-US" sz="2000" dirty="0">
                <a:latin typeface="Arial" panose="020B0604020202020204" pitchFamily="34" charset="0"/>
                <a:cs typeface="Arial" panose="020B0604020202020204" pitchFamily="34" charset="0"/>
              </a:rPr>
              <a:t>the CTP program at their IHE serve as the lead applicant, </a:t>
            </a:r>
            <a:r>
              <a:rPr lang="en-US" sz="2000" b="1" dirty="0">
                <a:latin typeface="Arial" panose="020B0604020202020204" pitchFamily="34" charset="0"/>
                <a:cs typeface="Arial" panose="020B0604020202020204" pitchFamily="34" charset="0"/>
              </a:rPr>
              <a:t>may want to </a:t>
            </a:r>
          </a:p>
          <a:p>
            <a:pPr marL="365760" indent="-256032" eaLnBrk="1" fontAlgn="auto" hangingPunct="1">
              <a:lnSpc>
                <a:spcPct val="80000"/>
              </a:lnSpc>
              <a:spcAft>
                <a:spcPts val="0"/>
              </a:spcAft>
              <a:buFont typeface="Wingdings 3" pitchFamily="18" charset="2"/>
              <a:buNone/>
              <a:defRPr/>
            </a:pPr>
            <a:r>
              <a:rPr lang="en-US" sz="2000" b="1" dirty="0">
                <a:latin typeface="Arial" panose="020B0604020202020204" pitchFamily="34" charset="0"/>
                <a:cs typeface="Arial" panose="020B0604020202020204" pitchFamily="34" charset="0"/>
              </a:rPr>
              <a:t>consider how the grant would benefit by having the IHE that is not</a:t>
            </a:r>
          </a:p>
          <a:p>
            <a:pPr marL="365760" indent="-256032" eaLnBrk="1" fontAlgn="auto" hangingPunct="1">
              <a:lnSpc>
                <a:spcPct val="80000"/>
              </a:lnSpc>
              <a:spcAft>
                <a:spcPts val="0"/>
              </a:spcAft>
              <a:buFont typeface="Wingdings 3" pitchFamily="18" charset="2"/>
              <a:buNone/>
              <a:defRPr/>
            </a:pPr>
            <a:r>
              <a:rPr lang="en-US" sz="2000" b="1" dirty="0">
                <a:latin typeface="Arial" panose="020B0604020202020204" pitchFamily="34" charset="0"/>
                <a:cs typeface="Arial" panose="020B0604020202020204" pitchFamily="34" charset="0"/>
              </a:rPr>
              <a:t>going to have the comprehensive transition program at their school, </a:t>
            </a:r>
          </a:p>
          <a:p>
            <a:pPr marL="365760" indent="-256032" eaLnBrk="1" fontAlgn="auto" hangingPunct="1">
              <a:lnSpc>
                <a:spcPct val="80000"/>
              </a:lnSpc>
              <a:spcAft>
                <a:spcPts val="0"/>
              </a:spcAft>
              <a:buFont typeface="Wingdings 3" pitchFamily="18" charset="2"/>
              <a:buNone/>
              <a:defRPr/>
            </a:pPr>
            <a:r>
              <a:rPr lang="en-US" sz="2000" b="1" dirty="0">
                <a:latin typeface="Arial" panose="020B0604020202020204" pitchFamily="34" charset="0"/>
                <a:cs typeface="Arial" panose="020B0604020202020204" pitchFamily="34" charset="0"/>
              </a:rPr>
              <a:t>serve as the lead applicant.</a:t>
            </a:r>
            <a:br>
              <a:rPr lang="en-US" sz="2000" b="1" dirty="0">
                <a:latin typeface="Arial" panose="020B0604020202020204" pitchFamily="34" charset="0"/>
                <a:cs typeface="Arial" panose="020B0604020202020204" pitchFamily="34" charset="0"/>
              </a:rPr>
            </a:br>
            <a:br>
              <a:rPr lang="en-US" sz="2000" dirty="0">
                <a:latin typeface="Arial" panose="020B0604020202020204" pitchFamily="34" charset="0"/>
                <a:cs typeface="Arial" panose="020B0604020202020204" pitchFamily="34" charset="0"/>
              </a:rPr>
            </a:br>
            <a:endParaRPr lang="en-US" sz="2000" dirty="0">
              <a:latin typeface="Arial" panose="020B0604020202020204" pitchFamily="34" charset="0"/>
              <a:cs typeface="Arial" panose="020B0604020202020204" pitchFamily="34" charset="0"/>
            </a:endParaRPr>
          </a:p>
          <a:p>
            <a:pPr marL="0" indent="0" eaLnBrk="1" fontAlgn="auto" hangingPunct="1">
              <a:spcBef>
                <a:spcPts val="0"/>
              </a:spcBef>
              <a:spcAft>
                <a:spcPts val="0"/>
              </a:spcAft>
              <a:buFont typeface="Wingdings 3" pitchFamily="18" charset="2"/>
              <a:buNone/>
              <a:defRPr/>
            </a:pPr>
            <a:endParaRPr lang="en-US" sz="2000" b="1" dirty="0">
              <a:latin typeface="Arial" panose="020B0604020202020204" pitchFamily="34" charset="0"/>
              <a:cs typeface="Arial" panose="020B0604020202020204" pitchFamily="34" charset="0"/>
            </a:endParaRPr>
          </a:p>
          <a:p>
            <a:pPr marL="365760" indent="-256032" eaLnBrk="1" fontAlgn="auto" hangingPunct="1">
              <a:spcAft>
                <a:spcPts val="0"/>
              </a:spcAft>
              <a:buFontTx/>
              <a:buNone/>
              <a:defRPr/>
            </a:pPr>
            <a:endParaRPr lang="en-US" sz="2000" dirty="0">
              <a:latin typeface="Arial" panose="020B0604020202020204" pitchFamily="34" charset="0"/>
              <a:cs typeface="Arial" panose="020B0604020202020204" pitchFamily="34" charset="0"/>
            </a:endParaRPr>
          </a:p>
        </p:txBody>
      </p:sp>
      <p:sp>
        <p:nvSpPr>
          <p:cNvPr id="16387" name="Rectangle 35"/>
          <p:cNvSpPr>
            <a:spLocks noGrp="1" noChangeArrowheads="1"/>
          </p:cNvSpPr>
          <p:nvPr>
            <p:ph type="ftr" sz="quarter" idx="11"/>
          </p:nvPr>
        </p:nvSpPr>
        <p:spPr bwMode="auto">
          <a:xfrm>
            <a:off x="1905000" y="6096000"/>
            <a:ext cx="4724400" cy="228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r>
              <a:rPr lang="en-US" altLang="en-US" sz="1400" dirty="0">
                <a:latin typeface="Times New Roman" pitchFamily="18" charset="0"/>
              </a:rPr>
              <a:t>US Dept of Education- Office of Postsecondary Education</a:t>
            </a:r>
          </a:p>
        </p:txBody>
      </p:sp>
      <p:sp>
        <p:nvSpPr>
          <p:cNvPr id="16388" name="Rectangle 36"/>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fld id="{44B9F559-19F7-4B20-9392-F5CCE644C5C6}" type="slidenum">
              <a:rPr lang="en-US" altLang="en-US" sz="1400" smtClean="0">
                <a:latin typeface="Times New Roman" pitchFamily="18" charset="0"/>
              </a:rPr>
              <a:pPr eaLnBrk="1" hangingPunct="1">
                <a:spcBef>
                  <a:spcPct val="0"/>
                </a:spcBef>
                <a:buClrTx/>
                <a:buSzTx/>
                <a:buFontTx/>
                <a:buNone/>
              </a:pPr>
              <a:t>9</a:t>
            </a:fld>
            <a:endParaRPr lang="en-US" altLang="en-US" sz="1400">
              <a:latin typeface="Times New Roman" pitchFamily="18" charset="0"/>
            </a:endParaRPr>
          </a:p>
        </p:txBody>
      </p:sp>
      <p:sp>
        <p:nvSpPr>
          <p:cNvPr id="6148" name="Rectangle 2"/>
          <p:cNvSpPr>
            <a:spLocks noGrp="1" noChangeArrowheads="1"/>
          </p:cNvSpPr>
          <p:nvPr>
            <p:ph type="title"/>
          </p:nvPr>
        </p:nvSpPr>
        <p:spPr>
          <a:xfrm>
            <a:off x="1171575" y="93662"/>
            <a:ext cx="7696200" cy="769937"/>
          </a:xfrm>
          <a:extLst>
            <a:ext uri="{909E8E84-426E-40DD-AFC4-6F175D3DCCD1}">
              <a14:hiddenFill xmlns:a14="http://schemas.microsoft.com/office/drawing/2010/main">
                <a:solidFill>
                  <a:srgbClr val="FFFFFF"/>
                </a:solidFill>
              </a14:hiddenFill>
            </a:ext>
          </a:extLst>
        </p:spPr>
        <p:txBody>
          <a:bodyPr/>
          <a:lstStyle/>
          <a:p>
            <a:pPr eaLnBrk="1" fontAlgn="auto" hangingPunct="1">
              <a:spcAft>
                <a:spcPts val="0"/>
              </a:spcAft>
              <a:defRPr/>
            </a:pPr>
            <a:r>
              <a:rPr lang="en-US" altLang="en-US" sz="3600" dirty="0">
                <a:solidFill>
                  <a:schemeClr val="tx1"/>
                </a:solidFill>
                <a:effectLst/>
                <a:latin typeface="Arial" panose="020B0604020202020204" pitchFamily="34" charset="0"/>
                <a:cs typeface="Arial" panose="020B0604020202020204" pitchFamily="34" charset="0"/>
              </a:rPr>
              <a:t>TPSID Program Description</a:t>
            </a:r>
          </a:p>
        </p:txBody>
      </p:sp>
    </p:spTree>
    <p:extLst>
      <p:ext uri="{BB962C8B-B14F-4D97-AF65-F5344CB8AC3E}">
        <p14:creationId xmlns:p14="http://schemas.microsoft.com/office/powerpoint/2010/main" val="2510706087"/>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Number Placeholder 2"/>
          <p:cNvSpPr>
            <a:spLocks noGrp="1"/>
          </p:cNvSpPr>
          <p:nvPr>
            <p:ph type="sldNum" sz="quarter" idx="12"/>
          </p:nvPr>
        </p:nvSpPr>
        <p:spPr bwMode="auto">
          <a:xfrm>
            <a:off x="6781800" y="6248400"/>
            <a:ext cx="190500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fld id="{68222FB4-A6CE-4342-9472-210823F22995}" type="slidenum">
              <a:rPr lang="en-US" altLang="en-US" sz="1000" smtClean="0">
                <a:latin typeface="Times New Roman" pitchFamily="18" charset="0"/>
              </a:rPr>
              <a:pPr eaLnBrk="1" hangingPunct="1">
                <a:spcBef>
                  <a:spcPct val="0"/>
                </a:spcBef>
                <a:buClrTx/>
                <a:buSzTx/>
                <a:buFontTx/>
                <a:buNone/>
              </a:pPr>
              <a:t>90</a:t>
            </a:fld>
            <a:endParaRPr lang="en-US" altLang="en-US" sz="1000">
              <a:latin typeface="Times New Roman" pitchFamily="18" charset="0"/>
            </a:endParaRPr>
          </a:p>
        </p:txBody>
      </p:sp>
      <p:sp>
        <p:nvSpPr>
          <p:cNvPr id="8" name="Rectangle 2"/>
          <p:cNvSpPr txBox="1">
            <a:spLocks noChangeArrowheads="1"/>
          </p:cNvSpPr>
          <p:nvPr/>
        </p:nvSpPr>
        <p:spPr>
          <a:xfrm>
            <a:off x="682625" y="219075"/>
            <a:ext cx="8461375" cy="762000"/>
          </a:xfrm>
          <a:prstGeom prst="rect">
            <a:avLst/>
          </a:prstGeom>
        </p:spPr>
        <p:txBody>
          <a:bodyPr/>
          <a:lstStyle/>
          <a:p>
            <a:pPr>
              <a:defRPr/>
            </a:pPr>
            <a:r>
              <a:rPr lang="en-US" b="1" kern="0" dirty="0">
                <a:solidFill>
                  <a:schemeClr val="tx1">
                    <a:lumMod val="65000"/>
                    <a:lumOff val="35000"/>
                  </a:schemeClr>
                </a:solidFill>
                <a:latin typeface="Arial" panose="020B0604020202020204" pitchFamily="34" charset="0"/>
                <a:ea typeface="+mj-ea"/>
                <a:cs typeface="Arial" panose="020B0604020202020204" pitchFamily="34" charset="0"/>
              </a:rPr>
              <a:t>Questions about your application?</a:t>
            </a:r>
          </a:p>
          <a:p>
            <a:pPr>
              <a:defRPr/>
            </a:pPr>
            <a:endParaRPr lang="en-US" b="1" kern="0" dirty="0">
              <a:solidFill>
                <a:schemeClr val="tx1">
                  <a:lumMod val="65000"/>
                  <a:lumOff val="35000"/>
                </a:schemeClr>
              </a:solidFill>
              <a:latin typeface="Arial" panose="020B0604020202020204" pitchFamily="34" charset="0"/>
              <a:ea typeface="+mj-ea"/>
              <a:cs typeface="Arial" panose="020B0604020202020204" pitchFamily="34" charset="0"/>
            </a:endParaRPr>
          </a:p>
          <a:p>
            <a:pPr>
              <a:defRPr/>
            </a:pPr>
            <a:endParaRPr lang="en-US" b="1" kern="0" dirty="0">
              <a:solidFill>
                <a:schemeClr val="tx1">
                  <a:lumMod val="65000"/>
                  <a:lumOff val="35000"/>
                </a:schemeClr>
              </a:solidFill>
              <a:latin typeface="Arial" panose="020B0604020202020204" pitchFamily="34" charset="0"/>
              <a:ea typeface="+mj-ea"/>
              <a:cs typeface="Arial" panose="020B0604020202020204" pitchFamily="34" charset="0"/>
            </a:endParaRPr>
          </a:p>
        </p:txBody>
      </p:sp>
      <p:sp>
        <p:nvSpPr>
          <p:cNvPr id="3" name="Title 2" descr="https://ifap.ed.gov/help-contact-information-school-participation-division&#10;">
            <a:extLst>
              <a:ext uri="{FF2B5EF4-FFF2-40B4-BE49-F238E27FC236}">
                <a16:creationId xmlns:a16="http://schemas.microsoft.com/office/drawing/2014/main" id="{AB78C57E-1325-406A-BECF-5039D84A86B8}"/>
              </a:ext>
            </a:extLst>
          </p:cNvPr>
          <p:cNvSpPr>
            <a:spLocks noGrp="1"/>
          </p:cNvSpPr>
          <p:nvPr>
            <p:ph type="title" idx="4294967295"/>
          </p:nvPr>
        </p:nvSpPr>
        <p:spPr>
          <a:xfrm>
            <a:off x="152400" y="1600200"/>
            <a:ext cx="8686800" cy="1323439"/>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000" b="1" i="0" u="sng"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Contact your School Participation Team</a:t>
            </a:r>
            <a:r>
              <a:rPr kumimoji="0" lang="en-US" sz="20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0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hlinkClick r:id="rId3"/>
              </a:rPr>
              <a:t>https://ifap.ed.gov/help-contact-information-school-participation-division</a:t>
            </a:r>
            <a:endParaRPr kumimoji="0" lang="en-US" sz="20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endParaRPr>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35"/>
          <p:cNvSpPr>
            <a:spLocks noGrp="1" noChangeArrowheads="1"/>
          </p:cNvSpPr>
          <p:nvPr>
            <p:ph type="ftr" sz="quarter" idx="11"/>
          </p:nvPr>
        </p:nvSpPr>
        <p:spPr bwMode="auto">
          <a:xfrm>
            <a:off x="2057400" y="6477000"/>
            <a:ext cx="5486400" cy="228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r>
              <a:rPr lang="en-US" altLang="en-US" sz="1400">
                <a:latin typeface="Times New Roman" pitchFamily="18" charset="0"/>
              </a:rPr>
              <a:t>US Dept of Education- Office of Postsecondary Education</a:t>
            </a:r>
          </a:p>
        </p:txBody>
      </p:sp>
      <p:sp>
        <p:nvSpPr>
          <p:cNvPr id="72707" name="Rectangle 36"/>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fld id="{EDE40B48-2679-425E-AF9A-A619EEE7DFC7}" type="slidenum">
              <a:rPr lang="en-US" altLang="en-US" sz="1400" smtClean="0">
                <a:latin typeface="Times New Roman" pitchFamily="18" charset="0"/>
              </a:rPr>
              <a:pPr eaLnBrk="1" hangingPunct="1">
                <a:spcBef>
                  <a:spcPct val="0"/>
                </a:spcBef>
                <a:buClrTx/>
                <a:buSzTx/>
                <a:buFontTx/>
                <a:buNone/>
              </a:pPr>
              <a:t>91</a:t>
            </a:fld>
            <a:endParaRPr lang="en-US" altLang="en-US" sz="1400">
              <a:latin typeface="Times New Roman" pitchFamily="18" charset="0"/>
            </a:endParaRPr>
          </a:p>
        </p:txBody>
      </p:sp>
      <p:sp>
        <p:nvSpPr>
          <p:cNvPr id="30724" name="Rectangle 6"/>
          <p:cNvSpPr>
            <a:spLocks noGrp="1" noChangeArrowheads="1"/>
          </p:cNvSpPr>
          <p:nvPr>
            <p:ph type="title" idx="4294967295"/>
          </p:nvPr>
        </p:nvSpPr>
        <p:spPr>
          <a:xfrm>
            <a:off x="381000" y="228600"/>
            <a:ext cx="7772400" cy="11906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eaLnBrk="1" fontAlgn="auto" hangingPunct="1">
              <a:spcAft>
                <a:spcPts val="0"/>
              </a:spcAft>
              <a:defRPr/>
            </a:pPr>
            <a:r>
              <a:rPr lang="en-US" altLang="en-US" sz="3600" dirty="0">
                <a:solidFill>
                  <a:schemeClr val="tx1"/>
                </a:solidFill>
                <a:effectLst/>
                <a:latin typeface="Arial" panose="020B0604020202020204" pitchFamily="34" charset="0"/>
                <a:cs typeface="Arial" panose="020B0604020202020204" pitchFamily="34" charset="0"/>
              </a:rPr>
              <a:t>Government Performance and Results Act (GPRA)</a:t>
            </a:r>
          </a:p>
        </p:txBody>
      </p:sp>
      <p:sp>
        <p:nvSpPr>
          <p:cNvPr id="72709" name="Rectangle 7"/>
          <p:cNvSpPr>
            <a:spLocks noGrp="1" noChangeArrowheads="1"/>
          </p:cNvSpPr>
          <p:nvPr>
            <p:ph type="body" idx="4294967295"/>
          </p:nvPr>
        </p:nvSpPr>
        <p:spPr>
          <a:xfrm>
            <a:off x="380999" y="1676400"/>
            <a:ext cx="8266113" cy="4114800"/>
          </a:xfrm>
        </p:spPr>
        <p:txBody>
          <a:bodyPr/>
          <a:lstStyle/>
          <a:p>
            <a:pPr eaLnBrk="1" hangingPunct="1">
              <a:lnSpc>
                <a:spcPct val="90000"/>
              </a:lnSpc>
              <a:buNone/>
            </a:pPr>
            <a:r>
              <a:rPr lang="en-US" sz="2000" dirty="0">
                <a:latin typeface="Arial" panose="020B0604020202020204" pitchFamily="34" charset="0"/>
                <a:cs typeface="Arial" panose="020B0604020202020204" pitchFamily="34" charset="0"/>
              </a:rPr>
              <a:t>The Government Performance and Results Act of 1993 (GPRA) is a </a:t>
            </a:r>
          </a:p>
          <a:p>
            <a:pPr eaLnBrk="1" hangingPunct="1">
              <a:lnSpc>
                <a:spcPct val="90000"/>
              </a:lnSpc>
              <a:buNone/>
            </a:pPr>
            <a:r>
              <a:rPr lang="en-US" sz="2000" dirty="0">
                <a:latin typeface="Arial" panose="020B0604020202020204" pitchFamily="34" charset="0"/>
                <a:cs typeface="Arial" panose="020B0604020202020204" pitchFamily="34" charset="0"/>
              </a:rPr>
              <a:t>straightforward statute that requires all federal agencies to manage </a:t>
            </a:r>
          </a:p>
          <a:p>
            <a:pPr eaLnBrk="1" hangingPunct="1">
              <a:lnSpc>
                <a:spcPct val="90000"/>
              </a:lnSpc>
              <a:buNone/>
            </a:pPr>
            <a:r>
              <a:rPr lang="en-US" sz="2000" dirty="0">
                <a:latin typeface="Arial" panose="020B0604020202020204" pitchFamily="34" charset="0"/>
                <a:cs typeface="Arial" panose="020B0604020202020204" pitchFamily="34" charset="0"/>
              </a:rPr>
              <a:t>their activities with attention to the consequences of those activities. </a:t>
            </a:r>
          </a:p>
          <a:p>
            <a:pPr eaLnBrk="1" hangingPunct="1">
              <a:lnSpc>
                <a:spcPct val="90000"/>
              </a:lnSpc>
              <a:buNone/>
            </a:pPr>
            <a:r>
              <a:rPr lang="en-US" sz="2000" dirty="0">
                <a:latin typeface="Arial" panose="020B0604020202020204" pitchFamily="34" charset="0"/>
                <a:cs typeface="Arial" panose="020B0604020202020204" pitchFamily="34" charset="0"/>
              </a:rPr>
              <a:t>Each agency is to clearly state what it intends to accomplish, identify </a:t>
            </a:r>
          </a:p>
          <a:p>
            <a:pPr eaLnBrk="1" hangingPunct="1">
              <a:lnSpc>
                <a:spcPct val="90000"/>
              </a:lnSpc>
              <a:buNone/>
            </a:pPr>
            <a:r>
              <a:rPr lang="en-US" sz="2000" dirty="0">
                <a:latin typeface="Arial" panose="020B0604020202020204" pitchFamily="34" charset="0"/>
                <a:cs typeface="Arial" panose="020B0604020202020204" pitchFamily="34" charset="0"/>
              </a:rPr>
              <a:t>the resources required, and periodically report their progress to the </a:t>
            </a:r>
          </a:p>
          <a:p>
            <a:pPr eaLnBrk="1" hangingPunct="1">
              <a:lnSpc>
                <a:spcPct val="90000"/>
              </a:lnSpc>
              <a:buNone/>
            </a:pPr>
            <a:r>
              <a:rPr lang="en-US" sz="2000" dirty="0">
                <a:latin typeface="Arial" panose="020B0604020202020204" pitchFamily="34" charset="0"/>
                <a:cs typeface="Arial" panose="020B0604020202020204" pitchFamily="34" charset="0"/>
              </a:rPr>
              <a:t>Congress. </a:t>
            </a:r>
          </a:p>
          <a:p>
            <a:pPr eaLnBrk="1" hangingPunct="1">
              <a:lnSpc>
                <a:spcPct val="90000"/>
              </a:lnSpc>
              <a:buNone/>
            </a:pPr>
            <a:endParaRPr lang="en-US" sz="2000" dirty="0">
              <a:latin typeface="Arial" panose="020B0604020202020204" pitchFamily="34" charset="0"/>
              <a:cs typeface="Arial" panose="020B0604020202020204" pitchFamily="34" charset="0"/>
            </a:endParaRPr>
          </a:p>
          <a:p>
            <a:pPr eaLnBrk="1" hangingPunct="1">
              <a:lnSpc>
                <a:spcPct val="90000"/>
              </a:lnSpc>
              <a:buNone/>
            </a:pPr>
            <a:r>
              <a:rPr lang="en-US" sz="2000" dirty="0">
                <a:latin typeface="Arial" panose="020B0604020202020204" pitchFamily="34" charset="0"/>
                <a:cs typeface="Arial" panose="020B0604020202020204" pitchFamily="34" charset="0"/>
              </a:rPr>
              <a:t>In so doing, it is expected that the GPRA will contribute to</a:t>
            </a:r>
          </a:p>
          <a:p>
            <a:pPr eaLnBrk="1" hangingPunct="1">
              <a:lnSpc>
                <a:spcPct val="90000"/>
              </a:lnSpc>
              <a:buNone/>
            </a:pPr>
            <a:r>
              <a:rPr lang="en-US" sz="2000" dirty="0">
                <a:latin typeface="Arial" panose="020B0604020202020204" pitchFamily="34" charset="0"/>
                <a:cs typeface="Arial" panose="020B0604020202020204" pitchFamily="34" charset="0"/>
              </a:rPr>
              <a:t>improvements in accountability for the expenditures of public funds, </a:t>
            </a:r>
          </a:p>
          <a:p>
            <a:pPr eaLnBrk="1" hangingPunct="1">
              <a:lnSpc>
                <a:spcPct val="90000"/>
              </a:lnSpc>
              <a:buNone/>
            </a:pPr>
            <a:r>
              <a:rPr lang="en-US" sz="2000" dirty="0">
                <a:latin typeface="Arial" panose="020B0604020202020204" pitchFamily="34" charset="0"/>
                <a:cs typeface="Arial" panose="020B0604020202020204" pitchFamily="34" charset="0"/>
              </a:rPr>
              <a:t>improve Congressional decision-making through more objective </a:t>
            </a:r>
          </a:p>
          <a:p>
            <a:pPr eaLnBrk="1" hangingPunct="1">
              <a:lnSpc>
                <a:spcPct val="90000"/>
              </a:lnSpc>
              <a:buNone/>
            </a:pPr>
            <a:r>
              <a:rPr lang="en-US" sz="2000" dirty="0">
                <a:latin typeface="Arial" panose="020B0604020202020204" pitchFamily="34" charset="0"/>
                <a:cs typeface="Arial" panose="020B0604020202020204" pitchFamily="34" charset="0"/>
              </a:rPr>
              <a:t>information on the effectiveness of federal programs, and promote a </a:t>
            </a:r>
          </a:p>
          <a:p>
            <a:pPr eaLnBrk="1" hangingPunct="1">
              <a:lnSpc>
                <a:spcPct val="90000"/>
              </a:lnSpc>
              <a:buNone/>
            </a:pPr>
            <a:r>
              <a:rPr lang="en-US" sz="2000" dirty="0">
                <a:latin typeface="Arial" panose="020B0604020202020204" pitchFamily="34" charset="0"/>
                <a:cs typeface="Arial" panose="020B0604020202020204" pitchFamily="34" charset="0"/>
              </a:rPr>
              <a:t>new government focus on results, service delivery, and customer </a:t>
            </a:r>
          </a:p>
          <a:p>
            <a:pPr eaLnBrk="1" hangingPunct="1">
              <a:lnSpc>
                <a:spcPct val="90000"/>
              </a:lnSpc>
              <a:buNone/>
            </a:pPr>
            <a:r>
              <a:rPr lang="en-US" sz="2000" dirty="0">
                <a:latin typeface="Arial" panose="020B0604020202020204" pitchFamily="34" charset="0"/>
                <a:cs typeface="Arial" panose="020B0604020202020204" pitchFamily="34" charset="0"/>
              </a:rPr>
              <a:t>satisfaction.</a:t>
            </a:r>
          </a:p>
          <a:p>
            <a:pPr eaLnBrk="1" hangingPunct="1">
              <a:lnSpc>
                <a:spcPct val="90000"/>
              </a:lnSpc>
              <a:buFontTx/>
              <a:buNone/>
            </a:pPr>
            <a:endParaRPr lang="en-US" altLang="en-US" sz="1800" dirty="0">
              <a:latin typeface="Arial" pitchFamily="34" charset="0"/>
              <a:cs typeface="Arial" pitchFamily="34" charset="0"/>
            </a:endParaRPr>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3"/>
          <p:cNvSpPr>
            <a:spLocks noGrp="1" noChangeArrowheads="1"/>
          </p:cNvSpPr>
          <p:nvPr>
            <p:ph idx="1"/>
          </p:nvPr>
        </p:nvSpPr>
        <p:spPr>
          <a:xfrm>
            <a:off x="446005" y="1371600"/>
            <a:ext cx="8229600" cy="4525963"/>
          </a:xfrm>
        </p:spPr>
        <p:txBody>
          <a:bodyPr/>
          <a:lstStyle/>
          <a:p>
            <a:pPr eaLnBrk="1" hangingPunct="1">
              <a:lnSpc>
                <a:spcPct val="80000"/>
              </a:lnSpc>
              <a:defRPr/>
            </a:pPr>
            <a:r>
              <a:rPr lang="en-US" altLang="en-US" sz="2400" dirty="0">
                <a:latin typeface="Arial" panose="020B0604020202020204" pitchFamily="34" charset="0"/>
                <a:cs typeface="Arial" panose="020B0604020202020204" pitchFamily="34" charset="0"/>
              </a:rPr>
              <a:t>All TPSID program grantees are required to submit annual performance reports to the TPSID program office. </a:t>
            </a:r>
          </a:p>
          <a:p>
            <a:pPr eaLnBrk="1" hangingPunct="1">
              <a:lnSpc>
                <a:spcPct val="80000"/>
              </a:lnSpc>
              <a:defRPr/>
            </a:pPr>
            <a:endParaRPr lang="en-US" altLang="en-US" sz="2400" dirty="0">
              <a:latin typeface="Arial" panose="020B0604020202020204" pitchFamily="34" charset="0"/>
              <a:cs typeface="Arial" panose="020B0604020202020204" pitchFamily="34" charset="0"/>
            </a:endParaRPr>
          </a:p>
          <a:p>
            <a:pPr marL="109537" indent="0" algn="ctr">
              <a:buNone/>
            </a:pPr>
            <a:r>
              <a:rPr lang="en-US" sz="2400" b="1" u="heavy" dirty="0">
                <a:latin typeface="Arial" panose="020B0604020202020204" pitchFamily="34" charset="0"/>
                <a:cs typeface="Arial" panose="020B0604020202020204" pitchFamily="34" charset="0"/>
              </a:rPr>
              <a:t>TPSID Program Performance Measure</a:t>
            </a:r>
            <a:r>
              <a:rPr lang="en-US" sz="2400" dirty="0">
                <a:latin typeface="Arial" panose="020B0604020202020204" pitchFamily="34" charset="0"/>
                <a:cs typeface="Arial" panose="020B0604020202020204" pitchFamily="34" charset="0"/>
              </a:rPr>
              <a:t>: </a:t>
            </a:r>
          </a:p>
          <a:p>
            <a:endParaRPr lang="en-US" sz="1800" b="1" dirty="0">
              <a:latin typeface="Arial" panose="020B0604020202020204" pitchFamily="34" charset="0"/>
              <a:cs typeface="Arial" panose="020B0604020202020204" pitchFamily="34" charset="0"/>
            </a:endParaRPr>
          </a:p>
          <a:p>
            <a:r>
              <a:rPr lang="en-US" sz="1800" b="1" dirty="0">
                <a:latin typeface="Arial" panose="020B0604020202020204" pitchFamily="34" charset="0"/>
                <a:cs typeface="Arial" panose="020B0604020202020204" pitchFamily="34" charset="0"/>
              </a:rPr>
              <a:t>The Secretary has established the following key performance measure for assessing the effectiveness of the TPSID program</a:t>
            </a:r>
            <a:r>
              <a:rPr lang="en-US" sz="1800" dirty="0">
                <a:latin typeface="Arial" panose="020B0604020202020204" pitchFamily="34" charset="0"/>
                <a:cs typeface="Arial" panose="020B0604020202020204" pitchFamily="34" charset="0"/>
              </a:rPr>
              <a:t>: </a:t>
            </a:r>
          </a:p>
          <a:p>
            <a:endParaRPr lang="en-US" sz="1800" dirty="0">
              <a:latin typeface="Arial" panose="020B0604020202020204" pitchFamily="34" charset="0"/>
              <a:cs typeface="Arial" panose="020B0604020202020204" pitchFamily="34" charset="0"/>
            </a:endParaRPr>
          </a:p>
          <a:p>
            <a:r>
              <a:rPr lang="en-US" sz="1800" dirty="0">
                <a:latin typeface="Arial" panose="020B0604020202020204" pitchFamily="34" charset="0"/>
                <a:cs typeface="Arial" panose="020B0604020202020204" pitchFamily="34" charset="0"/>
              </a:rPr>
              <a:t>The percentage of students with intellectual disabilities who are enrolled in programs funded under TPSID who complete the programs and obtain a meaningful credential, as defined by the TPSID Program Coordinating Center established under section 777(b) of HEA and approved by the Department.</a:t>
            </a:r>
          </a:p>
          <a:p>
            <a:pPr eaLnBrk="1" hangingPunct="1">
              <a:lnSpc>
                <a:spcPct val="80000"/>
              </a:lnSpc>
              <a:defRPr/>
            </a:pPr>
            <a:endParaRPr lang="en-US" altLang="en-US" sz="2400" dirty="0">
              <a:latin typeface="Arial" panose="020B0604020202020204" pitchFamily="34" charset="0"/>
              <a:cs typeface="Arial" panose="020B0604020202020204" pitchFamily="34" charset="0"/>
            </a:endParaRPr>
          </a:p>
          <a:p>
            <a:pPr eaLnBrk="1" hangingPunct="1">
              <a:lnSpc>
                <a:spcPct val="80000"/>
              </a:lnSpc>
              <a:defRPr/>
            </a:pPr>
            <a:endParaRPr lang="en-US" altLang="en-US" sz="2400" dirty="0">
              <a:latin typeface="Arial" panose="020B0604020202020204" pitchFamily="34" charset="0"/>
              <a:cs typeface="Arial" panose="020B0604020202020204" pitchFamily="34" charset="0"/>
            </a:endParaRPr>
          </a:p>
          <a:p>
            <a:pPr marL="109537" indent="0" eaLnBrk="1" hangingPunct="1">
              <a:lnSpc>
                <a:spcPct val="80000"/>
              </a:lnSpc>
              <a:buFont typeface="Wingdings 3" pitchFamily="18" charset="2"/>
              <a:buNone/>
              <a:defRPr/>
            </a:pPr>
            <a:endParaRPr lang="en-US" altLang="en-US" sz="2400" dirty="0">
              <a:latin typeface="Arial" panose="020B0604020202020204" pitchFamily="34" charset="0"/>
              <a:cs typeface="Arial" panose="020B0604020202020204" pitchFamily="34" charset="0"/>
            </a:endParaRPr>
          </a:p>
          <a:p>
            <a:pPr marL="109537" indent="0" eaLnBrk="1" hangingPunct="1">
              <a:lnSpc>
                <a:spcPct val="80000"/>
              </a:lnSpc>
              <a:buFont typeface="Wingdings 3" pitchFamily="18" charset="2"/>
              <a:buNone/>
              <a:defRPr/>
            </a:pPr>
            <a:r>
              <a:rPr lang="en-US" altLang="en-US" sz="2800" dirty="0"/>
              <a:t> </a:t>
            </a:r>
            <a:endParaRPr lang="en-US" altLang="en-US" sz="2400" dirty="0"/>
          </a:p>
        </p:txBody>
      </p:sp>
      <p:sp>
        <p:nvSpPr>
          <p:cNvPr id="73731" name="Rectangle 35"/>
          <p:cNvSpPr>
            <a:spLocks noGrp="1" noChangeArrowheads="1"/>
          </p:cNvSpPr>
          <p:nvPr>
            <p:ph type="ftr" sz="quarter" idx="11"/>
          </p:nvPr>
        </p:nvSpPr>
        <p:spPr bwMode="auto">
          <a:xfrm>
            <a:off x="1600200" y="6400800"/>
            <a:ext cx="6019800" cy="30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r>
              <a:rPr lang="en-US" altLang="en-US" sz="1400">
                <a:latin typeface="Times New Roman" pitchFamily="18" charset="0"/>
              </a:rPr>
              <a:t>US Dept of Education- Office of Postsecondary Education</a:t>
            </a:r>
          </a:p>
        </p:txBody>
      </p:sp>
      <p:sp>
        <p:nvSpPr>
          <p:cNvPr id="73732" name="Rectangle 36"/>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fld id="{4D2F4F30-2B01-4076-A654-163A29F4A336}" type="slidenum">
              <a:rPr lang="en-US" altLang="en-US" sz="1400" smtClean="0">
                <a:latin typeface="Times New Roman" pitchFamily="18" charset="0"/>
              </a:rPr>
              <a:pPr eaLnBrk="1" hangingPunct="1">
                <a:spcBef>
                  <a:spcPct val="0"/>
                </a:spcBef>
                <a:buClrTx/>
                <a:buSzTx/>
                <a:buFontTx/>
                <a:buNone/>
              </a:pPr>
              <a:t>92</a:t>
            </a:fld>
            <a:endParaRPr lang="en-US" altLang="en-US" sz="1400">
              <a:latin typeface="Times New Roman" pitchFamily="18" charset="0"/>
            </a:endParaRPr>
          </a:p>
        </p:txBody>
      </p:sp>
      <p:sp>
        <p:nvSpPr>
          <p:cNvPr id="32772" name="Rectangle 2"/>
          <p:cNvSpPr>
            <a:spLocks noGrp="1" noChangeArrowheads="1"/>
          </p:cNvSpPr>
          <p:nvPr>
            <p:ph type="title"/>
          </p:nvPr>
        </p:nvSpPr>
        <p:spPr>
          <a:xfrm>
            <a:off x="228600" y="457200"/>
            <a:ext cx="8610600" cy="685800"/>
          </a:xfrm>
          <a:extLst>
            <a:ext uri="{909E8E84-426E-40DD-AFC4-6F175D3DCCD1}">
              <a14:hiddenFill xmlns:a14="http://schemas.microsoft.com/office/drawing/2010/main">
                <a:solidFill>
                  <a:srgbClr val="FFFFFF"/>
                </a:solidFill>
              </a14:hiddenFill>
            </a:ext>
          </a:extLst>
        </p:spPr>
        <p:txBody>
          <a:bodyPr>
            <a:normAutofit fontScale="90000"/>
          </a:bodyPr>
          <a:lstStyle/>
          <a:p>
            <a:pPr algn="ctr" eaLnBrk="1" fontAlgn="auto" hangingPunct="1">
              <a:spcAft>
                <a:spcPts val="0"/>
              </a:spcAft>
              <a:defRPr/>
            </a:pPr>
            <a:r>
              <a:rPr lang="en-US" altLang="en-US" dirty="0">
                <a:solidFill>
                  <a:schemeClr val="tx1"/>
                </a:solidFill>
                <a:effectLst/>
                <a:latin typeface="Arial" panose="020B0604020202020204" pitchFamily="34" charset="0"/>
                <a:cs typeface="Arial" panose="020B0604020202020204" pitchFamily="34" charset="0"/>
              </a:rPr>
              <a:t>TPSID Program </a:t>
            </a:r>
            <a:br>
              <a:rPr lang="en-US" altLang="en-US" dirty="0">
                <a:solidFill>
                  <a:schemeClr val="tx1"/>
                </a:solidFill>
                <a:effectLst/>
                <a:latin typeface="Arial" panose="020B0604020202020204" pitchFamily="34" charset="0"/>
                <a:cs typeface="Arial" panose="020B0604020202020204" pitchFamily="34" charset="0"/>
              </a:rPr>
            </a:br>
            <a:r>
              <a:rPr lang="en-US" altLang="en-US" dirty="0">
                <a:solidFill>
                  <a:schemeClr val="tx1"/>
                </a:solidFill>
                <a:effectLst/>
                <a:latin typeface="Arial" panose="020B0604020202020204" pitchFamily="34" charset="0"/>
                <a:cs typeface="Arial" panose="020B0604020202020204" pitchFamily="34" charset="0"/>
              </a:rPr>
              <a:t>Performance Measure</a:t>
            </a:r>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3"/>
          <p:cNvSpPr>
            <a:spLocks noGrp="1" noChangeArrowheads="1"/>
          </p:cNvSpPr>
          <p:nvPr>
            <p:ph idx="1"/>
          </p:nvPr>
        </p:nvSpPr>
        <p:spPr>
          <a:xfrm>
            <a:off x="417513" y="1295400"/>
            <a:ext cx="8229600" cy="4525963"/>
          </a:xfrm>
        </p:spPr>
        <p:txBody>
          <a:bodyPr/>
          <a:lstStyle/>
          <a:p>
            <a:endParaRPr lang="en-US" sz="1800" dirty="0">
              <a:latin typeface="Arial" panose="020B0604020202020204" pitchFamily="34" charset="0"/>
              <a:cs typeface="Arial" panose="020B0604020202020204" pitchFamily="34" charset="0"/>
            </a:endParaRPr>
          </a:p>
          <a:p>
            <a:pPr marL="109537" indent="0">
              <a:buNone/>
            </a:pPr>
            <a:r>
              <a:rPr lang="en-US" altLang="en-US" sz="2400" dirty="0">
                <a:latin typeface="Arial" panose="020B0604020202020204" pitchFamily="34" charset="0"/>
                <a:cs typeface="Arial" panose="020B0604020202020204" pitchFamily="34" charset="0"/>
              </a:rPr>
              <a:t>Applicants may find additional performance measure related information for this program in the “Notice Inviting Applications”, as well as in the TPSID program application.</a:t>
            </a:r>
          </a:p>
          <a:p>
            <a:endParaRPr lang="en-US" sz="2400" dirty="0">
              <a:latin typeface="Arial" panose="020B0604020202020204" pitchFamily="34" charset="0"/>
              <a:cs typeface="Arial" panose="020B0604020202020204" pitchFamily="34" charset="0"/>
            </a:endParaRPr>
          </a:p>
          <a:p>
            <a:pPr marL="109537" indent="0">
              <a:buNone/>
            </a:pPr>
            <a:r>
              <a:rPr lang="en-US" dirty="0"/>
              <a:t> </a:t>
            </a:r>
          </a:p>
          <a:p>
            <a:pPr marL="109537" indent="0" eaLnBrk="1" hangingPunct="1">
              <a:lnSpc>
                <a:spcPct val="80000"/>
              </a:lnSpc>
              <a:buFont typeface="Wingdings 3" pitchFamily="18" charset="2"/>
              <a:buNone/>
              <a:defRPr/>
            </a:pPr>
            <a:endParaRPr lang="en-US" altLang="en-US" sz="2400" dirty="0">
              <a:latin typeface="Arial" panose="020B0604020202020204" pitchFamily="34" charset="0"/>
              <a:cs typeface="Arial" panose="020B0604020202020204" pitchFamily="34" charset="0"/>
            </a:endParaRPr>
          </a:p>
          <a:p>
            <a:pPr marL="109537" indent="0" eaLnBrk="1" hangingPunct="1">
              <a:lnSpc>
                <a:spcPct val="80000"/>
              </a:lnSpc>
              <a:buFont typeface="Wingdings 3" pitchFamily="18" charset="2"/>
              <a:buNone/>
              <a:defRPr/>
            </a:pPr>
            <a:r>
              <a:rPr lang="en-US" altLang="en-US" sz="2800" dirty="0"/>
              <a:t> </a:t>
            </a:r>
            <a:endParaRPr lang="en-US" altLang="en-US" sz="2400" dirty="0"/>
          </a:p>
        </p:txBody>
      </p:sp>
      <p:sp>
        <p:nvSpPr>
          <p:cNvPr id="73731" name="Rectangle 35"/>
          <p:cNvSpPr>
            <a:spLocks noGrp="1" noChangeArrowheads="1"/>
          </p:cNvSpPr>
          <p:nvPr>
            <p:ph type="ftr" sz="quarter" idx="11"/>
          </p:nvPr>
        </p:nvSpPr>
        <p:spPr bwMode="auto">
          <a:xfrm>
            <a:off x="1600200" y="6400800"/>
            <a:ext cx="6019800" cy="30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r>
              <a:rPr lang="en-US" altLang="en-US" sz="1400">
                <a:latin typeface="Times New Roman" pitchFamily="18" charset="0"/>
              </a:rPr>
              <a:t>US Dept of Education- Office of Postsecondary Education</a:t>
            </a:r>
          </a:p>
        </p:txBody>
      </p:sp>
      <p:sp>
        <p:nvSpPr>
          <p:cNvPr id="73732" name="Rectangle 36"/>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fld id="{4D2F4F30-2B01-4076-A654-163A29F4A336}" type="slidenum">
              <a:rPr lang="en-US" altLang="en-US" sz="1400" smtClean="0">
                <a:latin typeface="Times New Roman" pitchFamily="18" charset="0"/>
              </a:rPr>
              <a:pPr eaLnBrk="1" hangingPunct="1">
                <a:spcBef>
                  <a:spcPct val="0"/>
                </a:spcBef>
                <a:buClrTx/>
                <a:buSzTx/>
                <a:buFontTx/>
                <a:buNone/>
              </a:pPr>
              <a:t>93</a:t>
            </a:fld>
            <a:endParaRPr lang="en-US" altLang="en-US" sz="1400">
              <a:latin typeface="Times New Roman" pitchFamily="18" charset="0"/>
            </a:endParaRPr>
          </a:p>
        </p:txBody>
      </p:sp>
      <p:sp>
        <p:nvSpPr>
          <p:cNvPr id="32772" name="Rectangle 2"/>
          <p:cNvSpPr>
            <a:spLocks noGrp="1" noChangeArrowheads="1"/>
          </p:cNvSpPr>
          <p:nvPr>
            <p:ph type="title"/>
          </p:nvPr>
        </p:nvSpPr>
        <p:spPr>
          <a:xfrm>
            <a:off x="228600" y="457200"/>
            <a:ext cx="8610600" cy="685800"/>
          </a:xfrm>
          <a:extLst>
            <a:ext uri="{909E8E84-426E-40DD-AFC4-6F175D3DCCD1}">
              <a14:hiddenFill xmlns:a14="http://schemas.microsoft.com/office/drawing/2010/main">
                <a:solidFill>
                  <a:srgbClr val="FFFFFF"/>
                </a:solidFill>
              </a14:hiddenFill>
            </a:ext>
          </a:extLst>
        </p:spPr>
        <p:txBody>
          <a:bodyPr>
            <a:normAutofit fontScale="90000"/>
          </a:bodyPr>
          <a:lstStyle/>
          <a:p>
            <a:pPr algn="ctr" eaLnBrk="1" fontAlgn="auto" hangingPunct="1">
              <a:spcAft>
                <a:spcPts val="0"/>
              </a:spcAft>
              <a:defRPr/>
            </a:pPr>
            <a:r>
              <a:rPr lang="en-US" altLang="en-US" dirty="0">
                <a:solidFill>
                  <a:schemeClr val="tx1"/>
                </a:solidFill>
                <a:effectLst/>
                <a:latin typeface="Arial" panose="020B0604020202020204" pitchFamily="34" charset="0"/>
                <a:cs typeface="Arial" panose="020B0604020202020204" pitchFamily="34" charset="0"/>
              </a:rPr>
              <a:t>TPSID Program </a:t>
            </a:r>
            <a:br>
              <a:rPr lang="en-US" altLang="en-US" dirty="0">
                <a:solidFill>
                  <a:schemeClr val="tx1"/>
                </a:solidFill>
                <a:effectLst/>
                <a:latin typeface="Arial" panose="020B0604020202020204" pitchFamily="34" charset="0"/>
                <a:cs typeface="Arial" panose="020B0604020202020204" pitchFamily="34" charset="0"/>
              </a:rPr>
            </a:br>
            <a:r>
              <a:rPr lang="en-US" altLang="en-US" dirty="0">
                <a:solidFill>
                  <a:schemeClr val="tx1"/>
                </a:solidFill>
                <a:effectLst/>
                <a:latin typeface="Arial" panose="020B0604020202020204" pitchFamily="34" charset="0"/>
                <a:cs typeface="Arial" panose="020B0604020202020204" pitchFamily="34" charset="0"/>
              </a:rPr>
              <a:t>Performance Measure</a:t>
            </a:r>
          </a:p>
        </p:txBody>
      </p:sp>
    </p:spTree>
    <p:extLst>
      <p:ext uri="{BB962C8B-B14F-4D97-AF65-F5344CB8AC3E}">
        <p14:creationId xmlns:p14="http://schemas.microsoft.com/office/powerpoint/2010/main" val="3562513529"/>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3"/>
          <p:cNvSpPr>
            <a:spLocks noGrp="1" noChangeArrowheads="1"/>
          </p:cNvSpPr>
          <p:nvPr>
            <p:ph idx="1"/>
          </p:nvPr>
        </p:nvSpPr>
        <p:spPr>
          <a:xfrm>
            <a:off x="457200" y="1600200"/>
            <a:ext cx="8229600" cy="4525963"/>
          </a:xfrm>
        </p:spPr>
        <p:txBody>
          <a:bodyPr/>
          <a:lstStyle/>
          <a:p>
            <a:pPr eaLnBrk="1" hangingPunct="1">
              <a:lnSpc>
                <a:spcPct val="80000"/>
              </a:lnSpc>
              <a:defRPr/>
            </a:pPr>
            <a:r>
              <a:rPr lang="en-US" altLang="en-US" sz="2800" dirty="0">
                <a:latin typeface="Arial" panose="020B0604020202020204" pitchFamily="34" charset="0"/>
                <a:cs typeface="Arial" panose="020B0604020202020204" pitchFamily="34" charset="0"/>
              </a:rPr>
              <a:t>TPSID Grantees will report:</a:t>
            </a:r>
          </a:p>
          <a:p>
            <a:pPr marL="109537" indent="0" eaLnBrk="1" hangingPunct="1">
              <a:lnSpc>
                <a:spcPct val="80000"/>
              </a:lnSpc>
              <a:buFont typeface="Wingdings 3" pitchFamily="18" charset="2"/>
              <a:buNone/>
              <a:defRPr/>
            </a:pPr>
            <a:endParaRPr lang="en-US" altLang="en-US" sz="2800" dirty="0"/>
          </a:p>
          <a:p>
            <a:pPr lvl="1" eaLnBrk="1" hangingPunct="1">
              <a:lnSpc>
                <a:spcPct val="80000"/>
              </a:lnSpc>
              <a:buFont typeface="Wingdings" pitchFamily="2" charset="2"/>
              <a:buChar char="Ø"/>
              <a:defRPr/>
            </a:pPr>
            <a:r>
              <a:rPr lang="en-US" altLang="en-US" sz="2400" dirty="0">
                <a:latin typeface="Arial" panose="020B0604020202020204" pitchFamily="34" charset="0"/>
                <a:cs typeface="Arial" panose="020B0604020202020204" pitchFamily="34" charset="0"/>
              </a:rPr>
              <a:t>Resource inputs, including sources of student financial assistance and contributions from vocational rehabilitation and other service agencies; </a:t>
            </a:r>
          </a:p>
          <a:p>
            <a:pPr marL="392113" lvl="1" indent="0" eaLnBrk="1" hangingPunct="1">
              <a:lnSpc>
                <a:spcPct val="80000"/>
              </a:lnSpc>
              <a:buFont typeface="Verdana" pitchFamily="34" charset="0"/>
              <a:buNone/>
              <a:defRPr/>
            </a:pPr>
            <a:endParaRPr lang="en-US" altLang="en-US" sz="2400" dirty="0">
              <a:latin typeface="Arial" panose="020B0604020202020204" pitchFamily="34" charset="0"/>
              <a:cs typeface="Arial" panose="020B0604020202020204" pitchFamily="34" charset="0"/>
            </a:endParaRPr>
          </a:p>
          <a:p>
            <a:pPr lvl="1" eaLnBrk="1" hangingPunct="1">
              <a:lnSpc>
                <a:spcPct val="80000"/>
              </a:lnSpc>
              <a:buFont typeface="Wingdings" pitchFamily="2" charset="2"/>
              <a:buChar char="Ø"/>
              <a:defRPr/>
            </a:pPr>
            <a:r>
              <a:rPr lang="en-US" altLang="en-US" sz="2400" dirty="0">
                <a:latin typeface="Arial" panose="020B0604020202020204" pitchFamily="34" charset="0"/>
                <a:cs typeface="Arial" panose="020B0604020202020204" pitchFamily="34" charset="0"/>
              </a:rPr>
              <a:t>Student characteristics (non-PII); </a:t>
            </a:r>
          </a:p>
          <a:p>
            <a:pPr marL="392113" lvl="1" indent="0" eaLnBrk="1" hangingPunct="1">
              <a:lnSpc>
                <a:spcPct val="80000"/>
              </a:lnSpc>
              <a:buFont typeface="Verdana" pitchFamily="34" charset="0"/>
              <a:buNone/>
              <a:defRPr/>
            </a:pPr>
            <a:endParaRPr lang="en-US" altLang="en-US" sz="2400" dirty="0">
              <a:latin typeface="Arial" panose="020B0604020202020204" pitchFamily="34" charset="0"/>
              <a:cs typeface="Arial" panose="020B0604020202020204" pitchFamily="34" charset="0"/>
            </a:endParaRPr>
          </a:p>
          <a:p>
            <a:pPr lvl="1" eaLnBrk="1" hangingPunct="1">
              <a:lnSpc>
                <a:spcPct val="80000"/>
              </a:lnSpc>
              <a:buFont typeface="Wingdings" pitchFamily="2" charset="2"/>
              <a:buChar char="Ø"/>
              <a:defRPr/>
            </a:pPr>
            <a:r>
              <a:rPr lang="en-US" altLang="en-US" sz="2400" dirty="0">
                <a:latin typeface="Arial" panose="020B0604020202020204" pitchFamily="34" charset="0"/>
                <a:cs typeface="Arial" panose="020B0604020202020204" pitchFamily="34" charset="0"/>
              </a:rPr>
              <a:t>Program staffing; and</a:t>
            </a:r>
          </a:p>
          <a:p>
            <a:pPr marL="392113" lvl="1" indent="0" eaLnBrk="1" hangingPunct="1">
              <a:lnSpc>
                <a:spcPct val="80000"/>
              </a:lnSpc>
              <a:buFont typeface="Verdana" pitchFamily="34" charset="0"/>
              <a:buNone/>
              <a:defRPr/>
            </a:pPr>
            <a:r>
              <a:rPr lang="en-US" altLang="en-US" sz="2400" dirty="0">
                <a:latin typeface="Arial" panose="020B0604020202020204" pitchFamily="34" charset="0"/>
                <a:cs typeface="Arial" panose="020B0604020202020204" pitchFamily="34" charset="0"/>
              </a:rPr>
              <a:t> </a:t>
            </a:r>
          </a:p>
          <a:p>
            <a:pPr lvl="1" eaLnBrk="1" hangingPunct="1">
              <a:lnSpc>
                <a:spcPct val="80000"/>
              </a:lnSpc>
              <a:buFont typeface="Wingdings" pitchFamily="2" charset="2"/>
              <a:buChar char="Ø"/>
              <a:defRPr/>
            </a:pPr>
            <a:r>
              <a:rPr lang="en-US" altLang="en-US" sz="2400" dirty="0">
                <a:latin typeface="Arial" panose="020B0604020202020204" pitchFamily="34" charset="0"/>
                <a:cs typeface="Arial" panose="020B0604020202020204" pitchFamily="34" charset="0"/>
              </a:rPr>
              <a:t>Student academic, social, and employment outcomes. </a:t>
            </a:r>
          </a:p>
        </p:txBody>
      </p:sp>
      <p:sp>
        <p:nvSpPr>
          <p:cNvPr id="74755" name="Rectangle 35"/>
          <p:cNvSpPr>
            <a:spLocks noGrp="1" noChangeArrowheads="1"/>
          </p:cNvSpPr>
          <p:nvPr>
            <p:ph type="ftr" sz="quarter" idx="11"/>
          </p:nvPr>
        </p:nvSpPr>
        <p:spPr bwMode="auto">
          <a:xfrm>
            <a:off x="1600200" y="6400800"/>
            <a:ext cx="6019800" cy="30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r>
              <a:rPr lang="en-US" altLang="en-US" sz="1400">
                <a:latin typeface="Times New Roman" pitchFamily="18" charset="0"/>
              </a:rPr>
              <a:t>US Dept of Education- Office of Postsecondary Education</a:t>
            </a:r>
          </a:p>
        </p:txBody>
      </p:sp>
      <p:sp>
        <p:nvSpPr>
          <p:cNvPr id="74756" name="Rectangle 36"/>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fld id="{80C5A329-A1D6-4807-83D3-B41852AACF1E}" type="slidenum">
              <a:rPr lang="en-US" altLang="en-US" sz="1400" smtClean="0">
                <a:latin typeface="Times New Roman" pitchFamily="18" charset="0"/>
              </a:rPr>
              <a:pPr eaLnBrk="1" hangingPunct="1">
                <a:spcBef>
                  <a:spcPct val="0"/>
                </a:spcBef>
                <a:buClrTx/>
                <a:buSzTx/>
                <a:buFontTx/>
                <a:buNone/>
              </a:pPr>
              <a:t>94</a:t>
            </a:fld>
            <a:endParaRPr lang="en-US" altLang="en-US" sz="1400">
              <a:latin typeface="Times New Roman" pitchFamily="18" charset="0"/>
            </a:endParaRPr>
          </a:p>
        </p:txBody>
      </p:sp>
      <p:sp>
        <p:nvSpPr>
          <p:cNvPr id="32772" name="Rectangle 2"/>
          <p:cNvSpPr>
            <a:spLocks noGrp="1" noChangeArrowheads="1"/>
          </p:cNvSpPr>
          <p:nvPr>
            <p:ph type="title"/>
          </p:nvPr>
        </p:nvSpPr>
        <p:spPr>
          <a:xfrm>
            <a:off x="762000" y="457200"/>
            <a:ext cx="7772400" cy="685800"/>
          </a:xfrm>
          <a:extLst>
            <a:ext uri="{909E8E84-426E-40DD-AFC4-6F175D3DCCD1}">
              <a14:hiddenFill xmlns:a14="http://schemas.microsoft.com/office/drawing/2010/main">
                <a:solidFill>
                  <a:srgbClr val="FFFFFF"/>
                </a:solidFill>
              </a14:hiddenFill>
            </a:ext>
          </a:extLst>
        </p:spPr>
        <p:txBody>
          <a:bodyPr>
            <a:normAutofit fontScale="90000"/>
          </a:bodyPr>
          <a:lstStyle/>
          <a:p>
            <a:pPr algn="ctr" eaLnBrk="1" fontAlgn="auto" hangingPunct="1">
              <a:spcAft>
                <a:spcPts val="0"/>
              </a:spcAft>
              <a:defRPr/>
            </a:pPr>
            <a:r>
              <a:rPr lang="en-US" altLang="en-US" dirty="0">
                <a:solidFill>
                  <a:schemeClr val="tx1"/>
                </a:solidFill>
                <a:effectLst/>
                <a:latin typeface="Arial" panose="020B0604020202020204" pitchFamily="34" charset="0"/>
                <a:cs typeface="Arial" panose="020B0604020202020204" pitchFamily="34" charset="0"/>
              </a:rPr>
              <a:t>TPSID Program Performance Measure (continued)</a:t>
            </a:r>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35"/>
          <p:cNvSpPr>
            <a:spLocks noGrp="1" noChangeArrowheads="1"/>
          </p:cNvSpPr>
          <p:nvPr>
            <p:ph type="ftr" sz="quarter" idx="11"/>
          </p:nvPr>
        </p:nvSpPr>
        <p:spPr bwMode="auto">
          <a:xfrm>
            <a:off x="1676400" y="6477000"/>
            <a:ext cx="5867400" cy="228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r>
              <a:rPr lang="en-US" altLang="en-US" sz="1400">
                <a:latin typeface="Times New Roman" pitchFamily="18" charset="0"/>
              </a:rPr>
              <a:t>US Dept of Education- Office of Postsecondary Education</a:t>
            </a:r>
          </a:p>
        </p:txBody>
      </p:sp>
      <p:sp>
        <p:nvSpPr>
          <p:cNvPr id="75779" name="Rectangle 36"/>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fld id="{9654ADDB-F927-4EC0-9431-D9F06EC6EBC4}" type="slidenum">
              <a:rPr lang="en-US" altLang="en-US" sz="1400" smtClean="0">
                <a:latin typeface="Times New Roman" pitchFamily="18" charset="0"/>
              </a:rPr>
              <a:pPr eaLnBrk="1" hangingPunct="1">
                <a:spcBef>
                  <a:spcPct val="0"/>
                </a:spcBef>
                <a:buClrTx/>
                <a:buSzTx/>
                <a:buFontTx/>
                <a:buNone/>
              </a:pPr>
              <a:t>95</a:t>
            </a:fld>
            <a:endParaRPr lang="en-US" altLang="en-US" sz="1400">
              <a:latin typeface="Times New Roman" pitchFamily="18" charset="0"/>
            </a:endParaRPr>
          </a:p>
        </p:txBody>
      </p:sp>
      <p:sp>
        <p:nvSpPr>
          <p:cNvPr id="33797" name="Rectangle 6"/>
          <p:cNvSpPr>
            <a:spLocks noGrp="1" noChangeArrowheads="1"/>
          </p:cNvSpPr>
          <p:nvPr>
            <p:ph type="title" idx="4294967295"/>
          </p:nvPr>
        </p:nvSpPr>
        <p:spPr>
          <a:xfrm>
            <a:off x="262596" y="228600"/>
            <a:ext cx="8546123" cy="1446213"/>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Autofit/>
          </a:bodyPr>
          <a:lstStyle/>
          <a:p>
            <a:pPr algn="ctr" eaLnBrk="1" fontAlgn="auto" hangingPunct="1">
              <a:spcAft>
                <a:spcPts val="0"/>
              </a:spcAft>
              <a:defRPr/>
            </a:pPr>
            <a:r>
              <a:rPr lang="en-US" altLang="en-US" sz="3200" dirty="0">
                <a:solidFill>
                  <a:schemeClr val="tx1"/>
                </a:solidFill>
                <a:effectLst/>
                <a:latin typeface="Arial" panose="020B0604020202020204" pitchFamily="34" charset="0"/>
                <a:cs typeface="Arial" panose="020B0604020202020204" pitchFamily="34" charset="0"/>
              </a:rPr>
              <a:t>Description of TPSID Program Evaluation Data To Be Collected By TPSID Grantees</a:t>
            </a:r>
            <a:br>
              <a:rPr lang="en-US" altLang="en-US" sz="3200" dirty="0">
                <a:solidFill>
                  <a:schemeClr val="tx1"/>
                </a:solidFill>
                <a:effectLst/>
                <a:latin typeface="Arial" panose="020B0604020202020204" pitchFamily="34" charset="0"/>
                <a:cs typeface="Arial" panose="020B0604020202020204" pitchFamily="34" charset="0"/>
              </a:rPr>
            </a:br>
            <a:endParaRPr lang="en-US" altLang="en-US" sz="3200" dirty="0">
              <a:solidFill>
                <a:schemeClr val="tx1"/>
              </a:solidFill>
              <a:effectLst/>
              <a:latin typeface="Arial" panose="020B0604020202020204" pitchFamily="34" charset="0"/>
              <a:cs typeface="Arial" panose="020B0604020202020204" pitchFamily="34" charset="0"/>
            </a:endParaRPr>
          </a:p>
        </p:txBody>
      </p:sp>
      <p:sp>
        <p:nvSpPr>
          <p:cNvPr id="75781" name="Rectangle 7"/>
          <p:cNvSpPr>
            <a:spLocks noGrp="1" noChangeArrowheads="1"/>
          </p:cNvSpPr>
          <p:nvPr>
            <p:ph type="body" idx="4294967295"/>
          </p:nvPr>
        </p:nvSpPr>
        <p:spPr>
          <a:xfrm>
            <a:off x="1219200" y="1524000"/>
            <a:ext cx="7467600" cy="4114800"/>
          </a:xfrm>
        </p:spPr>
        <p:txBody>
          <a:bodyPr/>
          <a:lstStyle/>
          <a:p>
            <a:pPr eaLnBrk="1" hangingPunct="1">
              <a:lnSpc>
                <a:spcPct val="80000"/>
              </a:lnSpc>
            </a:pPr>
            <a:r>
              <a:rPr lang="en-US" altLang="en-US" sz="2400">
                <a:latin typeface="Arial" pitchFamily="34" charset="0"/>
                <a:cs typeface="Arial" pitchFamily="34" charset="0"/>
              </a:rPr>
              <a:t>Student population</a:t>
            </a:r>
          </a:p>
          <a:p>
            <a:pPr eaLnBrk="1" hangingPunct="1">
              <a:lnSpc>
                <a:spcPct val="80000"/>
              </a:lnSpc>
            </a:pPr>
            <a:r>
              <a:rPr lang="en-US" altLang="en-US" sz="2400">
                <a:latin typeface="Arial" pitchFamily="34" charset="0"/>
                <a:cs typeface="Arial" pitchFamily="34" charset="0"/>
              </a:rPr>
              <a:t>Academic and social inclusion</a:t>
            </a:r>
          </a:p>
          <a:p>
            <a:pPr eaLnBrk="1" hangingPunct="1">
              <a:lnSpc>
                <a:spcPct val="80000"/>
              </a:lnSpc>
            </a:pPr>
            <a:r>
              <a:rPr lang="en-US" altLang="en-US" sz="2400">
                <a:latin typeface="Arial" pitchFamily="34" charset="0"/>
                <a:cs typeface="Arial" pitchFamily="34" charset="0"/>
              </a:rPr>
              <a:t>Individualized student needs and gainful employment</a:t>
            </a:r>
          </a:p>
          <a:p>
            <a:pPr eaLnBrk="1" hangingPunct="1">
              <a:lnSpc>
                <a:spcPct val="80000"/>
              </a:lnSpc>
            </a:pPr>
            <a:r>
              <a:rPr lang="en-US" altLang="en-US" sz="2400">
                <a:latin typeface="Arial" pitchFamily="34" charset="0"/>
                <a:cs typeface="Arial" pitchFamily="34" charset="0"/>
              </a:rPr>
              <a:t>Partnerships with LEAs</a:t>
            </a:r>
          </a:p>
          <a:p>
            <a:pPr eaLnBrk="1" hangingPunct="1">
              <a:lnSpc>
                <a:spcPct val="80000"/>
              </a:lnSpc>
            </a:pPr>
            <a:r>
              <a:rPr lang="en-US" altLang="en-US" sz="2400">
                <a:latin typeface="Arial" pitchFamily="34" charset="0"/>
                <a:cs typeface="Arial" pitchFamily="34" charset="0"/>
              </a:rPr>
              <a:t>Plans for program sustainability</a:t>
            </a:r>
          </a:p>
          <a:p>
            <a:pPr eaLnBrk="1" hangingPunct="1">
              <a:lnSpc>
                <a:spcPct val="80000"/>
              </a:lnSpc>
            </a:pPr>
            <a:r>
              <a:rPr lang="en-US" altLang="en-US" sz="2400">
                <a:latin typeface="Arial" pitchFamily="34" charset="0"/>
                <a:cs typeface="Arial" pitchFamily="34" charset="0"/>
              </a:rPr>
              <a:t>Credential offered</a:t>
            </a:r>
          </a:p>
          <a:p>
            <a:pPr eaLnBrk="1" hangingPunct="1">
              <a:lnSpc>
                <a:spcPct val="80000"/>
              </a:lnSpc>
            </a:pPr>
            <a:r>
              <a:rPr lang="en-US" altLang="en-US" sz="2400">
                <a:latin typeface="Arial" pitchFamily="34" charset="0"/>
                <a:cs typeface="Arial" pitchFamily="34" charset="0"/>
              </a:rPr>
              <a:t>Enrollment changes</a:t>
            </a:r>
          </a:p>
          <a:p>
            <a:pPr eaLnBrk="1" hangingPunct="1">
              <a:lnSpc>
                <a:spcPct val="80000"/>
              </a:lnSpc>
            </a:pPr>
            <a:r>
              <a:rPr lang="en-US" altLang="en-US" sz="2400">
                <a:latin typeface="Arial" pitchFamily="34" charset="0"/>
                <a:cs typeface="Arial" pitchFamily="34" charset="0"/>
              </a:rPr>
              <a:t>Persistence and completion</a:t>
            </a:r>
          </a:p>
          <a:p>
            <a:pPr eaLnBrk="1" hangingPunct="1">
              <a:lnSpc>
                <a:spcPct val="80000"/>
              </a:lnSpc>
            </a:pPr>
            <a:r>
              <a:rPr lang="en-US" altLang="en-US" sz="2400">
                <a:latin typeface="Arial" pitchFamily="34" charset="0"/>
                <a:cs typeface="Arial" pitchFamily="34" charset="0"/>
              </a:rPr>
              <a:t>Project goals and plans</a:t>
            </a:r>
          </a:p>
          <a:p>
            <a:pPr eaLnBrk="1" hangingPunct="1">
              <a:lnSpc>
                <a:spcPct val="80000"/>
              </a:lnSpc>
            </a:pPr>
            <a:r>
              <a:rPr lang="en-US" altLang="en-US" sz="2400">
                <a:latin typeface="Arial" pitchFamily="34" charset="0"/>
                <a:cs typeface="Arial" pitchFamily="34" charset="0"/>
              </a:rPr>
              <a:t>Competitive priorities, if applicable</a:t>
            </a:r>
          </a:p>
          <a:p>
            <a:pPr eaLnBrk="1" hangingPunct="1">
              <a:lnSpc>
                <a:spcPct val="80000"/>
              </a:lnSpc>
              <a:buFontTx/>
              <a:buNone/>
            </a:pPr>
            <a:endParaRPr lang="en-US" altLang="en-US" sz="2400">
              <a:latin typeface="Arial" pitchFamily="34" charset="0"/>
              <a:cs typeface="Arial" pitchFamily="34" charset="0"/>
            </a:endParaRPr>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35"/>
          <p:cNvSpPr>
            <a:spLocks noGrp="1" noChangeArrowheads="1"/>
          </p:cNvSpPr>
          <p:nvPr>
            <p:ph type="ftr" sz="quarter" idx="11"/>
          </p:nvPr>
        </p:nvSpPr>
        <p:spPr bwMode="auto">
          <a:xfrm>
            <a:off x="2362200" y="6248400"/>
            <a:ext cx="4800600" cy="30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r>
              <a:rPr lang="en-US" altLang="en-US" sz="1400">
                <a:latin typeface="Times New Roman" pitchFamily="18" charset="0"/>
              </a:rPr>
              <a:t>US Dept of Education- Office of Postsecondary Education</a:t>
            </a:r>
          </a:p>
        </p:txBody>
      </p:sp>
      <p:sp>
        <p:nvSpPr>
          <p:cNvPr id="76803" name="Rectangle 36"/>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fld id="{2CA7DC36-9BDC-4A06-8022-CD12DD3F61D3}" type="slidenum">
              <a:rPr lang="en-US" altLang="en-US" sz="1400" smtClean="0">
                <a:latin typeface="Times New Roman" pitchFamily="18" charset="0"/>
              </a:rPr>
              <a:pPr eaLnBrk="1" hangingPunct="1">
                <a:spcBef>
                  <a:spcPct val="0"/>
                </a:spcBef>
                <a:buClrTx/>
                <a:buSzTx/>
                <a:buFontTx/>
                <a:buNone/>
              </a:pPr>
              <a:t>96</a:t>
            </a:fld>
            <a:endParaRPr lang="en-US" altLang="en-US" sz="1400">
              <a:latin typeface="Times New Roman" pitchFamily="18" charset="0"/>
            </a:endParaRPr>
          </a:p>
        </p:txBody>
      </p:sp>
      <p:sp>
        <p:nvSpPr>
          <p:cNvPr id="5127" name="Rectangle 7"/>
          <p:cNvSpPr>
            <a:spLocks noGrp="1" noChangeArrowheads="1"/>
          </p:cNvSpPr>
          <p:nvPr>
            <p:ph type="body" idx="4294967295"/>
          </p:nvPr>
        </p:nvSpPr>
        <p:spPr>
          <a:xfrm>
            <a:off x="457200" y="1676400"/>
            <a:ext cx="8382000" cy="3810000"/>
          </a:xfrm>
        </p:spPr>
        <p:txBody>
          <a:bodyPr>
            <a:normAutofit/>
          </a:bodyPr>
          <a:lstStyle/>
          <a:p>
            <a:pPr marL="0" indent="-256032" eaLnBrk="1" fontAlgn="auto" hangingPunct="1">
              <a:spcBef>
                <a:spcPts val="0"/>
              </a:spcBef>
              <a:spcAft>
                <a:spcPts val="0"/>
              </a:spcAft>
              <a:buFont typeface="Wingdings 3"/>
              <a:buChar char=""/>
              <a:defRPr/>
            </a:pPr>
            <a:r>
              <a:rPr lang="en-US" sz="2800" dirty="0">
                <a:latin typeface="Arial" panose="020B0604020202020204" pitchFamily="34" charset="0"/>
                <a:cs typeface="Arial" panose="020B0604020202020204" pitchFamily="34" charset="0"/>
              </a:rPr>
              <a:t>Title VII of the Higher Education</a:t>
            </a:r>
          </a:p>
          <a:p>
            <a:pPr marL="0" indent="-256032" eaLnBrk="1" fontAlgn="auto" hangingPunct="1">
              <a:spcBef>
                <a:spcPts val="0"/>
              </a:spcBef>
              <a:spcAft>
                <a:spcPts val="0"/>
              </a:spcAft>
              <a:buFontTx/>
              <a:buNone/>
              <a:defRPr/>
            </a:pPr>
            <a:r>
              <a:rPr lang="en-US" sz="2800" dirty="0">
                <a:latin typeface="Arial" panose="020B0604020202020204" pitchFamily="34" charset="0"/>
                <a:cs typeface="Arial" panose="020B0604020202020204" pitchFamily="34" charset="0"/>
              </a:rPr>
              <a:t>   Act of 1965 as amended (HEA), </a:t>
            </a:r>
          </a:p>
          <a:p>
            <a:pPr marL="0" indent="-256032" eaLnBrk="1" fontAlgn="auto" hangingPunct="1">
              <a:spcBef>
                <a:spcPts val="0"/>
              </a:spcBef>
              <a:spcAft>
                <a:spcPts val="0"/>
              </a:spcAft>
              <a:buFontTx/>
              <a:buNone/>
              <a:defRPr/>
            </a:pPr>
            <a:r>
              <a:rPr lang="en-US" sz="2800" dirty="0">
                <a:latin typeface="Arial" panose="020B0604020202020204" pitchFamily="34" charset="0"/>
                <a:cs typeface="Arial" panose="020B0604020202020204" pitchFamily="34" charset="0"/>
              </a:rPr>
              <a:t>   20 USC 1140q(b)</a:t>
            </a:r>
          </a:p>
          <a:p>
            <a:pPr marL="0" indent="-256032" eaLnBrk="1" fontAlgn="auto" hangingPunct="1">
              <a:spcBef>
                <a:spcPts val="0"/>
              </a:spcBef>
              <a:spcAft>
                <a:spcPts val="0"/>
              </a:spcAft>
              <a:buFontTx/>
              <a:buNone/>
              <a:defRPr/>
            </a:pPr>
            <a:r>
              <a:rPr lang="en-US" sz="2800" dirty="0">
                <a:latin typeface="Arial" panose="020B0604020202020204" pitchFamily="34" charset="0"/>
                <a:cs typeface="Arial" panose="020B0604020202020204" pitchFamily="34" charset="0"/>
              </a:rPr>
              <a:t>   </a:t>
            </a:r>
          </a:p>
          <a:p>
            <a:pPr marL="0" indent="0" eaLnBrk="1" fontAlgn="auto" hangingPunct="1">
              <a:spcBef>
                <a:spcPts val="0"/>
              </a:spcBef>
              <a:spcAft>
                <a:spcPts val="0"/>
              </a:spcAft>
              <a:buFont typeface="Wingdings 3"/>
              <a:buChar char=""/>
              <a:defRPr/>
            </a:pPr>
            <a:r>
              <a:rPr lang="en-US" sz="2800" dirty="0">
                <a:latin typeface="Arial" panose="020B0604020202020204" pitchFamily="34" charset="0"/>
                <a:cs typeface="Arial" panose="020B0604020202020204" pitchFamily="34" charset="0"/>
              </a:rPr>
              <a:t>Education Department General             </a:t>
            </a:r>
          </a:p>
          <a:p>
            <a:pPr marL="0" indent="0" eaLnBrk="1" fontAlgn="auto" hangingPunct="1">
              <a:spcBef>
                <a:spcPts val="0"/>
              </a:spcBef>
              <a:spcAft>
                <a:spcPts val="0"/>
              </a:spcAft>
              <a:buFontTx/>
              <a:buNone/>
              <a:defRPr/>
            </a:pPr>
            <a:r>
              <a:rPr lang="en-US" sz="2800" dirty="0">
                <a:latin typeface="Arial" panose="020B0604020202020204" pitchFamily="34" charset="0"/>
                <a:cs typeface="Arial" panose="020B0604020202020204" pitchFamily="34" charset="0"/>
              </a:rPr>
              <a:t> Administrative Regulations (EDGAR)  </a:t>
            </a:r>
          </a:p>
          <a:p>
            <a:pPr marL="0" indent="0" eaLnBrk="1" fontAlgn="auto" hangingPunct="1">
              <a:spcBef>
                <a:spcPts val="0"/>
              </a:spcBef>
              <a:spcAft>
                <a:spcPts val="0"/>
              </a:spcAft>
              <a:buFontTx/>
              <a:buNone/>
              <a:defRPr/>
            </a:pPr>
            <a:r>
              <a:rPr lang="en-US" sz="2800" dirty="0">
                <a:latin typeface="Arial" panose="020B0604020202020204" pitchFamily="34" charset="0"/>
                <a:cs typeface="Arial" panose="020B0604020202020204" pitchFamily="34" charset="0"/>
              </a:rPr>
              <a:t> in 34 CFR parts 75, 77, 79, 82, </a:t>
            </a:r>
          </a:p>
          <a:p>
            <a:pPr marL="0" indent="0" eaLnBrk="1" fontAlgn="auto" hangingPunct="1">
              <a:spcBef>
                <a:spcPts val="0"/>
              </a:spcBef>
              <a:spcAft>
                <a:spcPts val="0"/>
              </a:spcAft>
              <a:buFontTx/>
              <a:buNone/>
              <a:defRPr/>
            </a:pPr>
            <a:r>
              <a:rPr lang="en-US" sz="2800" dirty="0">
                <a:latin typeface="Arial" panose="020B0604020202020204" pitchFamily="34" charset="0"/>
                <a:cs typeface="Arial" panose="020B0604020202020204" pitchFamily="34" charset="0"/>
              </a:rPr>
              <a:t> 84, 86, 97, 98, and 99.</a:t>
            </a:r>
          </a:p>
          <a:p>
            <a:pPr marL="365760" indent="-256032" eaLnBrk="1" fontAlgn="auto" hangingPunct="1">
              <a:spcAft>
                <a:spcPts val="0"/>
              </a:spcAft>
              <a:buFontTx/>
              <a:buNone/>
              <a:defRPr/>
            </a:pPr>
            <a:endParaRPr lang="en-US" dirty="0">
              <a:latin typeface="Arial" panose="020B0604020202020204" pitchFamily="34" charset="0"/>
              <a:cs typeface="Arial" panose="020B0604020202020204" pitchFamily="34" charset="0"/>
            </a:endParaRPr>
          </a:p>
        </p:txBody>
      </p:sp>
      <p:sp>
        <p:nvSpPr>
          <p:cNvPr id="76805" name="Text Box 2"/>
          <p:cNvSpPr txBox="1">
            <a:spLocks noChangeArrowheads="1"/>
          </p:cNvSpPr>
          <p:nvPr/>
        </p:nvSpPr>
        <p:spPr bwMode="auto">
          <a:xfrm>
            <a:off x="457200" y="304800"/>
            <a:ext cx="84582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algn="ctr" eaLnBrk="1" hangingPunct="1">
              <a:spcBef>
                <a:spcPct val="0"/>
              </a:spcBef>
              <a:buClrTx/>
              <a:buSzTx/>
              <a:buFontTx/>
              <a:buNone/>
            </a:pPr>
            <a:r>
              <a:rPr lang="en-US" altLang="en-US" sz="3600" b="1">
                <a:latin typeface="Arial" pitchFamily="34" charset="0"/>
                <a:cs typeface="Arial" pitchFamily="34" charset="0"/>
              </a:rPr>
              <a:t>TPSID Coordinating Center Program</a:t>
            </a:r>
          </a:p>
          <a:p>
            <a:pPr algn="ctr" eaLnBrk="1" hangingPunct="1">
              <a:spcBef>
                <a:spcPct val="0"/>
              </a:spcBef>
              <a:buClrTx/>
              <a:buSzTx/>
              <a:buFontTx/>
              <a:buNone/>
            </a:pPr>
            <a:endParaRPr lang="en-US" altLang="en-US" sz="3600">
              <a:latin typeface="Arial" pitchFamily="34" charset="0"/>
              <a:cs typeface="Arial" pitchFamily="34" charset="0"/>
            </a:endParaRPr>
          </a:p>
        </p:txBody>
      </p:sp>
      <p:sp>
        <p:nvSpPr>
          <p:cNvPr id="76806" name="Text Box 3" descr="Program Authorization&#10;"/>
          <p:cNvSpPr txBox="1">
            <a:spLocks noGrp="1" noChangeArrowheads="1"/>
          </p:cNvSpPr>
          <p:nvPr>
            <p:ph type="title" idx="4294967295"/>
          </p:nvPr>
        </p:nvSpPr>
        <p:spPr bwMode="auto">
          <a:xfrm>
            <a:off x="1447800" y="892175"/>
            <a:ext cx="6384925" cy="646113"/>
          </a:xfrm>
          <a:prstGeom prst="rect">
            <a:avLst/>
          </a:prstGeom>
          <a:noFill/>
          <a:ln>
            <a:noFill/>
            <a:prstDash/>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3600" b="1" i="0" u="none" strike="noStrike" kern="1200" cap="none" spc="0" normalizeH="0" baseline="0" noProof="0" dirty="0">
                <a:ln>
                  <a:noFill/>
                </a:ln>
                <a:solidFill>
                  <a:schemeClr val="tx1"/>
                </a:solidFill>
                <a:effectLst/>
                <a:uLnTx/>
                <a:uFillTx/>
                <a:latin typeface="Arial" pitchFamily="34" charset="0"/>
                <a:ea typeface="+mn-ea"/>
                <a:cs typeface="Arial" pitchFamily="34" charset="0"/>
              </a:rPr>
              <a:t>Program Authorization</a:t>
            </a:r>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3"/>
          <p:cNvSpPr>
            <a:spLocks noGrp="1" noChangeArrowheads="1"/>
          </p:cNvSpPr>
          <p:nvPr>
            <p:ph idx="1"/>
          </p:nvPr>
        </p:nvSpPr>
        <p:spPr>
          <a:xfrm>
            <a:off x="533400" y="1447800"/>
            <a:ext cx="8229600" cy="3886200"/>
          </a:xfrm>
        </p:spPr>
        <p:txBody>
          <a:bodyPr/>
          <a:lstStyle/>
          <a:p>
            <a:pPr marL="0" eaLnBrk="1" hangingPunct="1">
              <a:spcBef>
                <a:spcPct val="0"/>
              </a:spcBef>
              <a:buFontTx/>
              <a:buNone/>
            </a:pPr>
            <a:r>
              <a:rPr lang="en-US" altLang="en-US" sz="2000" dirty="0">
                <a:latin typeface="Arial" pitchFamily="34" charset="0"/>
                <a:cs typeface="Arial" pitchFamily="34" charset="0"/>
              </a:rPr>
              <a:t>The purpose of the five-year cooperative agreement is to establish a Coordinating Center for institutions of higher education that offer inclusive comprehensive transition and postsecondary programs for students with intellectual disabilities, including institutions funded under the Transition Programs for Students with Intellectual Disabilities (TPSID) Program (</a:t>
            </a:r>
            <a:r>
              <a:rPr lang="en-US" altLang="en-US" sz="2000" dirty="0">
                <a:latin typeface="Arial" pitchFamily="34" charset="0"/>
                <a:cs typeface="Arial" pitchFamily="34" charset="0"/>
                <a:hlinkClick r:id="rId3"/>
              </a:rPr>
              <a:t>http://www.ed.gov/programs/TPSID</a:t>
            </a:r>
            <a:r>
              <a:rPr lang="en-US" altLang="en-US" sz="2000" dirty="0">
                <a:latin typeface="Arial" pitchFamily="34" charset="0"/>
                <a:cs typeface="Arial" pitchFamily="34" charset="0"/>
              </a:rPr>
              <a:t>).</a:t>
            </a:r>
          </a:p>
          <a:p>
            <a:pPr marL="0" eaLnBrk="1" hangingPunct="1">
              <a:spcBef>
                <a:spcPct val="0"/>
              </a:spcBef>
              <a:buFontTx/>
              <a:buNone/>
            </a:pPr>
            <a:r>
              <a:rPr lang="en-US" altLang="en-US" sz="2000" dirty="0">
                <a:latin typeface="Arial" pitchFamily="34" charset="0"/>
                <a:cs typeface="Arial" pitchFamily="34" charset="0"/>
              </a:rPr>
              <a:t> </a:t>
            </a:r>
          </a:p>
          <a:p>
            <a:pPr marL="0" eaLnBrk="1" hangingPunct="1">
              <a:spcBef>
                <a:spcPct val="0"/>
              </a:spcBef>
              <a:buFontTx/>
              <a:buNone/>
            </a:pPr>
            <a:r>
              <a:rPr lang="en-US" altLang="en-US" sz="2000" dirty="0">
                <a:latin typeface="Arial" pitchFamily="34" charset="0"/>
                <a:cs typeface="Arial" pitchFamily="34" charset="0"/>
              </a:rPr>
              <a:t>The National Coordinating Center is charged with conducting and disseminating research on strategies to promote positive academic, social, employment, and independent living outcomes for students with intellectual disabilities. </a:t>
            </a:r>
          </a:p>
          <a:p>
            <a:pPr marL="0" eaLnBrk="1" hangingPunct="1">
              <a:spcBef>
                <a:spcPct val="0"/>
              </a:spcBef>
              <a:buFontTx/>
              <a:buNone/>
            </a:pPr>
            <a:endParaRPr lang="en-US" altLang="en-US" sz="2000" dirty="0">
              <a:latin typeface="Arial" pitchFamily="34" charset="0"/>
              <a:cs typeface="Arial" pitchFamily="34" charset="0"/>
            </a:endParaRPr>
          </a:p>
        </p:txBody>
      </p:sp>
      <p:sp>
        <p:nvSpPr>
          <p:cNvPr id="84995" name="Rectangle 35"/>
          <p:cNvSpPr>
            <a:spLocks noGrp="1" noChangeArrowheads="1"/>
          </p:cNvSpPr>
          <p:nvPr>
            <p:ph type="ftr" sz="quarter" idx="11"/>
          </p:nvPr>
        </p:nvSpPr>
        <p:spPr bwMode="auto">
          <a:xfrm>
            <a:off x="2133600" y="6096000"/>
            <a:ext cx="510540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r>
              <a:rPr lang="en-US" altLang="en-US" sz="1400">
                <a:latin typeface="Times New Roman" pitchFamily="18" charset="0"/>
              </a:rPr>
              <a:t>US Dept of Education- Office of Postsecondary Education</a:t>
            </a:r>
          </a:p>
        </p:txBody>
      </p:sp>
      <p:sp>
        <p:nvSpPr>
          <p:cNvPr id="4100" name="Rectangle 2"/>
          <p:cNvSpPr>
            <a:spLocks noGrp="1" noChangeArrowheads="1"/>
          </p:cNvSpPr>
          <p:nvPr>
            <p:ph type="title"/>
          </p:nvPr>
        </p:nvSpPr>
        <p:spPr>
          <a:xfrm>
            <a:off x="31376" y="152400"/>
            <a:ext cx="8686800" cy="998537"/>
          </a:xfrm>
          <a:extLst>
            <a:ext uri="{909E8E84-426E-40DD-AFC4-6F175D3DCCD1}">
              <a14:hiddenFill xmlns:a14="http://schemas.microsoft.com/office/drawing/2010/main">
                <a:solidFill>
                  <a:srgbClr val="FFFFFF"/>
                </a:solidFill>
              </a14:hiddenFill>
            </a:ext>
          </a:extLst>
        </p:spPr>
        <p:txBody>
          <a:bodyPr>
            <a:normAutofit fontScale="90000"/>
          </a:bodyPr>
          <a:lstStyle/>
          <a:p>
            <a:pPr algn="ctr" eaLnBrk="1" fontAlgn="auto" hangingPunct="1">
              <a:spcAft>
                <a:spcPts val="0"/>
              </a:spcAft>
              <a:defRPr/>
            </a:pPr>
            <a:r>
              <a:rPr lang="en-US" altLang="en-US" sz="3600" dirty="0">
                <a:solidFill>
                  <a:schemeClr val="tx1"/>
                </a:solidFill>
                <a:effectLst/>
                <a:latin typeface="Arial" panose="020B0604020202020204" pitchFamily="34" charset="0"/>
                <a:cs typeface="Arial" panose="020B0604020202020204" pitchFamily="34" charset="0"/>
              </a:rPr>
              <a:t>TPSID Coordinating Center </a:t>
            </a:r>
            <a:br>
              <a:rPr lang="en-US" altLang="en-US" sz="3600" dirty="0">
                <a:solidFill>
                  <a:schemeClr val="tx1"/>
                </a:solidFill>
                <a:effectLst/>
                <a:latin typeface="Arial" panose="020B0604020202020204" pitchFamily="34" charset="0"/>
                <a:cs typeface="Arial" panose="020B0604020202020204" pitchFamily="34" charset="0"/>
              </a:rPr>
            </a:br>
            <a:r>
              <a:rPr lang="en-US" altLang="en-US" sz="3600" dirty="0">
                <a:solidFill>
                  <a:schemeClr val="tx1"/>
                </a:solidFill>
                <a:effectLst/>
                <a:latin typeface="Arial" panose="020B0604020202020204" pitchFamily="34" charset="0"/>
                <a:cs typeface="Arial" panose="020B0604020202020204" pitchFamily="34" charset="0"/>
              </a:rPr>
              <a:t>Program Overview</a:t>
            </a:r>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3"/>
          <p:cNvSpPr>
            <a:spLocks noGrp="1" noChangeArrowheads="1"/>
          </p:cNvSpPr>
          <p:nvPr>
            <p:ph idx="1"/>
          </p:nvPr>
        </p:nvSpPr>
        <p:spPr>
          <a:xfrm>
            <a:off x="533400" y="1295400"/>
            <a:ext cx="8229600" cy="3886200"/>
          </a:xfrm>
        </p:spPr>
        <p:txBody>
          <a:bodyPr/>
          <a:lstStyle/>
          <a:p>
            <a:pPr marL="0" eaLnBrk="1" hangingPunct="1">
              <a:spcBef>
                <a:spcPct val="0"/>
              </a:spcBef>
              <a:buFontTx/>
              <a:buNone/>
            </a:pPr>
            <a:endParaRPr lang="en-US" altLang="en-US" sz="2000"/>
          </a:p>
          <a:p>
            <a:pPr marL="0" eaLnBrk="1" hangingPunct="1">
              <a:spcBef>
                <a:spcPct val="0"/>
              </a:spcBef>
              <a:buFontTx/>
              <a:buNone/>
            </a:pPr>
            <a:r>
              <a:rPr lang="en-US" altLang="en-US" sz="2000">
                <a:latin typeface="Arial" pitchFamily="34" charset="0"/>
                <a:cs typeface="Arial" pitchFamily="34" charset="0"/>
              </a:rPr>
              <a:t>The applicant funded to operate the Coordinating Center will:</a:t>
            </a:r>
          </a:p>
          <a:p>
            <a:pPr marL="0" eaLnBrk="1" hangingPunct="1">
              <a:spcBef>
                <a:spcPct val="0"/>
              </a:spcBef>
              <a:buFontTx/>
              <a:buNone/>
            </a:pPr>
            <a:endParaRPr lang="en-US" altLang="en-US" sz="2000">
              <a:latin typeface="Arial" pitchFamily="34" charset="0"/>
              <a:cs typeface="Arial" pitchFamily="34" charset="0"/>
            </a:endParaRPr>
          </a:p>
          <a:p>
            <a:pPr marL="0" eaLnBrk="1" hangingPunct="1">
              <a:spcBef>
                <a:spcPct val="0"/>
              </a:spcBef>
              <a:buFontTx/>
              <a:buNone/>
            </a:pPr>
            <a:r>
              <a:rPr lang="en-US" altLang="en-US" sz="2000">
                <a:latin typeface="Arial" pitchFamily="34" charset="0"/>
                <a:cs typeface="Arial" pitchFamily="34" charset="0"/>
              </a:rPr>
              <a:t>*Establish a comprehensive research and evaluation protocol for TPSID programs; </a:t>
            </a:r>
          </a:p>
          <a:p>
            <a:pPr marL="0" eaLnBrk="1" hangingPunct="1">
              <a:spcBef>
                <a:spcPct val="0"/>
              </a:spcBef>
              <a:buFontTx/>
              <a:buNone/>
            </a:pPr>
            <a:endParaRPr lang="en-US" altLang="en-US" sz="2000">
              <a:latin typeface="Arial" pitchFamily="34" charset="0"/>
              <a:cs typeface="Arial" pitchFamily="34" charset="0"/>
            </a:endParaRPr>
          </a:p>
          <a:p>
            <a:pPr marL="0" eaLnBrk="1" hangingPunct="1">
              <a:spcBef>
                <a:spcPct val="0"/>
              </a:spcBef>
              <a:buFontTx/>
              <a:buNone/>
            </a:pPr>
            <a:r>
              <a:rPr lang="en-US" altLang="en-US" sz="2000">
                <a:latin typeface="Arial" pitchFamily="34" charset="0"/>
                <a:cs typeface="Arial" pitchFamily="34" charset="0"/>
              </a:rPr>
              <a:t>*Administer a mentoring program matching current and new TPSID grantees based on areas of expertise; and </a:t>
            </a:r>
          </a:p>
          <a:p>
            <a:pPr marL="0" eaLnBrk="1" hangingPunct="1">
              <a:spcBef>
                <a:spcPct val="0"/>
              </a:spcBef>
              <a:buFontTx/>
              <a:buNone/>
            </a:pPr>
            <a:endParaRPr lang="en-US" altLang="en-US" sz="2000">
              <a:latin typeface="Arial" pitchFamily="34" charset="0"/>
              <a:cs typeface="Arial" pitchFamily="34" charset="0"/>
            </a:endParaRPr>
          </a:p>
          <a:p>
            <a:pPr marL="0" eaLnBrk="1" hangingPunct="1">
              <a:spcBef>
                <a:spcPct val="0"/>
              </a:spcBef>
              <a:buFontTx/>
              <a:buNone/>
            </a:pPr>
            <a:r>
              <a:rPr lang="en-US" altLang="en-US" sz="2000">
                <a:latin typeface="Arial" pitchFamily="34" charset="0"/>
                <a:cs typeface="Arial" pitchFamily="34" charset="0"/>
              </a:rPr>
              <a:t>*Coordinate longitudinal follow-up data collection and technical assistance to TPSID grantees on programmatic components and evidence-based practices. </a:t>
            </a:r>
          </a:p>
        </p:txBody>
      </p:sp>
      <p:sp>
        <p:nvSpPr>
          <p:cNvPr id="86019" name="Rectangle 35"/>
          <p:cNvSpPr>
            <a:spLocks noGrp="1" noChangeArrowheads="1"/>
          </p:cNvSpPr>
          <p:nvPr>
            <p:ph type="ftr" sz="quarter" idx="11"/>
          </p:nvPr>
        </p:nvSpPr>
        <p:spPr bwMode="auto">
          <a:xfrm>
            <a:off x="2133600" y="6096000"/>
            <a:ext cx="510540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r>
              <a:rPr lang="en-US" altLang="en-US" sz="1400">
                <a:latin typeface="Times New Roman" pitchFamily="18" charset="0"/>
              </a:rPr>
              <a:t>US Dept of Education- Office of Postsecondary Education</a:t>
            </a:r>
          </a:p>
        </p:txBody>
      </p:sp>
      <p:sp>
        <p:nvSpPr>
          <p:cNvPr id="4100" name="Rectangle 2"/>
          <p:cNvSpPr>
            <a:spLocks noGrp="1" noChangeArrowheads="1"/>
          </p:cNvSpPr>
          <p:nvPr>
            <p:ph type="title"/>
          </p:nvPr>
        </p:nvSpPr>
        <p:spPr>
          <a:xfrm>
            <a:off x="31376" y="152400"/>
            <a:ext cx="8686800" cy="998537"/>
          </a:xfrm>
          <a:extLst>
            <a:ext uri="{909E8E84-426E-40DD-AFC4-6F175D3DCCD1}">
              <a14:hiddenFill xmlns:a14="http://schemas.microsoft.com/office/drawing/2010/main">
                <a:solidFill>
                  <a:srgbClr val="FFFFFF"/>
                </a:solidFill>
              </a14:hiddenFill>
            </a:ext>
          </a:extLst>
        </p:spPr>
        <p:txBody>
          <a:bodyPr>
            <a:normAutofit fontScale="90000"/>
          </a:bodyPr>
          <a:lstStyle/>
          <a:p>
            <a:pPr algn="ctr" eaLnBrk="1" fontAlgn="auto" hangingPunct="1">
              <a:spcAft>
                <a:spcPts val="0"/>
              </a:spcAft>
              <a:defRPr/>
            </a:pPr>
            <a:r>
              <a:rPr lang="en-US" altLang="en-US" sz="3600" dirty="0">
                <a:solidFill>
                  <a:schemeClr val="tx1"/>
                </a:solidFill>
                <a:effectLst/>
                <a:latin typeface="Arial" panose="020B0604020202020204" pitchFamily="34" charset="0"/>
                <a:cs typeface="Arial" panose="020B0604020202020204" pitchFamily="34" charset="0"/>
              </a:rPr>
              <a:t>TPSID Coordinating Center </a:t>
            </a:r>
            <a:br>
              <a:rPr lang="en-US" altLang="en-US" sz="3600" dirty="0">
                <a:solidFill>
                  <a:schemeClr val="tx1"/>
                </a:solidFill>
                <a:effectLst/>
                <a:latin typeface="Arial" panose="020B0604020202020204" pitchFamily="34" charset="0"/>
                <a:cs typeface="Arial" panose="020B0604020202020204" pitchFamily="34" charset="0"/>
              </a:rPr>
            </a:br>
            <a:r>
              <a:rPr lang="en-US" altLang="en-US" sz="3600" dirty="0">
                <a:solidFill>
                  <a:schemeClr val="tx1"/>
                </a:solidFill>
                <a:effectLst/>
                <a:latin typeface="Arial" panose="020B0604020202020204" pitchFamily="34" charset="0"/>
                <a:cs typeface="Arial" panose="020B0604020202020204" pitchFamily="34" charset="0"/>
              </a:rPr>
              <a:t>Program Overview (continued)</a:t>
            </a:r>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3"/>
          <p:cNvSpPr>
            <a:spLocks noGrp="1" noChangeArrowheads="1"/>
          </p:cNvSpPr>
          <p:nvPr>
            <p:ph idx="1"/>
          </p:nvPr>
        </p:nvSpPr>
        <p:spPr>
          <a:xfrm>
            <a:off x="533400" y="1219200"/>
            <a:ext cx="8229600" cy="3886200"/>
          </a:xfrm>
        </p:spPr>
        <p:txBody>
          <a:bodyPr/>
          <a:lstStyle/>
          <a:p>
            <a:pPr marL="0" eaLnBrk="1" hangingPunct="1">
              <a:spcBef>
                <a:spcPct val="0"/>
              </a:spcBef>
              <a:buFontTx/>
              <a:buNone/>
              <a:defRPr/>
            </a:pPr>
            <a:endParaRPr lang="en-US" sz="2000" dirty="0"/>
          </a:p>
          <a:p>
            <a:pPr marL="0" eaLnBrk="1" hangingPunct="1">
              <a:spcBef>
                <a:spcPct val="0"/>
              </a:spcBef>
              <a:buFontTx/>
              <a:buNone/>
              <a:defRPr/>
            </a:pPr>
            <a:r>
              <a:rPr lang="en-US" sz="2000" dirty="0">
                <a:latin typeface="Arial" panose="020B0604020202020204" pitchFamily="34" charset="0"/>
                <a:cs typeface="Arial" panose="020B0604020202020204" pitchFamily="34" charset="0"/>
              </a:rPr>
              <a:t>The applicant funded to operate the Coordinating Center will (continued):</a:t>
            </a:r>
          </a:p>
          <a:p>
            <a:pPr marL="0" eaLnBrk="1" hangingPunct="1">
              <a:spcBef>
                <a:spcPct val="0"/>
              </a:spcBef>
              <a:buFontTx/>
              <a:buNone/>
              <a:defRPr/>
            </a:pPr>
            <a:endParaRPr lang="en-US" sz="2000" dirty="0">
              <a:latin typeface="Arial" panose="020B0604020202020204" pitchFamily="34" charset="0"/>
              <a:cs typeface="Arial" panose="020B0604020202020204" pitchFamily="34" charset="0"/>
            </a:endParaRPr>
          </a:p>
          <a:p>
            <a:pPr marL="0" indent="0" eaLnBrk="1" hangingPunct="1">
              <a:spcBef>
                <a:spcPct val="0"/>
              </a:spcBef>
              <a:buFont typeface="Wingdings 3" pitchFamily="18" charset="2"/>
              <a:buNone/>
              <a:defRPr/>
            </a:pPr>
            <a:r>
              <a:rPr lang="en-US" sz="2000" dirty="0">
                <a:latin typeface="Arial" panose="020B0604020202020204" pitchFamily="34" charset="0"/>
                <a:cs typeface="Arial" panose="020B0604020202020204" pitchFamily="34" charset="0"/>
              </a:rPr>
              <a:t>*Provide technical assistance to build the capacity of K-12 transition services as well as postsecondary education inclusive practices, among other activities. </a:t>
            </a:r>
            <a:endParaRPr lang="en-US" altLang="en-US" sz="2000" dirty="0">
              <a:latin typeface="Arial" pitchFamily="34" charset="0"/>
              <a:cs typeface="Arial" pitchFamily="34" charset="0"/>
            </a:endParaRPr>
          </a:p>
        </p:txBody>
      </p:sp>
      <p:sp>
        <p:nvSpPr>
          <p:cNvPr id="87043" name="Rectangle 35"/>
          <p:cNvSpPr>
            <a:spLocks noGrp="1" noChangeArrowheads="1"/>
          </p:cNvSpPr>
          <p:nvPr>
            <p:ph type="ftr" sz="quarter" idx="11"/>
          </p:nvPr>
        </p:nvSpPr>
        <p:spPr bwMode="auto">
          <a:xfrm>
            <a:off x="2133600" y="6096000"/>
            <a:ext cx="510540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r>
              <a:rPr lang="en-US" altLang="en-US" sz="1400">
                <a:latin typeface="Times New Roman" pitchFamily="18" charset="0"/>
              </a:rPr>
              <a:t>US Dept of Education- Office of Postsecondary Education</a:t>
            </a:r>
          </a:p>
        </p:txBody>
      </p:sp>
      <p:sp>
        <p:nvSpPr>
          <p:cNvPr id="4100" name="Rectangle 2"/>
          <p:cNvSpPr>
            <a:spLocks noGrp="1" noChangeArrowheads="1"/>
          </p:cNvSpPr>
          <p:nvPr>
            <p:ph type="title"/>
          </p:nvPr>
        </p:nvSpPr>
        <p:spPr>
          <a:xfrm>
            <a:off x="31376" y="152400"/>
            <a:ext cx="8686800" cy="998537"/>
          </a:xfrm>
          <a:extLst>
            <a:ext uri="{909E8E84-426E-40DD-AFC4-6F175D3DCCD1}">
              <a14:hiddenFill xmlns:a14="http://schemas.microsoft.com/office/drawing/2010/main">
                <a:solidFill>
                  <a:srgbClr val="FFFFFF"/>
                </a:solidFill>
              </a14:hiddenFill>
            </a:ext>
          </a:extLst>
        </p:spPr>
        <p:txBody>
          <a:bodyPr>
            <a:normAutofit fontScale="90000"/>
          </a:bodyPr>
          <a:lstStyle/>
          <a:p>
            <a:pPr algn="ctr" eaLnBrk="1" fontAlgn="auto" hangingPunct="1">
              <a:spcAft>
                <a:spcPts val="0"/>
              </a:spcAft>
              <a:defRPr/>
            </a:pPr>
            <a:r>
              <a:rPr lang="en-US" altLang="en-US" sz="3600" dirty="0">
                <a:solidFill>
                  <a:schemeClr val="tx1"/>
                </a:solidFill>
                <a:effectLst/>
                <a:latin typeface="Arial" panose="020B0604020202020204" pitchFamily="34" charset="0"/>
                <a:cs typeface="Arial" panose="020B0604020202020204" pitchFamily="34" charset="0"/>
              </a:rPr>
              <a:t>TPSID Coordinating Center </a:t>
            </a:r>
            <a:br>
              <a:rPr lang="en-US" altLang="en-US" sz="3600" dirty="0">
                <a:solidFill>
                  <a:schemeClr val="tx1"/>
                </a:solidFill>
                <a:effectLst/>
                <a:latin typeface="Arial" panose="020B0604020202020204" pitchFamily="34" charset="0"/>
                <a:cs typeface="Arial" panose="020B0604020202020204" pitchFamily="34" charset="0"/>
              </a:rPr>
            </a:br>
            <a:r>
              <a:rPr lang="en-US" altLang="en-US" sz="3600" dirty="0">
                <a:solidFill>
                  <a:schemeClr val="tx1"/>
                </a:solidFill>
                <a:effectLst/>
                <a:latin typeface="Arial" panose="020B0604020202020204" pitchFamily="34" charset="0"/>
                <a:cs typeface="Arial" panose="020B0604020202020204" pitchFamily="34" charset="0"/>
              </a:rPr>
              <a:t>Program Overview (continued)</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57DC98171ABF41439B409D0A1DDFBE39" ma:contentTypeVersion="12" ma:contentTypeDescription="Create a new document." ma:contentTypeScope="" ma:versionID="620254b742829a8172c5ca57d8f095b6">
  <xsd:schema xmlns:xsd="http://www.w3.org/2001/XMLSchema" xmlns:xs="http://www.w3.org/2001/XMLSchema" xmlns:p="http://schemas.microsoft.com/office/2006/metadata/properties" xmlns:ns3="f87c7b8b-c0e7-4b77-a067-2c707fd1239f" xmlns:ns4="02e41e38-1731-4866-b09a-6257d8bc047f" targetNamespace="http://schemas.microsoft.com/office/2006/metadata/properties" ma:root="true" ma:fieldsID="a0512cc5c8dac69a4bb4943806fc1aa6" ns3:_="" ns4:_="">
    <xsd:import namespace="f87c7b8b-c0e7-4b77-a067-2c707fd1239f"/>
    <xsd:import namespace="02e41e38-1731-4866-b09a-6257d8bc047f"/>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Tags" minOccurs="0"/>
                <xsd:element ref="ns4:MediaServiceOCR" minOccurs="0"/>
                <xsd:element ref="ns4:MediaServiceGenerationTime" minOccurs="0"/>
                <xsd:element ref="ns4:MediaServiceEventHashCode"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87c7b8b-c0e7-4b77-a067-2c707fd1239f"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2e41e38-1731-4866-b09a-6257d8bc047f"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MediaServiceAuto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81A2B82-2A84-4212-86A5-F6F386D01710}">
  <ds:schemaRefs>
    <ds:schemaRef ds:uri="http://schemas.microsoft.com/sharepoint/v3/contenttype/forms"/>
  </ds:schemaRefs>
</ds:datastoreItem>
</file>

<file path=customXml/itemProps2.xml><?xml version="1.0" encoding="utf-8"?>
<ds:datastoreItem xmlns:ds="http://schemas.openxmlformats.org/officeDocument/2006/customXml" ds:itemID="{95AAA9C6-1B50-4160-AB2A-7E28FABF6E4B}">
  <ds:schemaRefs>
    <ds:schemaRef ds:uri="http://schemas.microsoft.com/office/infopath/2007/PartnerControls"/>
    <ds:schemaRef ds:uri="f87c7b8b-c0e7-4b77-a067-2c707fd1239f"/>
    <ds:schemaRef ds:uri="http://purl.org/dc/elements/1.1/"/>
    <ds:schemaRef ds:uri="02e41e38-1731-4866-b09a-6257d8bc047f"/>
    <ds:schemaRef ds:uri="http://purl.org/dc/terms/"/>
    <ds:schemaRef ds:uri="http://www.w3.org/XML/1998/namespace"/>
    <ds:schemaRef ds:uri="http://schemas.microsoft.com/office/2006/documentManagement/types"/>
    <ds:schemaRef ds:uri="http://purl.org/dc/dcmitype/"/>
    <ds:schemaRef ds:uri="http://schemas.openxmlformats.org/package/2006/metadata/core-properties"/>
    <ds:schemaRef ds:uri="http://schemas.microsoft.com/office/2006/metadata/properties"/>
  </ds:schemaRefs>
</ds:datastoreItem>
</file>

<file path=customXml/itemProps3.xml><?xml version="1.0" encoding="utf-8"?>
<ds:datastoreItem xmlns:ds="http://schemas.openxmlformats.org/officeDocument/2006/customXml" ds:itemID="{DAE28DB1-C80E-4E1B-959C-7C27F51E108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87c7b8b-c0e7-4b77-a067-2c707fd1239f"/>
    <ds:schemaRef ds:uri="02e41e38-1731-4866-b09a-6257d8bc047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Concourse</Template>
  <TotalTime>10334</TotalTime>
  <Words>11551</Words>
  <Application>Microsoft Office PowerPoint</Application>
  <PresentationFormat>On-screen Show (4:3)</PresentationFormat>
  <Paragraphs>1340</Paragraphs>
  <Slides>111</Slides>
  <Notes>88</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111</vt:i4>
      </vt:variant>
    </vt:vector>
  </HeadingPairs>
  <TitlesOfParts>
    <vt:vector size="120" baseType="lpstr">
      <vt:lpstr>Arial</vt:lpstr>
      <vt:lpstr>Calibri</vt:lpstr>
      <vt:lpstr>Lucida Sans Unicode</vt:lpstr>
      <vt:lpstr>Times New Roman</vt:lpstr>
      <vt:lpstr>Verdana</vt:lpstr>
      <vt:lpstr>Wingdings</vt:lpstr>
      <vt:lpstr>Wingdings 2</vt:lpstr>
      <vt:lpstr>Wingdings 3</vt:lpstr>
      <vt:lpstr>Concourse</vt:lpstr>
      <vt:lpstr>COMBINED MODEL COMPREHENSIVE TRANSITION AND  POSTSECONDARY PROGRAMS FOR  STUDENTS WITH INTELLECTUAL  DISABILITIES (TPSID) and  TPSID-Coordinating Center (TPSID-CC) programs Pre-Application Webinar   (TPSID-CFDA# 84.407A)  TPSID Coordinating Center  (TPSID-CC-84.407B) Program</vt:lpstr>
      <vt:lpstr>Grants.gov Information For Both the TPSID and TPSID Coordinating Center Programs</vt:lpstr>
      <vt:lpstr>                 TPSID Program Information  Slides: 4-5  Authorization/Overview Slides: 6-9  Program Description/Eligibility Info. Slides: 10-24  Competition Highlights Slides 25-68  Absolute Priority Slides 69-74  Recommended Page Limitation Info. Slides 75-76  Selection Criteria Slides 77-90  TPSID Program &amp; ID Student Eligibility for    Federal Student Aid Slide 91   GPRA Slides 92-95  TPSID Performance Measures  TPSID –Coordinating Center (TPSID-CC) Program Information  Slide 96   TPSID-CC Program Authorization Slide 97-99  TPSID-CC Overview Slides 100-107  TPSID-CC Highlights Slides 108-109  Recommended Page Limitation Info. Slide 110  TPSID-CC Performance Measure </vt:lpstr>
      <vt:lpstr>TPSID Program Overview</vt:lpstr>
      <vt:lpstr>Program Authorization</vt:lpstr>
      <vt:lpstr>TPSID Program Description</vt:lpstr>
      <vt:lpstr>TPSID Program Description</vt:lpstr>
      <vt:lpstr>TPSID Program Description</vt:lpstr>
      <vt:lpstr>TPSID Program Description</vt:lpstr>
      <vt:lpstr>2020 TPSID Program  Grant Competition Highlights</vt:lpstr>
      <vt:lpstr>2020 TPSID Program  Grant Competition Highlights</vt:lpstr>
      <vt:lpstr>2020 TPSID Program  Grant Competition Highlights</vt:lpstr>
      <vt:lpstr>2020 TPSID Program  Grant Competition Highlights</vt:lpstr>
      <vt:lpstr>2020 TPSID Program  Grant Competition Highlights</vt:lpstr>
      <vt:lpstr>2020 TPSID Program  Grant Competition Highlights</vt:lpstr>
      <vt:lpstr>2020 TPSID Program  Grant Competition Highlights</vt:lpstr>
      <vt:lpstr>2020 TPSID Program  Grant Competition Highlights</vt:lpstr>
      <vt:lpstr>2020 TPSID Program  Grant Competition Highlights</vt:lpstr>
      <vt:lpstr>2020 TPSID Program  Grant Competition Highlights</vt:lpstr>
      <vt:lpstr>2020 TPSID Program  Grant Competition Highlights</vt:lpstr>
      <vt:lpstr>2020 TPSID Program  Grant Competition Highlights</vt:lpstr>
      <vt:lpstr>2020 TPSID Program  Grant Competition Highlights</vt:lpstr>
      <vt:lpstr>2020 TPSID Program  Grant Competition Highlights</vt:lpstr>
      <vt:lpstr>2020 TPSID Program  Grant Competition Highlights</vt:lpstr>
      <vt:lpstr>TPSID Program Absolute Priority (The TPSID program has ONE absolute program that is comprised of  eight elements that are mandatory uses of TPSID program funds. It is mandatory that your project addresses all eight components of the TPSID program absolute priority)</vt:lpstr>
      <vt:lpstr>TPSID Program Absolute Priority (The TPSID program has ONE absolute program that is comprised of  eight elements that are mandatory uses of TPSID program funds. It is mandatory that your project addresses all eight components of the TPSID program absolute priority)</vt:lpstr>
      <vt:lpstr>TPSID Program Absolute Priority (all eight elements are mandatory uses of TPSID program funds)</vt:lpstr>
      <vt:lpstr>TPSID Program Absolute Priority (all eight elements are mandatory uses of TPSID program funds)</vt:lpstr>
      <vt:lpstr>TPSID Program Definition of ID Students</vt:lpstr>
      <vt:lpstr>  TPSID Program definition of an ID student   TPSID Program Definition of ID Students (continued)</vt:lpstr>
      <vt:lpstr>TPSID Program Definition of ID Students</vt:lpstr>
      <vt:lpstr>TPSID Program Definition of ID Students</vt:lpstr>
      <vt:lpstr>TPSID Program Description  of Absolute Priorities</vt:lpstr>
      <vt:lpstr>TPSID Program Description  of Absolute Priorities</vt:lpstr>
      <vt:lpstr>TPSID Program Description  of Absolute Priorities</vt:lpstr>
      <vt:lpstr>TPSID Program Description  of Absolute Priorities</vt:lpstr>
      <vt:lpstr>TPSID Program Description  of Absolute Priorities</vt:lpstr>
      <vt:lpstr>TPSID Program Description  of Absolute Priorities</vt:lpstr>
      <vt:lpstr>TPSID Program Description of Absolute Priorities</vt:lpstr>
      <vt:lpstr>Program Description-Absolute Priority</vt:lpstr>
      <vt:lpstr>Program Description-Absolute Priority</vt:lpstr>
      <vt:lpstr>Program Description-Absolute Priority</vt:lpstr>
      <vt:lpstr>Program Description-Absolute Priority</vt:lpstr>
      <vt:lpstr>TPSID Program Description-Absolute Priority</vt:lpstr>
      <vt:lpstr>TPSID Program Description-Absolute Priority</vt:lpstr>
      <vt:lpstr>TPSID Program Description-Absolute Priority</vt:lpstr>
      <vt:lpstr>TPSID Program Description-Absolute Priority</vt:lpstr>
      <vt:lpstr>TPSID Program Description-Absolute Priority</vt:lpstr>
      <vt:lpstr>TPSID Program Description-Absolute Priority</vt:lpstr>
      <vt:lpstr>Program Description-Absolute Priority</vt:lpstr>
      <vt:lpstr>Program Description-Absolute Priority</vt:lpstr>
      <vt:lpstr>Program Description-Absolute Priority</vt:lpstr>
      <vt:lpstr>Program Description-Absolute Priority</vt:lpstr>
      <vt:lpstr>Program Description-Absolute Priority</vt:lpstr>
      <vt:lpstr>Program Description-Absolute Priority</vt:lpstr>
      <vt:lpstr>Program Description-Absolute Priority</vt:lpstr>
      <vt:lpstr>Program Description-Absolute Priority</vt:lpstr>
      <vt:lpstr>Program Description-Absolute Priority</vt:lpstr>
      <vt:lpstr>Program Description-Absolute Priority</vt:lpstr>
      <vt:lpstr>Program Description-Absolute Priority</vt:lpstr>
      <vt:lpstr>Program Description Absolute Priority</vt:lpstr>
      <vt:lpstr>Program Description Absolute Priority</vt:lpstr>
      <vt:lpstr>Program Description-Absolute Priority</vt:lpstr>
      <vt:lpstr>Program Description-Absolute Priority</vt:lpstr>
      <vt:lpstr>Program Description-Absolute Priority</vt:lpstr>
      <vt:lpstr>Program Description-Absolute Priority</vt:lpstr>
      <vt:lpstr>Program Description-Absolute Priority</vt:lpstr>
      <vt:lpstr>Program Description Absolute Priority</vt:lpstr>
      <vt:lpstr>Submission Requirements-Recommended Page Limitation/Format Information</vt:lpstr>
      <vt:lpstr>Submission Requirements-Recommended Page Limitation/Format Information (continued)</vt:lpstr>
      <vt:lpstr>Submission Requirements-Recommended Page Limitation/Format Information (continued)</vt:lpstr>
      <vt:lpstr>Submission Requirements-Recommended Page Limitation/Format Information (continued)</vt:lpstr>
      <vt:lpstr>Submission Requirements-Recommended Page Limitation/Format Information (continued)</vt:lpstr>
      <vt:lpstr>Submission Requirements-Page Limitation/Format Information-(continued)</vt:lpstr>
      <vt:lpstr>TPSID PROGRAM  Selection Criteria</vt:lpstr>
      <vt:lpstr>TPSID Program  Selection Criteria</vt:lpstr>
      <vt:lpstr>The TPSID Program &amp; ID Student Eligibility for Federal Student Aid</vt:lpstr>
      <vt:lpstr>The TPSID Program &amp; ID Student Eligibility for Federal Student Aid</vt:lpstr>
      <vt:lpstr>Three Eligibility Pieces  </vt:lpstr>
      <vt:lpstr>Title IV Programs – Financial Aid</vt:lpstr>
      <vt:lpstr>Requirements For Students To Qualify For Federal Financial Assistance via Approved Comprehensive Transition Programs (CTP) Programs</vt:lpstr>
      <vt:lpstr>Three Eligibility Pieces  </vt:lpstr>
      <vt:lpstr>TPSID Program Description</vt:lpstr>
      <vt:lpstr>TPSID Program Description</vt:lpstr>
      <vt:lpstr>TPSID Program Description</vt:lpstr>
      <vt:lpstr>TPSID Program Description</vt:lpstr>
      <vt:lpstr>TPSID Program Description</vt:lpstr>
      <vt:lpstr>TPSID Program Description</vt:lpstr>
      <vt:lpstr>Web Resources</vt:lpstr>
      <vt:lpstr>Contact your School Participation Team:  https://ifap.ed.gov/help-contact-information-school-participation-division </vt:lpstr>
      <vt:lpstr>Government Performance and Results Act (GPRA)</vt:lpstr>
      <vt:lpstr>TPSID Program  Performance Measure</vt:lpstr>
      <vt:lpstr>TPSID Program  Performance Measure</vt:lpstr>
      <vt:lpstr>TPSID Program Performance Measure (continued)</vt:lpstr>
      <vt:lpstr>Description of TPSID Program Evaluation Data To Be Collected By TPSID Grantees </vt:lpstr>
      <vt:lpstr>Program Authorization</vt:lpstr>
      <vt:lpstr>TPSID Coordinating Center  Program Overview</vt:lpstr>
      <vt:lpstr>TPSID Coordinating Center  Program Overview (continued)</vt:lpstr>
      <vt:lpstr>TPSID Coordinating Center  Program Overview (continued)</vt:lpstr>
      <vt:lpstr>There are NINE TPSID Coordinating Center Program Highlights.   </vt:lpstr>
      <vt:lpstr>2020 TPSID Coordinating Center Program  Grant Competition Highlights</vt:lpstr>
      <vt:lpstr>2020 TPSID Coordinating Center Program  Grant Competition Highlights</vt:lpstr>
      <vt:lpstr>2020 TPSID Coordinating Center Program  Grant Competition Highlights</vt:lpstr>
      <vt:lpstr>2015 TPSID Coordinating Center Program  Grant Competition Highlights</vt:lpstr>
      <vt:lpstr>TPSID Coordinating Center  Program Absolute Priority</vt:lpstr>
      <vt:lpstr>TPSID Coordinating Center  Program Absolute Priority (continued)</vt:lpstr>
      <vt:lpstr>2020TPSID Coordinating Center Program  Grant Competition Highlights</vt:lpstr>
      <vt:lpstr>Submission Requirements-Recommended Page Limitation/Format Information (continued)</vt:lpstr>
      <vt:lpstr>Submission Requirements-Recommended Page Limitation/Format Information-(continued)</vt:lpstr>
      <vt:lpstr>TPSID Coordinating Center Program  Performance Measures</vt:lpstr>
      <vt:lpstr>TPSID/TPSID CC  Program Officer Contact    </vt:lpstr>
    </vt:vector>
  </TitlesOfParts>
  <Company>DoED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shedita.alston</dc:creator>
  <cp:lastModifiedBy>Myers, Terri L.</cp:lastModifiedBy>
  <cp:revision>416</cp:revision>
  <cp:lastPrinted>2015-07-22T16:31:33Z</cp:lastPrinted>
  <dcterms:created xsi:type="dcterms:W3CDTF">2008-05-14T14:52:25Z</dcterms:created>
  <dcterms:modified xsi:type="dcterms:W3CDTF">2020-06-11T18:58:55Z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0x01010057DC98171ABF41439B409D0A1DDFBE39</vt:lpwstr>
  </property>
</Properties>
</file>