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705" r:id="rId6"/>
    <p:sldId id="707" r:id="rId7"/>
    <p:sldId id="706" r:id="rId8"/>
    <p:sldId id="712" r:id="rId9"/>
    <p:sldId id="710" r:id="rId10"/>
    <p:sldId id="714" r:id="rId11"/>
    <p:sldId id="71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2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orient="horz" pos="2880">
          <p15:clr>
            <a:srgbClr val="A4A3A4"/>
          </p15:clr>
        </p15:guide>
        <p15:guide id="3" pos="2208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B51541"/>
    <a:srgbClr val="3375B5"/>
    <a:srgbClr val="313131"/>
    <a:srgbClr val="1D9C59"/>
    <a:srgbClr val="0C3F8D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85736" autoAdjust="0"/>
  </p:normalViewPr>
  <p:slideViewPr>
    <p:cSldViewPr>
      <p:cViewPr varScale="1">
        <p:scale>
          <a:sx n="100" d="100"/>
          <a:sy n="100" d="100"/>
        </p:scale>
        <p:origin x="1908" y="72"/>
      </p:cViewPr>
      <p:guideLst>
        <p:guide orient="horz" pos="2160"/>
        <p:guide orient="horz" pos="5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86" y="-84"/>
      </p:cViewPr>
      <p:guideLst>
        <p:guide orient="horz" pos="2928"/>
        <p:guide orient="horz" pos="2880"/>
        <p:guide pos="220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543BDD0E-9DB4-48EE-9959-1624E0CBE9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277E60BD-3949-4CCF-A11D-C8AB86C2A0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xmlns="" id="{87933A1D-7572-4328-8452-57789BC229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xmlns="" id="{CF760AF7-6B34-467A-82BD-5A1C4A6F45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A5D000-7C28-4087-8C71-74EC0BE38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2807B4F-B7A7-40B1-B999-AF3068D065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0D536ABD-3BC6-4D42-BD16-C35D07B8DD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101B0862-6D7F-4DC8-ABA9-7030E26AA4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EFBAE8C7-2683-439D-841D-3891EB8A37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5D6533B5-2F62-48DA-9C22-D3E8D46E15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defTabSz="914437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60BF72A5-E348-4BCC-B851-3BF23D33A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629C91-FA6B-47DE-B160-B0047FD87D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455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xmlns="" id="{80F8432E-CB05-4B4F-A900-B283887928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xmlns="" id="{215FA284-30F3-4AFF-9BB9-61EEA71EC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xmlns="" id="{AC7BD25C-2B66-4DA1-B48C-6EE4BB72F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2BA442-DE2F-4E39-98EE-9F4489BEDC6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48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6DB5CC3A-0CE1-4F80-8210-69761BBF5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D45AB247-A409-4F7E-B64A-7597E44FA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DD7DC7D7-5EA6-4258-AF09-21C83A5FBE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AF5A09-985F-4E72-8ED2-915B58988C3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1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E5D6CB09-A231-46EC-8DFC-97887AE1F3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CC7E9BA9-C583-44AC-B8C1-85DE1663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227A5E0F-522E-4172-A16A-5E35C896E4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831159-889E-4769-A334-C580D2F322C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889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xmlns="" id="{5F057DA0-22EB-4AC8-91E8-F92494B9D6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xmlns="" id="{F8B26E97-3DE9-4E7A-9AFE-C75D3199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xmlns="" id="{18545677-3C46-43D4-9BDF-E6EB85F795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61181E-0736-4FAE-B6CB-6477A42CF4A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5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xmlns="" id="{37D55DEF-78BB-4FDB-980D-D124E4FBFA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xmlns="" id="{46E6AE1A-AA08-4978-82BB-17B8E4DFD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xmlns="" id="{07FE7F20-BCCF-4785-B9FC-7DB9CE7CA3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D948D1-C9EF-45B7-BB1E-A1EE0BCB5DE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64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xmlns="" id="{5484BF53-F9D3-410B-8850-1024148B07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xmlns="" id="{6AD8EBF6-F5E6-482E-A822-D67602338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xmlns="" id="{0D7DCD9E-6507-418C-843E-9CC536CF7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057758-13B2-4E3B-ABD3-827BCDE2C20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86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bridget.skelly\Desktop\ETSS\Orals\TitleSlide_v2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\\localhost\Users\bridget.skelly\Desktop\ETSS\Orals\TitleSlide_v2.jpg">
            <a:extLst>
              <a:ext uri="{FF2B5EF4-FFF2-40B4-BE49-F238E27FC236}">
                <a16:creationId xmlns:a16="http://schemas.microsoft.com/office/drawing/2014/main" xmlns="" id="{18602271-B0EE-42D2-A249-47F4573AC5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022352"/>
            <a:ext cx="7162800" cy="914399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rgbClr val="31313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838200"/>
            <a:ext cx="6400800" cy="609600"/>
          </a:xfrm>
        </p:spPr>
        <p:txBody>
          <a:bodyPr/>
          <a:lstStyle>
            <a:lvl1pPr marL="0" indent="0" algn="l">
              <a:buFontTx/>
              <a:buNone/>
              <a:defRPr sz="1300" b="0" baseline="0">
                <a:solidFill>
                  <a:srgbClr val="313131"/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0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6D8B0E-A8A0-4C29-8384-7D699162B2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CDBF03-AF4C-4D6B-929B-DDB4C73ADB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1E70E9-81A8-4EF0-B79E-7F773CBD0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4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1866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448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E9A97B-D58F-43E9-AA1B-D1B54C7AED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83A2A7-55AA-47CC-9059-197DD375EA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1A46428-E375-4D11-8796-CD1B41445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7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89E018-24C2-4559-9BA4-598EE28F0D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672778-B73E-4336-8A9E-2C66DFE3BA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DF0D6FF-1F18-4773-8C9E-3BC105472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3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5410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CED4EB-D342-4096-AE36-98D31AB026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95E39F-09B6-471E-A6DC-A9EBC8478E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2A1FA17-0E89-458D-878F-192A4C727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4C65C1-534F-4CAE-B0AE-859CF46232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1D9761-DEAC-446B-AF27-ABC07EBC84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D57317A-C1F0-42B9-80A9-12DCE7961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5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914400"/>
            <a:ext cx="3657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914400"/>
            <a:ext cx="3657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1E1E21-4490-4AF5-A3DC-A20C34020D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049378-A48E-495A-ABC4-E78CF19393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FF41481-5F65-40CB-A022-6302FD0BA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39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DC0B7F6-996B-484F-B8B2-2CF8FED893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73D4EE11-E3B6-4A86-88B6-3E1CB718C2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124FCFC-9FD7-466D-8488-2D5064938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80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AD0CBA-3143-4FF2-9D74-79688C1B3C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E97DDF-2168-4681-8778-8434965533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9482C10-32AC-46FA-9704-C0839270E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4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4C11006-2D43-4921-AC07-D4DE5346CD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B164F93-6034-4E09-B9C8-6B545BEEAD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2EB8EF-37FF-44E1-BFBD-6C18E5A8A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9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CDD1A1-E79C-4420-AB29-51C67D79F4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6A014-392C-4FA5-A676-2170C18FEF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D85A28F-57E2-4A02-A2D4-D63E352E1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59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90A8B6-8046-4FA3-867D-EAE818C63E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ED4B5E-EE7E-4F3F-BA19-0472FDD45B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7282424-9EA7-442B-90D6-B3ABDEC11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04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F779597-1CC0-48E0-8BFC-133F18451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3513" y="387350"/>
            <a:ext cx="7467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81B8CB3-8426-4B3F-8E3D-A9DB004CA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467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B2A8D05-2DEE-454B-91E3-51CEF03884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5532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A19FE619-7B6B-42FF-8CBA-C09266F47A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37325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C3F8D"/>
                </a:solidFill>
              </a:defRPr>
            </a:lvl1pPr>
          </a:lstStyle>
          <a:p>
            <a:fld id="{E87102E2-AFE7-4CE8-9D77-09B5B1A7B8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C3F8D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C3F8D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C3F8D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C3F8D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C3F8D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100">
          <a:solidFill>
            <a:srgbClr val="31313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s.ed.gov/cc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about/inits/ed/edfacts/ccd-grades-offered-and-completers-user-guide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about/inits/ed/edfacts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DEN_SS@ed.gov" TargetMode="External"/><Relationship Id="rId4" Type="http://schemas.openxmlformats.org/officeDocument/2006/relationships/hyperlink" Target="mailto:federalrelay@sprin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F9A282EC-8623-4069-B15B-47C1F85F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New CCD Coordinator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Orientation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69DA87-4B58-44C3-8067-531B121A2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F6A95891-8D2F-44BA-AE06-D9E3600C5C82}" type="slidenum">
              <a:rPr lang="en-US" altLang="en-US">
                <a:solidFill>
                  <a:srgbClr val="0C3F8D"/>
                </a:solidFill>
              </a:rPr>
              <a:pPr eaLnBrk="1" hangingPunct="1"/>
              <a:t>1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402A038-538F-490E-AA8E-668362D0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Background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Roles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Spotlight on the CCD coordinator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makes CCD different?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Resources/Help</a:t>
            </a:r>
          </a:p>
          <a:p>
            <a:pPr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86DA3B-6D9F-4A1A-A573-D01E0B57B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Box highlighting the EDFacts data files that make up the CCD public file releases" title="Yellow box">
            <a:extLst>
              <a:ext uri="{FF2B5EF4-FFF2-40B4-BE49-F238E27FC236}">
                <a16:creationId xmlns:a16="http://schemas.microsoft.com/office/drawing/2014/main" xmlns="" id="{9725207F-752B-4516-A21A-59FEF31F8533}"/>
              </a:ext>
            </a:extLst>
          </p:cNvPr>
          <p:cNvSpPr/>
          <p:nvPr/>
        </p:nvSpPr>
        <p:spPr>
          <a:xfrm>
            <a:off x="295275" y="4095750"/>
            <a:ext cx="8596313" cy="241776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xmlns="" id="{7929658B-193E-4250-BD9E-117DA919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CCD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F1ED97-68F4-4D2E-83A1-DC0C5F43DC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3E417444-874A-44F1-9107-7A25722972C0}" type="slidenum">
              <a:rPr lang="en-US" altLang="en-US">
                <a:solidFill>
                  <a:srgbClr val="0C3F8D"/>
                </a:solidFill>
              </a:rPr>
              <a:pPr eaLnBrk="1" hangingPunct="1"/>
              <a:t>2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9F2B1B-711C-4F36-BB3D-E7395903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4763"/>
            <a:ext cx="8596313" cy="4876800"/>
          </a:xfrm>
        </p:spPr>
        <p:txBody>
          <a:bodyPr/>
          <a:lstStyle/>
          <a:p>
            <a:pPr marL="257175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Non-Fiscal and Fiscal Components</a:t>
            </a: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discussion pertains solely to the CCD Non-Fiscal data</a:t>
            </a:r>
          </a:p>
          <a:p>
            <a:pPr marL="257175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Comprehensive, annual, national statistical database</a:t>
            </a: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Official list of public schools and districts</a:t>
            </a: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State-, district-, and school-level data files</a:t>
            </a: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used by ED, researchers, and the public</a:t>
            </a:r>
          </a:p>
          <a:p>
            <a:pPr marL="257175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data files released by ED on line through the 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NCES/CCD website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57175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</a:t>
            </a:r>
            <a:r>
              <a:rPr lang="en-US" sz="2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 files states already submit</a:t>
            </a: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Directory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files): 029 Directory, 039 Grades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Offered 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Membership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Staffing/Special Populations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(6 files):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052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Membership, 129 CCD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School,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033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Free/Reduced Lunch, 002 and 089 Children with Disabilities, 059 Staff, 141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 Enrolled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14388" lvl="1" indent="-257175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Graduates/Dropouts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 files): 040 Graduates/Completers, 032 Dropouts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91B616-72E1-4DC3-83FF-C745C9B34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AEM | ETSS 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6623A51D-1E7A-4560-946B-3DE7482B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915DD5-9468-4D71-A83A-C95EF7F69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7F2F9333-2677-48C1-A817-F8A7A9BE7F7B}" type="slidenum">
              <a:rPr lang="en-US" altLang="en-US">
                <a:solidFill>
                  <a:srgbClr val="0C3F8D"/>
                </a:solidFill>
              </a:rPr>
              <a:pPr eaLnBrk="1" hangingPunct="1"/>
              <a:t>3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D820FA6-CF92-4EA7-B20F-A329C130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572000"/>
          </a:xfrm>
        </p:spPr>
        <p:txBody>
          <a:bodyPr/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SEAs – submit data and resolve data questions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CCD Coordinators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 – Collection/reporting oversight, data file release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Kelly Worthington, ESB Branch Chief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Patrick Keaton,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Process Lead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Joe Murphy, PSC Team Lead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ETSS – data review, state follow-up, DMS support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Beth Sinclair, CCD Lead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Data Analysts Assigned to Each State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Dedicated Partner Support Center (PSC) CCD Liaison</a:t>
            </a:r>
          </a:p>
          <a:p>
            <a:pPr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0F95C4-1369-4B51-8110-32CC617331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AEM | ETSS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 image showing a spotlight and a beam of light cast on the list of CCD coordinator roles" title="Spotlight graphic">
            <a:extLst>
              <a:ext uri="{FF2B5EF4-FFF2-40B4-BE49-F238E27FC236}">
                <a16:creationId xmlns:a16="http://schemas.microsoft.com/office/drawing/2014/main" xmlns="" id="{E76A03D1-2D1A-42F3-80C4-170333AAE1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2" b="-16380"/>
          <a:stretch/>
        </p:blipFill>
        <p:spPr>
          <a:xfrm>
            <a:off x="3962400" y="1066800"/>
            <a:ext cx="4794007" cy="454831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7411" name="Title 1">
            <a:extLst>
              <a:ext uri="{FF2B5EF4-FFF2-40B4-BE49-F238E27FC236}">
                <a16:creationId xmlns:a16="http://schemas.microsoft.com/office/drawing/2014/main" xmlns="" id="{C35EA87D-14BA-4144-998C-4AE2A91F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Spotlight on the 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CCD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9DA65-E78D-4916-80AE-3B0C44636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062913" cy="5410200"/>
          </a:xfrm>
        </p:spPr>
        <p:txBody>
          <a:bodyPr/>
          <a:lstStyle/>
          <a:p>
            <a:pPr>
              <a:defRPr/>
            </a:pPr>
            <a:r>
              <a:rPr lang="en-US" dirty="0"/>
              <a:t>Your role is to: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0" dirty="0"/>
              <a:t>Complete the </a:t>
            </a:r>
            <a:r>
              <a:rPr lang="en-US" b="0" dirty="0">
                <a:hlinkClick r:id="rId3"/>
              </a:rPr>
              <a:t>CCD Grades Offered and Graduates E</a:t>
            </a:r>
            <a:r>
              <a:rPr lang="en-US" b="0" i="1" dirty="0">
                <a:hlinkClick r:id="rId3"/>
              </a:rPr>
              <a:t>MAPS</a:t>
            </a:r>
            <a:r>
              <a:rPr lang="en-US" b="0" dirty="0">
                <a:hlinkClick r:id="rId3"/>
              </a:rPr>
              <a:t> survey </a:t>
            </a:r>
            <a:r>
              <a:rPr lang="en-US" b="0" dirty="0"/>
              <a:t>(annually)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Understand the ED</a:t>
            </a:r>
            <a:r>
              <a:rPr lang="en-US" sz="2400" i="1" dirty="0">
                <a:ea typeface="+mn-ea"/>
                <a:cs typeface="+mn-cs"/>
              </a:rPr>
              <a:t>Facts</a:t>
            </a:r>
            <a:r>
              <a:rPr lang="en-US" sz="2400" dirty="0">
                <a:ea typeface="+mn-ea"/>
                <a:cs typeface="+mn-cs"/>
              </a:rPr>
              <a:t> files that contribute to the CCD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Respond to the CCD Data Analysts concerning your CCD data and resolve data questions they raise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Work with the ED</a:t>
            </a:r>
            <a:r>
              <a:rPr lang="en-US" sz="2400" i="1" dirty="0">
                <a:ea typeface="+mn-ea"/>
                <a:cs typeface="+mn-cs"/>
              </a:rPr>
              <a:t>Facts</a:t>
            </a:r>
            <a:r>
              <a:rPr lang="en-US" sz="2400" dirty="0">
                <a:ea typeface="+mn-ea"/>
                <a:cs typeface="+mn-cs"/>
              </a:rPr>
              <a:t> coordinator in your state to resubmit data files to resolve data 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AFAB75BE-5EA3-4C80-9BBA-1ACDD209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makes CCD different?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4084DD-B846-4DCE-8A11-9C98970B73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4A6A7066-68C8-4089-BD51-B79204791AC1}" type="slidenum">
              <a:rPr lang="en-US" altLang="en-US">
                <a:solidFill>
                  <a:srgbClr val="0C3F8D"/>
                </a:solidFill>
              </a:rPr>
              <a:pPr eaLnBrk="1" hangingPunct="1"/>
              <a:t>5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DCFAC8-1333-429E-B0B9-0D52F6CE5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4763"/>
            <a:ext cx="8305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 data scrutiny above and beyond ED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</a:p>
          <a:p>
            <a:pPr lvl="1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data widely used by researchers, U.S. Department of Education, and the public</a:t>
            </a:r>
          </a:p>
          <a:p>
            <a:pPr marL="457200" lvl="1" indent="-457200">
              <a:buFont typeface="+mj-lt"/>
              <a:buAutoNum type="arabicPeriod" startAt="2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In some cases, ED will modify state-submitted data to make it meet NCES data standards</a:t>
            </a:r>
          </a:p>
          <a:p>
            <a:pPr marL="457200" lvl="1" indent="-457200">
              <a:buFont typeface="+mj-lt"/>
              <a:buAutoNum type="arabicPeriod" startAt="2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Data Management System (DMS)</a:t>
            </a:r>
          </a:p>
          <a:p>
            <a:pPr lvl="1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On-line tool to review ED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submissions</a:t>
            </a:r>
          </a:p>
          <a:p>
            <a:pPr lvl="1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Nightly replication from ED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</a:p>
          <a:p>
            <a:pPr lvl="1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Error reports by file</a:t>
            </a:r>
          </a:p>
          <a:p>
            <a:pPr lvl="1"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Within-system comments function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CCD Data Analysts assigned to states, work with the same states from year to year</a:t>
            </a:r>
          </a:p>
          <a:p>
            <a:pPr lvl="2">
              <a:defRPr/>
            </a:pPr>
            <a:endParaRPr lang="en-US" sz="2400" dirty="0"/>
          </a:p>
          <a:p>
            <a:pPr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05BD84-9835-4AE6-8121-F7767969DF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F9A1FE9F-DB92-4853-A37D-99F6CDED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Gains already from the DMS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657381-639E-4D1A-9FB5-E751CD15A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079C775B-9E9D-459D-9408-044F7E671E1D}" type="slidenum">
              <a:rPr lang="en-US" altLang="en-US">
                <a:solidFill>
                  <a:srgbClr val="0C3F8D"/>
                </a:solidFill>
              </a:rPr>
              <a:pPr eaLnBrk="1" hangingPunct="1"/>
              <a:t>6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652FD0-51B4-4606-944B-330CAEE9A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4763"/>
            <a:ext cx="8305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Quicker turnaround 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Follow-up now starts just a couple of weeks after the submission deadline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Error reports run automatically following submission/resubmission so states can see the results the next day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/>
              <a:t>Transparency in processing CCD data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Comments function preserves states’ responses and allows them to be carried forward from year to year for recurring issues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Business rules document provides states with full list of CCD edit checks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5-Year edits look at data over a longer period of time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100" dirty="0"/>
              <a:t>Reduced data collection burden on states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State ED</a:t>
            </a:r>
            <a:r>
              <a:rPr lang="en-US" sz="1800" i="1" dirty="0"/>
              <a:t>Facts</a:t>
            </a:r>
            <a:r>
              <a:rPr lang="en-US" sz="1800" dirty="0"/>
              <a:t> and CCD coordinators reported the process was easier than the legacy model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Many recent DMS enhancements were based on state suggestions</a:t>
            </a:r>
          </a:p>
          <a:p>
            <a:pPr marL="814388" lvl="1" indent="-257175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Quicker follow-up</a:t>
            </a:r>
          </a:p>
          <a:p>
            <a:pPr>
              <a:defRPr/>
            </a:pP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72DE89-679B-4FEE-A2AF-A677447C7F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AEM | ETSS II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3D397F63-1B99-4243-8A11-58042804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Resources/Help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AD4C71-D3DD-4A65-B60A-8FBF11B27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620000" y="6461125"/>
            <a:ext cx="1295400" cy="32067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C3F8D"/>
                </a:solidFill>
              </a:rPr>
              <a:t>Slide </a:t>
            </a:r>
            <a:fld id="{54D97C24-989E-45D8-B826-3387077FA105}" type="slidenum">
              <a:rPr lang="en-US" altLang="en-US">
                <a:solidFill>
                  <a:srgbClr val="0C3F8D"/>
                </a:solidFill>
              </a:rPr>
              <a:pPr eaLnBrk="1" hangingPunct="1"/>
              <a:t>7</a:t>
            </a:fld>
            <a:endParaRPr lang="en-US" altLang="en-US">
              <a:solidFill>
                <a:srgbClr val="0C3F8D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AB019-3054-4511-A3E6-AE12716E58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4000" y="6537325"/>
            <a:ext cx="6096000" cy="320675"/>
          </a:xfrm>
        </p:spPr>
        <p:txBody>
          <a:bodyPr/>
          <a:lstStyle/>
          <a:p>
            <a:pPr>
              <a:defRPr/>
            </a:pPr>
            <a:r>
              <a:rPr lang="en-US" dirty="0"/>
              <a:t>AEM | ETSS II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29A0A28-FB27-4164-8195-30492287B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279525"/>
            <a:ext cx="8359775" cy="5262979"/>
          </a:xfrm>
        </p:spPr>
        <p:txBody>
          <a:bodyPr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Self-service support, through the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ED</a:t>
            </a:r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Facts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Initiative page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DMS State User Guide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DMS Business Rules and FAQ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z="2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MAPS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CCD Grades Offered and Completers Survey - User Guide 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Partner Support Center (PSC):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 PSC with CCD and/or DMS questions!</a:t>
            </a:r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can provide over-the-phone technical assistance or schedule a DMS tutorial</a:t>
            </a:r>
          </a:p>
          <a:p>
            <a:pPr marL="1485900" lvl="2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/>
              <a:t>Toll Free:</a:t>
            </a:r>
            <a:r>
              <a:rPr lang="en-US" dirty="0"/>
              <a:t> 877-457-3336</a:t>
            </a:r>
          </a:p>
          <a:p>
            <a:pPr marL="1485900" lvl="2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/>
              <a:t>Federal Relay Service</a:t>
            </a:r>
            <a:r>
              <a:rPr lang="en-US" dirty="0"/>
              <a:t>: 800-877-0996 (Voice/TTY) / </a:t>
            </a:r>
            <a:r>
              <a:rPr lang="en-US" dirty="0">
                <a:hlinkClick r:id="rId4"/>
              </a:rPr>
              <a:t>federalrelay@sprint.com</a:t>
            </a:r>
            <a:endParaRPr lang="en-US" dirty="0"/>
          </a:p>
          <a:p>
            <a:pPr marL="1485900" lvl="2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/>
              <a:t>E-mail: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EDEN_SS@ed.gov</a:t>
            </a:r>
            <a:endParaRPr lang="en-US" dirty="0"/>
          </a:p>
          <a:p>
            <a:pPr marL="1085850" lvl="1" indent="-342900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TargetFolder xmlns="http://schemas.microsoft.com/sharepoint/v3" xsi:nil="true"/>
    <Document_x0020_Purpose xmlns="75b8f200-01bb-4893-a3c4-f3a17e332d98" xsi:nil="true"/>
    <_dlc_DocId xmlns="b7635ab0-52e7-4e33-aa76-893cd120ef45">DNVT47QTA7NQ-161-269464</_dlc_DocId>
    <_dlc_DocIdUrl xmlns="b7635ab0-52e7-4e33-aa76-893cd120ef45">
      <Url>https://sharepoint.aemcorp.com/ed/etss/_layouts/15/DocIdRedir.aspx?ID=DNVT47QTA7NQ-161-269464</Url>
      <Description>DNVT47QTA7NQ-161-269464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83403698AA4D9D0BCF79F4D02A46" ma:contentTypeVersion="6" ma:contentTypeDescription="Create a new document." ma:contentTypeScope="" ma:versionID="242f74fa07caa701fa4a4fed025ae8d7">
  <xsd:schema xmlns:xsd="http://www.w3.org/2001/XMLSchema" xmlns:xs="http://www.w3.org/2001/XMLSchema" xmlns:p="http://schemas.microsoft.com/office/2006/metadata/properties" xmlns:ns1="http://schemas.microsoft.com/sharepoint/v3" xmlns:ns2="b7635ab0-52e7-4e33-aa76-893cd120ef45" xmlns:ns3="75b8f200-01bb-4893-a3c4-f3a17e332d98" targetNamespace="http://schemas.microsoft.com/office/2006/metadata/properties" ma:root="true" ma:fieldsID="da2f92b53263e4d299f0462f64a6e9eb" ns1:_="" ns2:_="" ns3:_="">
    <xsd:import namespace="http://schemas.microsoft.com/sharepoint/v3"/>
    <xsd:import namespace="b7635ab0-52e7-4e33-aa76-893cd120ef45"/>
    <xsd:import namespace="75b8f200-01bb-4893-a3c4-f3a17e332d9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TargetFolder" minOccurs="0"/>
                <xsd:element ref="ns3:Document_x0020_Purpo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TargetFolder" ma:index="13" nillable="true" ma:displayName="Target Folder" ma:hidden="true" ma:internalName="RoutingTargetFold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35ab0-52e7-4e33-aa76-893cd120ef4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8f200-01bb-4893-a3c4-f3a17e332d98" elementFormDefault="qualified">
    <xsd:import namespace="http://schemas.microsoft.com/office/2006/documentManagement/types"/>
    <xsd:import namespace="http://schemas.microsoft.com/office/infopath/2007/PartnerControls"/>
    <xsd:element name="Document_x0020_Purpose" ma:index="14" nillable="true" ma:displayName="Document Purpose" ma:internalName="Document_x0020_Purpo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919093-E82B-4074-AB35-273FEBC12C48}"/>
</file>

<file path=customXml/itemProps2.xml><?xml version="1.0" encoding="utf-8"?>
<ds:datastoreItem xmlns:ds="http://schemas.openxmlformats.org/officeDocument/2006/customXml" ds:itemID="{2FF9A63A-0F72-4373-AD03-1C6DEDACCCF6}"/>
</file>

<file path=customXml/itemProps3.xml><?xml version="1.0" encoding="utf-8"?>
<ds:datastoreItem xmlns:ds="http://schemas.openxmlformats.org/officeDocument/2006/customXml" ds:itemID="{9B28D62C-167A-4814-90B1-6F89E551957B}"/>
</file>

<file path=customXml/itemProps4.xml><?xml version="1.0" encoding="utf-8"?>
<ds:datastoreItem xmlns:ds="http://schemas.openxmlformats.org/officeDocument/2006/customXml" ds:itemID="{70237976-9B16-46E3-A38B-72075D4E755C}"/>
</file>

<file path=docProps/app.xml><?xml version="1.0" encoding="utf-8"?>
<Properties xmlns="http://schemas.openxmlformats.org/officeDocument/2006/extended-properties" xmlns:vt="http://schemas.openxmlformats.org/officeDocument/2006/docPropsVTypes">
  <TotalTime>8897</TotalTime>
  <Words>575</Words>
  <Application>Microsoft Office PowerPoint</Application>
  <PresentationFormat>On-screen Show (4:3)</PresentationFormat>
  <Paragraphs>87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Wingdings</vt:lpstr>
      <vt:lpstr>Default Design</vt:lpstr>
      <vt:lpstr>New CCD Coordinator Orientation</vt:lpstr>
      <vt:lpstr>CCD Background</vt:lpstr>
      <vt:lpstr>Roles</vt:lpstr>
      <vt:lpstr>Spotlight on the  CCD Coordinator</vt:lpstr>
      <vt:lpstr>What makes CCD different?</vt:lpstr>
      <vt:lpstr>Gains already from the DMS</vt:lpstr>
      <vt:lpstr>Resources/Help</vt:lpstr>
    </vt:vector>
  </TitlesOfParts>
  <Company>AEM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CCD Coordinator Information (MSPowerPoint)</dc:title>
  <dc:creator>w</dc:creator>
  <cp:lastModifiedBy>Kelli Sampson</cp:lastModifiedBy>
  <cp:revision>603</cp:revision>
  <cp:lastPrinted>2014-09-10T13:42:46Z</cp:lastPrinted>
  <dcterms:created xsi:type="dcterms:W3CDTF">2004-08-05T23:46:05Z</dcterms:created>
  <dcterms:modified xsi:type="dcterms:W3CDTF">2019-02-04T16:15:42Z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70d1e95f-c67b-44f8-a74f-bcd87c46c45a</vt:lpwstr>
  </property>
  <property fmtid="{D5CDD505-2E9C-101B-9397-08002B2CF9AE}" pid="3" name="ContentTypeId">
    <vt:lpwstr>0x01010036B683403698AA4D9D0BCF79F4D02A46</vt:lpwstr>
  </property>
  <property fmtid="{D5CDD505-2E9C-101B-9397-08002B2CF9AE}" pid="4" name="_dlc_DocId">
    <vt:lpwstr>DNVT47QTA7NQ-161-243314</vt:lpwstr>
  </property>
  <property fmtid="{D5CDD505-2E9C-101B-9397-08002B2CF9AE}" pid="5" name="_dlc_DocIdUrl">
    <vt:lpwstr>https://sharepoint.aemcorp.com/ed/etss/_layouts/15/DocIdRedir.aspx?ID=DNVT47QTA7NQ-161-243314, DNVT47QTA7NQ-161-243314</vt:lpwstr>
  </property>
</Properties>
</file>